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6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1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a:xfrm>
            <a:off x="5332412" y="5883275"/>
            <a:ext cx="4324044" cy="365125"/>
          </a:xfrm>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35882803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143FAD-7324-42DC-B1E7-42BFC936B7E9}"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272770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20594540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4029566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1123865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tr-TR"/>
              <a:t>Asıl başlık stilini düzenlemek için tıklayın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27591162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tr-TR"/>
              <a:t>Asıl başlık stilini düzenlemek için tıklayın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a:t>Asıl metin stillerini düzenlemek için tıklayın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16195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41461807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2065809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ctr"/>
          <a:lstStyle>
            <a:lvl1pPr>
              <a:buClr>
                <a:schemeClr val="accent1">
                  <a:lumMod val="75000"/>
                </a:schemeClr>
              </a:buClr>
              <a:defRPr/>
            </a:lvl1pPr>
            <a:lvl2pPr>
              <a:buClr>
                <a:schemeClr val="accent1">
                  <a:lumMod val="75000"/>
                </a:schemeClr>
              </a:buClr>
              <a:defRPr/>
            </a:lvl2pPr>
            <a:lvl3pPr>
              <a:buClr>
                <a:schemeClr val="accent1">
                  <a:lumMod val="75000"/>
                </a:schemeClr>
              </a:buClr>
              <a:defRPr/>
            </a:lvl3pPr>
            <a:lvl4pPr>
              <a:buClr>
                <a:schemeClr val="accent1">
                  <a:lumMod val="75000"/>
                </a:schemeClr>
              </a:buClr>
              <a:defRPr/>
            </a:lvl4pPr>
            <a:lvl5pPr>
              <a:buClr>
                <a:schemeClr val="accent1">
                  <a:lumMod val="75000"/>
                </a:schemeClr>
              </a:buClr>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951856" y="5867131"/>
            <a:ext cx="551167" cy="365125"/>
          </a:xfrm>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1929903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143FAD-7324-42DC-B1E7-42BFC936B7E9}"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2078721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143FAD-7324-42DC-B1E7-42BFC936B7E9}"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4130336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84311"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buClr>
                <a:schemeClr val="accent1">
                  <a:lumMod val="75000"/>
                </a:schemeClr>
              </a:buClr>
              <a:defRPr sz="1800"/>
            </a:lvl1pPr>
            <a:lvl2pPr>
              <a:buClr>
                <a:schemeClr val="accent1">
                  <a:lumMod val="75000"/>
                </a:schemeClr>
              </a:buClr>
              <a:defRPr sz="1600"/>
            </a:lvl2pPr>
            <a:lvl3pPr>
              <a:buClr>
                <a:schemeClr val="accent1">
                  <a:lumMod val="75000"/>
                </a:schemeClr>
              </a:buClr>
              <a:defRPr sz="1400"/>
            </a:lvl3pPr>
            <a:lvl4pPr>
              <a:buClr>
                <a:schemeClr val="accent1">
                  <a:lumMod val="75000"/>
                </a:schemeClr>
              </a:buClr>
              <a:defRPr sz="1200"/>
            </a:lvl4pPr>
            <a:lvl5pPr>
              <a:buClr>
                <a:schemeClr val="accent1">
                  <a:lumMod val="75000"/>
                </a:schemeClr>
              </a:buCl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143FAD-7324-42DC-B1E7-42BFC936B7E9}"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42916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143FAD-7324-42DC-B1E7-42BFC936B7E9}"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274339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143FAD-7324-42DC-B1E7-42BFC936B7E9}"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2298729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143FAD-7324-42DC-B1E7-42BFC936B7E9}"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883107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tr-TR"/>
              <a:t>Asıl başlık stilini düzenlemek için tıklayın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143FAD-7324-42DC-B1E7-42BFC936B7E9}"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43A00D3-E0D1-4D29-84F8-314804E5EADD}" type="slidenum">
              <a:rPr lang="tr-TR" smtClean="0"/>
              <a:t>‹#›</a:t>
            </a:fld>
            <a:endParaRPr lang="tr-TR"/>
          </a:p>
        </p:txBody>
      </p:sp>
    </p:spTree>
    <p:extLst>
      <p:ext uri="{BB962C8B-B14F-4D97-AF65-F5344CB8AC3E}">
        <p14:creationId xmlns:p14="http://schemas.microsoft.com/office/powerpoint/2010/main" val="2174560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0143FAD-7324-42DC-B1E7-42BFC936B7E9}" type="datetimeFigureOut">
              <a:rPr lang="tr-TR" smtClean="0"/>
              <a:t>9.05.2020</a:t>
            </a:fld>
            <a:endParaRPr lang="tr-TR"/>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43A00D3-E0D1-4D29-84F8-314804E5EADD}" type="slidenum">
              <a:rPr lang="tr-TR" smtClean="0"/>
              <a:t>‹#›</a:t>
            </a:fld>
            <a:endParaRPr lang="tr-TR"/>
          </a:p>
        </p:txBody>
      </p:sp>
    </p:spTree>
    <p:extLst>
      <p:ext uri="{BB962C8B-B14F-4D97-AF65-F5344CB8AC3E}">
        <p14:creationId xmlns:p14="http://schemas.microsoft.com/office/powerpoint/2010/main" val="124263590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26F6B1F-31DC-443C-ACC8-0898994972E7}"/>
              </a:ext>
            </a:extLst>
          </p:cNvPr>
          <p:cNvSpPr>
            <a:spLocks noGrp="1"/>
          </p:cNvSpPr>
          <p:nvPr>
            <p:ph type="ctrTitle"/>
          </p:nvPr>
        </p:nvSpPr>
        <p:spPr>
          <a:xfrm>
            <a:off x="2452256" y="692727"/>
            <a:ext cx="9050768" cy="3075710"/>
          </a:xfrm>
        </p:spPr>
        <p:txBody>
          <a:bodyPr>
            <a:normAutofit/>
          </a:bodyPr>
          <a:lstStyle/>
          <a:p>
            <a:pPr algn="ctr"/>
            <a:r>
              <a:rPr lang="tr-TR" sz="2400" dirty="0">
                <a:solidFill>
                  <a:schemeClr val="accent2">
                    <a:lumMod val="50000"/>
                  </a:schemeClr>
                </a:solidFill>
                <a:latin typeface="Comic Sans MS" panose="030F0702030302020204" pitchFamily="66" charset="0"/>
                <a:ea typeface="BIZ UDMincho Medium" panose="02020500000000000000" pitchFamily="17" charset="-128"/>
              </a:rPr>
              <a:t>HİN 426 Hint Efsaneleri</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Ermiş </a:t>
            </a:r>
            <a:r>
              <a:rPr lang="tr-TR" sz="2400" dirty="0" err="1">
                <a:solidFill>
                  <a:schemeClr val="accent2">
                    <a:lumMod val="50000"/>
                  </a:schemeClr>
                </a:solidFill>
                <a:latin typeface="Comic Sans MS" panose="030F0702030302020204" pitchFamily="66" charset="0"/>
                <a:ea typeface="BIZ UDMincho Medium" panose="02020500000000000000" pitchFamily="17" charset="-128"/>
              </a:rPr>
              <a:t>Kandu</a:t>
            </a:r>
            <a:r>
              <a:rPr lang="tr-TR" sz="2400" dirty="0">
                <a:solidFill>
                  <a:schemeClr val="accent2">
                    <a:lumMod val="50000"/>
                  </a:schemeClr>
                </a:solidFill>
                <a:latin typeface="Comic Sans MS" panose="030F0702030302020204" pitchFamily="66" charset="0"/>
                <a:ea typeface="BIZ UDMincho Medium" panose="02020500000000000000" pitchFamily="17" charset="-128"/>
              </a:rPr>
              <a:t> Efsanesi</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a:t>
            </a:r>
            <a:r>
              <a:rPr lang="tr-TR" sz="2400" dirty="0" err="1">
                <a:solidFill>
                  <a:schemeClr val="accent2">
                    <a:lumMod val="50000"/>
                  </a:schemeClr>
                </a:solidFill>
                <a:latin typeface="Comic Sans MS" panose="030F0702030302020204" pitchFamily="66" charset="0"/>
                <a:ea typeface="BIZ UDMincho Medium" panose="02020500000000000000" pitchFamily="17" charset="-128"/>
              </a:rPr>
              <a:t>Vishnu</a:t>
            </a:r>
            <a:r>
              <a:rPr lang="tr-TR" sz="2400" dirty="0">
                <a:solidFill>
                  <a:schemeClr val="accent2">
                    <a:lumMod val="50000"/>
                  </a:schemeClr>
                </a:solidFill>
                <a:latin typeface="Comic Sans MS" panose="030F0702030302020204" pitchFamily="66" charset="0"/>
                <a:ea typeface="BIZ UDMincho Medium" panose="02020500000000000000" pitchFamily="17" charset="-128"/>
              </a:rPr>
              <a:t> </a:t>
            </a:r>
            <a:r>
              <a:rPr lang="tr-TR" sz="2400" dirty="0" err="1">
                <a:solidFill>
                  <a:schemeClr val="accent2">
                    <a:lumMod val="50000"/>
                  </a:schemeClr>
                </a:solidFill>
                <a:latin typeface="Comic Sans MS" panose="030F0702030302020204" pitchFamily="66" charset="0"/>
                <a:ea typeface="BIZ UDMincho Medium" panose="02020500000000000000" pitchFamily="17" charset="-128"/>
              </a:rPr>
              <a:t>Purana</a:t>
            </a:r>
            <a:r>
              <a:rPr lang="tr-TR" sz="2400" dirty="0">
                <a:solidFill>
                  <a:schemeClr val="accent2">
                    <a:lumMod val="50000"/>
                  </a:schemeClr>
                </a:solidFill>
                <a:latin typeface="Comic Sans MS" panose="030F0702030302020204" pitchFamily="66" charset="0"/>
                <a:ea typeface="BIZ UDMincho Medium" panose="02020500000000000000" pitchFamily="17" charset="-128"/>
              </a:rPr>
              <a:t>)</a:t>
            </a:r>
            <a:br>
              <a:rPr lang="tr-TR" sz="2400" dirty="0">
                <a:solidFill>
                  <a:schemeClr val="accent2">
                    <a:lumMod val="50000"/>
                  </a:schemeClr>
                </a:solidFill>
                <a:latin typeface="Comic Sans MS" panose="030F0702030302020204" pitchFamily="66" charset="0"/>
                <a:ea typeface="BIZ UDMincho Medium" panose="02020500000000000000" pitchFamily="17" charset="-128"/>
              </a:rPr>
            </a:br>
            <a:br>
              <a:rPr lang="tr-TR" sz="2400" dirty="0">
                <a:solidFill>
                  <a:schemeClr val="accent2">
                    <a:lumMod val="50000"/>
                  </a:schemeClr>
                </a:solidFill>
                <a:latin typeface="Comic Sans MS" panose="030F0702030302020204" pitchFamily="66" charset="0"/>
                <a:ea typeface="BIZ UDMincho Medium" panose="02020500000000000000" pitchFamily="17" charset="-128"/>
              </a:rPr>
            </a:br>
            <a:r>
              <a:rPr lang="tr-TR" sz="2400" dirty="0">
                <a:solidFill>
                  <a:schemeClr val="accent2">
                    <a:lumMod val="50000"/>
                  </a:schemeClr>
                </a:solidFill>
                <a:latin typeface="Comic Sans MS" panose="030F0702030302020204" pitchFamily="66" charset="0"/>
                <a:ea typeface="BIZ UDMincho Medium" panose="02020500000000000000" pitchFamily="17" charset="-128"/>
              </a:rPr>
              <a:t>8. Hafta</a:t>
            </a:r>
            <a:endParaRPr lang="tr-TR" sz="2400" dirty="0"/>
          </a:p>
        </p:txBody>
      </p:sp>
      <p:sp>
        <p:nvSpPr>
          <p:cNvPr id="3" name="Alt Başlık 2">
            <a:extLst>
              <a:ext uri="{FF2B5EF4-FFF2-40B4-BE49-F238E27FC236}">
                <a16:creationId xmlns:a16="http://schemas.microsoft.com/office/drawing/2014/main" id="{7E59E53C-5D81-423B-A110-FF4E19FA3273}"/>
              </a:ext>
            </a:extLst>
          </p:cNvPr>
          <p:cNvSpPr>
            <a:spLocks noGrp="1"/>
          </p:cNvSpPr>
          <p:nvPr>
            <p:ph type="subTitle" idx="1"/>
          </p:nvPr>
        </p:nvSpPr>
        <p:spPr>
          <a:xfrm>
            <a:off x="2964873" y="3996267"/>
            <a:ext cx="8714509" cy="2002750"/>
          </a:xfrm>
        </p:spPr>
        <p:txBody>
          <a:bodyPr>
            <a:normAutofit fontScale="92500" lnSpcReduction="20000"/>
          </a:bodyPr>
          <a:lstStyle/>
          <a:p>
            <a:r>
              <a:rPr lang="tr-TR" dirty="0">
                <a:solidFill>
                  <a:schemeClr val="accent2">
                    <a:lumMod val="50000"/>
                  </a:schemeClr>
                </a:solidFill>
                <a:latin typeface="Comic Sans MS" panose="030F0702030302020204" pitchFamily="66" charset="0"/>
              </a:rPr>
              <a:t>Prof. Dr. H. Derya CAN</a:t>
            </a:r>
          </a:p>
          <a:p>
            <a:r>
              <a:rPr lang="tr-TR" dirty="0">
                <a:solidFill>
                  <a:schemeClr val="accent2">
                    <a:lumMod val="50000"/>
                  </a:schemeClr>
                </a:solidFill>
                <a:latin typeface="Comic Sans MS" panose="030F0702030302020204" pitchFamily="66" charset="0"/>
              </a:rPr>
              <a:t>Ankara Üniversitesi</a:t>
            </a:r>
          </a:p>
          <a:p>
            <a:r>
              <a:rPr lang="tr-TR" dirty="0">
                <a:solidFill>
                  <a:schemeClr val="accent2">
                    <a:lumMod val="50000"/>
                  </a:schemeClr>
                </a:solidFill>
                <a:latin typeface="Comic Sans MS" panose="030F0702030302020204" pitchFamily="66" charset="0"/>
              </a:rPr>
              <a:t>Dil ve Tarih-Coğrafya Fakültesi</a:t>
            </a:r>
          </a:p>
          <a:p>
            <a:r>
              <a:rPr lang="tr-TR" dirty="0">
                <a:solidFill>
                  <a:schemeClr val="accent2">
                    <a:lumMod val="50000"/>
                  </a:schemeClr>
                </a:solidFill>
                <a:latin typeface="Comic Sans MS" panose="030F0702030302020204" pitchFamily="66" charset="0"/>
              </a:rPr>
              <a:t>Doğu Dilleri ve Edebiyatları Bölümü</a:t>
            </a:r>
          </a:p>
          <a:p>
            <a:r>
              <a:rPr lang="tr-TR" dirty="0">
                <a:solidFill>
                  <a:schemeClr val="accent2">
                    <a:lumMod val="50000"/>
                  </a:schemeClr>
                </a:solidFill>
                <a:latin typeface="Comic Sans MS" panose="030F0702030302020204" pitchFamily="66" charset="0"/>
              </a:rPr>
              <a:t>Hindoloji Anabilim Dalı</a:t>
            </a:r>
          </a:p>
          <a:p>
            <a:endParaRPr lang="tr-TR" dirty="0"/>
          </a:p>
        </p:txBody>
      </p:sp>
    </p:spTree>
    <p:extLst>
      <p:ext uri="{BB962C8B-B14F-4D97-AF65-F5344CB8AC3E}">
        <p14:creationId xmlns:p14="http://schemas.microsoft.com/office/powerpoint/2010/main" val="31052974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167A1DF-B4F4-4ADD-8FC6-6CB2A6C5215A}"/>
              </a:ext>
            </a:extLst>
          </p:cNvPr>
          <p:cNvSpPr/>
          <p:nvPr/>
        </p:nvSpPr>
        <p:spPr>
          <a:xfrm>
            <a:off x="2854036" y="362865"/>
            <a:ext cx="6096000" cy="5571077"/>
          </a:xfrm>
          <a:prstGeom prst="rect">
            <a:avLst/>
          </a:prstGeom>
        </p:spPr>
        <p:txBody>
          <a:bodyPr>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rPr>
              <a:t>Ermiş’in bu sözleri karşısında ter içinde kalan </a:t>
            </a:r>
            <a:r>
              <a:rPr lang="tr-TR" sz="2400" dirty="0" err="1">
                <a:solidFill>
                  <a:schemeClr val="accent2">
                    <a:lumMod val="50000"/>
                  </a:schemeClr>
                </a:solidFill>
                <a:latin typeface="Comic Sans MS" panose="030F0702030302020204" pitchFamily="66" charset="0"/>
                <a:ea typeface="Calibri" panose="020F0502020204030204" pitchFamily="34" charset="0"/>
              </a:rPr>
              <a:t>Pramloçā</a:t>
            </a:r>
            <a:r>
              <a:rPr lang="tr-TR" sz="2400" dirty="0">
                <a:solidFill>
                  <a:schemeClr val="accent2">
                    <a:lumMod val="50000"/>
                  </a:schemeClr>
                </a:solidFill>
                <a:latin typeface="Comic Sans MS" panose="030F0702030302020204" pitchFamily="66" charset="0"/>
                <a:ea typeface="Calibri" panose="020F0502020204030204" pitchFamily="34" charset="0"/>
              </a:rPr>
              <a:t> korkudan tir tir titriyordu. Ermiş kızgın bir şekilde “haydi defol, çek git” diye bağırdı. Ermişe sitem eden </a:t>
            </a:r>
            <a:r>
              <a:rPr lang="tr-TR" sz="2400" dirty="0" err="1">
                <a:solidFill>
                  <a:schemeClr val="accent2">
                    <a:lumMod val="50000"/>
                  </a:schemeClr>
                </a:solidFill>
                <a:latin typeface="Comic Sans MS" panose="030F0702030302020204" pitchFamily="66" charset="0"/>
                <a:ea typeface="Calibri" panose="020F0502020204030204" pitchFamily="34" charset="0"/>
              </a:rPr>
              <a:t>Pramloçā</a:t>
            </a:r>
            <a:r>
              <a:rPr lang="tr-TR" sz="2400" dirty="0">
                <a:solidFill>
                  <a:schemeClr val="accent2">
                    <a:lumMod val="50000"/>
                  </a:schemeClr>
                </a:solidFill>
                <a:latin typeface="Comic Sans MS" panose="030F0702030302020204" pitchFamily="66" charset="0"/>
                <a:ea typeface="Calibri" panose="020F0502020204030204" pitchFamily="34" charset="0"/>
              </a:rPr>
              <a:t> oradan ayrıldı. Havanın içinden geçti. Ağaçların yaprakları ile bedenindeki terleri sildi. Peri kızı ağaçtan ağaca gitti. Ermiş tarafından hamile kaldığı çocuk ter damlaları içinde derisinin dokularından oluştu.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9815589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A504E04-3DF8-4179-85D4-3F9761C76A3B}"/>
              </a:ext>
            </a:extLst>
          </p:cNvPr>
          <p:cNvSpPr/>
          <p:nvPr/>
        </p:nvSpPr>
        <p:spPr>
          <a:xfrm>
            <a:off x="2604655" y="180108"/>
            <a:ext cx="6331527" cy="6123599"/>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rPr>
              <a:t>Soma “Bu” dedi “benim ışınlarımla olgunlaştı ve azar azar hacmi içinde çoğaldı ve ağacın üstünde duran soluk </a:t>
            </a:r>
            <a:r>
              <a:rPr lang="tr-TR" sz="2400" dirty="0" err="1">
                <a:solidFill>
                  <a:schemeClr val="accent2">
                    <a:lumMod val="50000"/>
                  </a:schemeClr>
                </a:solidFill>
                <a:latin typeface="Comic Sans MS" panose="030F0702030302020204" pitchFamily="66" charset="0"/>
                <a:ea typeface="Calibri" panose="020F0502020204030204" pitchFamily="34" charset="0"/>
              </a:rPr>
              <a:t>Mārişā</a:t>
            </a:r>
            <a:r>
              <a:rPr lang="tr-TR" sz="2400" dirty="0">
                <a:solidFill>
                  <a:schemeClr val="accent2">
                    <a:lumMod val="50000"/>
                  </a:schemeClr>
                </a:solidFill>
                <a:latin typeface="Comic Sans MS" panose="030F0702030302020204" pitchFamily="66" charset="0"/>
                <a:ea typeface="Calibri" panose="020F0502020204030204" pitchFamily="34" charset="0"/>
              </a:rPr>
              <a:t> adında sevimli bir kız oldu. </a:t>
            </a:r>
            <a:r>
              <a:rPr lang="tr-TR" sz="2400" dirty="0" err="1">
                <a:solidFill>
                  <a:schemeClr val="accent2">
                    <a:lumMod val="50000"/>
                  </a:schemeClr>
                </a:solidFill>
                <a:latin typeface="Comic Sans MS" panose="030F0702030302020204" pitchFamily="66" charset="0"/>
                <a:ea typeface="Calibri" panose="020F0502020204030204" pitchFamily="34" charset="0"/>
              </a:rPr>
              <a:t>Praçetālar</a:t>
            </a:r>
            <a:r>
              <a:rPr lang="tr-TR" sz="2400" dirty="0">
                <a:solidFill>
                  <a:schemeClr val="accent2">
                    <a:lumMod val="50000"/>
                  </a:schemeClr>
                </a:solidFill>
                <a:latin typeface="Comic Sans MS" panose="030F0702030302020204" pitchFamily="66" charset="0"/>
                <a:ea typeface="Calibri" panose="020F0502020204030204" pitchFamily="34" charset="0"/>
              </a:rPr>
              <a:t>, ağaçlar size onu verecek. Artık öfkeniz dinsin. O </a:t>
            </a:r>
            <a:r>
              <a:rPr lang="tr-TR" sz="2400" dirty="0" err="1">
                <a:solidFill>
                  <a:schemeClr val="accent2">
                    <a:lumMod val="50000"/>
                  </a:schemeClr>
                </a:solidFill>
                <a:latin typeface="Comic Sans MS" panose="030F0702030302020204" pitchFamily="66" charset="0"/>
                <a:ea typeface="Calibri" panose="020F0502020204030204" pitchFamily="34" charset="0"/>
              </a:rPr>
              <a:t>Kandu’nun</a:t>
            </a:r>
            <a:r>
              <a:rPr lang="tr-TR" sz="2400" dirty="0">
                <a:solidFill>
                  <a:schemeClr val="accent2">
                    <a:lumMod val="50000"/>
                  </a:schemeClr>
                </a:solidFill>
                <a:latin typeface="Comic Sans MS" panose="030F0702030302020204" pitchFamily="66" charset="0"/>
                <a:ea typeface="Calibri" panose="020F0502020204030204" pitchFamily="34" charset="0"/>
              </a:rPr>
              <a:t> soyundandır. </a:t>
            </a:r>
            <a:r>
              <a:rPr lang="tr-TR" sz="2400" dirty="0" err="1">
                <a:solidFill>
                  <a:schemeClr val="accent2">
                    <a:lumMod val="50000"/>
                  </a:schemeClr>
                </a:solidFill>
                <a:latin typeface="Comic Sans MS" panose="030F0702030302020204" pitchFamily="66" charset="0"/>
                <a:ea typeface="Calibri" panose="020F0502020204030204" pitchFamily="34" charset="0"/>
              </a:rPr>
              <a:t>Pramloçā’nın</a:t>
            </a:r>
            <a:r>
              <a:rPr lang="tr-TR" sz="2400" dirty="0">
                <a:solidFill>
                  <a:schemeClr val="accent2">
                    <a:lumMod val="50000"/>
                  </a:schemeClr>
                </a:solidFill>
                <a:latin typeface="Comic Sans MS" panose="030F0702030302020204" pitchFamily="66" charset="0"/>
                <a:ea typeface="Calibri" panose="020F0502020204030204" pitchFamily="34" charset="0"/>
              </a:rPr>
              <a:t> çocuğu, ağaçların süt çocuğu, rüzgâr ve ayın kızıdır. Ey mükemmel prensler, dini uygulamaları kesildikten sonra kutsal </a:t>
            </a:r>
            <a:r>
              <a:rPr lang="tr-TR" sz="2400" dirty="0" err="1">
                <a:solidFill>
                  <a:schemeClr val="accent2">
                    <a:lumMod val="50000"/>
                  </a:schemeClr>
                </a:solidFill>
                <a:latin typeface="Comic Sans MS" panose="030F0702030302020204" pitchFamily="66" charset="0"/>
                <a:ea typeface="Calibri" panose="020F0502020204030204" pitchFamily="34" charset="0"/>
              </a:rPr>
              <a:t>Kandu</a:t>
            </a:r>
            <a:r>
              <a:rPr lang="tr-TR" sz="2400" dirty="0">
                <a:solidFill>
                  <a:schemeClr val="accent2">
                    <a:lumMod val="50000"/>
                  </a:schemeClr>
                </a:solidFill>
                <a:latin typeface="Comic Sans MS" panose="030F0702030302020204" pitchFamily="66" charset="0"/>
                <a:ea typeface="Calibri" panose="020F0502020204030204" pitchFamily="34" charset="0"/>
              </a:rPr>
              <a:t>, </a:t>
            </a:r>
            <a:r>
              <a:rPr lang="tr-TR" sz="2400" dirty="0" err="1">
                <a:solidFill>
                  <a:schemeClr val="accent2">
                    <a:lumMod val="50000"/>
                  </a:schemeClr>
                </a:solidFill>
                <a:latin typeface="Comic Sans MS" panose="030F0702030302020204" pitchFamily="66" charset="0"/>
                <a:ea typeface="Calibri" panose="020F0502020204030204" pitchFamily="34" charset="0"/>
              </a:rPr>
              <a:t>Purushottama</a:t>
            </a:r>
            <a:r>
              <a:rPr lang="tr-TR" sz="2400" dirty="0">
                <a:solidFill>
                  <a:schemeClr val="accent2">
                    <a:lumMod val="50000"/>
                  </a:schemeClr>
                </a:solidFill>
                <a:latin typeface="Comic Sans MS" panose="030F0702030302020204" pitchFamily="66" charset="0"/>
                <a:ea typeface="Calibri" panose="020F0502020204030204" pitchFamily="34" charset="0"/>
              </a:rPr>
              <a:t> olarak isimlendirilen </a:t>
            </a:r>
            <a:r>
              <a:rPr lang="tr-TR" sz="2400" dirty="0" err="1">
                <a:solidFill>
                  <a:schemeClr val="accent2">
                    <a:lumMod val="50000"/>
                  </a:schemeClr>
                </a:solidFill>
                <a:latin typeface="Comic Sans MS" panose="030F0702030302020204" pitchFamily="66" charset="0"/>
                <a:ea typeface="Calibri" panose="020F0502020204030204" pitchFamily="34" charset="0"/>
              </a:rPr>
              <a:t>Vishṇu’nun</a:t>
            </a:r>
            <a:r>
              <a:rPr lang="tr-TR" sz="2400" dirty="0">
                <a:solidFill>
                  <a:schemeClr val="accent2">
                    <a:lumMod val="50000"/>
                  </a:schemeClr>
                </a:solidFill>
                <a:latin typeface="Comic Sans MS" panose="030F0702030302020204" pitchFamily="66" charset="0"/>
                <a:ea typeface="Calibri" panose="020F0502020204030204" pitchFamily="34" charset="0"/>
              </a:rPr>
              <a:t> bölgesine gitti.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3630239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E58A5E8-3A9B-4E1C-92E4-360716E3BB59}"/>
              </a:ext>
            </a:extLst>
          </p:cNvPr>
          <p:cNvSpPr>
            <a:spLocks noGrp="1"/>
          </p:cNvSpPr>
          <p:nvPr>
            <p:ph type="title"/>
          </p:nvPr>
        </p:nvSpPr>
        <p:spPr/>
        <p:txBody>
          <a:bodyPr>
            <a:normAutofit/>
          </a:bodyPr>
          <a:lstStyle/>
          <a:p>
            <a:r>
              <a:rPr lang="tr-TR" sz="2400" dirty="0">
                <a:solidFill>
                  <a:schemeClr val="accent2">
                    <a:lumMod val="75000"/>
                  </a:schemeClr>
                </a:solidFill>
                <a:latin typeface="Comic Sans MS" panose="030F0702030302020204" pitchFamily="66" charset="0"/>
              </a:rPr>
              <a:t>VİSHNU PURANA</a:t>
            </a:r>
          </a:p>
        </p:txBody>
      </p:sp>
      <p:sp>
        <p:nvSpPr>
          <p:cNvPr id="3" name="İçerik Yer Tutucusu 2">
            <a:extLst>
              <a:ext uri="{FF2B5EF4-FFF2-40B4-BE49-F238E27FC236}">
                <a16:creationId xmlns:a16="http://schemas.microsoft.com/office/drawing/2014/main" id="{F5EA891E-2C89-4996-9D23-DF88F30F8546}"/>
              </a:ext>
            </a:extLst>
          </p:cNvPr>
          <p:cNvSpPr>
            <a:spLocks noGrp="1"/>
          </p:cNvSpPr>
          <p:nvPr>
            <p:ph idx="1"/>
          </p:nvPr>
        </p:nvSpPr>
        <p:spPr>
          <a:xfrm>
            <a:off x="2349499" y="2666999"/>
            <a:ext cx="8585201" cy="3124201"/>
          </a:xfrm>
        </p:spPr>
        <p:txBody>
          <a:bodyPr>
            <a:normAutofit fontScale="92500" lnSpcReduction="10000"/>
          </a:bodyPr>
          <a:lstStyle/>
          <a:p>
            <a:pPr marL="0" indent="0" algn="ctr">
              <a:lnSpc>
                <a:spcPct val="150000"/>
              </a:lnSpc>
              <a:buNone/>
            </a:pPr>
            <a:r>
              <a:rPr lang="tr-TR" dirty="0">
                <a:solidFill>
                  <a:schemeClr val="accent2">
                    <a:lumMod val="50000"/>
                  </a:schemeClr>
                </a:solidFill>
                <a:latin typeface="Comic Sans MS" panose="030F0702030302020204" pitchFamily="66" charset="0"/>
                <a:ea typeface="Calibri" panose="020F0502020204030204" pitchFamily="34" charset="0"/>
              </a:rPr>
              <a:t>Bir zamanlar </a:t>
            </a:r>
            <a:r>
              <a:rPr lang="tr-TR" dirty="0" err="1">
                <a:solidFill>
                  <a:schemeClr val="accent2">
                    <a:lumMod val="50000"/>
                  </a:schemeClr>
                </a:solidFill>
                <a:latin typeface="Comic Sans MS" panose="030F0702030302020204" pitchFamily="66" charset="0"/>
                <a:ea typeface="Calibri" panose="020F0502020204030204" pitchFamily="34" charset="0"/>
              </a:rPr>
              <a:t>Gomavatī</a:t>
            </a:r>
            <a:r>
              <a:rPr lang="tr-TR" dirty="0">
                <a:solidFill>
                  <a:schemeClr val="accent2">
                    <a:lumMod val="50000"/>
                  </a:schemeClr>
                </a:solidFill>
                <a:latin typeface="Comic Sans MS" panose="030F0702030302020204" pitchFamily="66" charset="0"/>
                <a:ea typeface="Calibri" panose="020F0502020204030204" pitchFamily="34" charset="0"/>
              </a:rPr>
              <a:t> nehri kıyısında kendini ibadete adamış, kutsal bilgilerde ünlü </a:t>
            </a:r>
            <a:r>
              <a:rPr lang="tr-TR" dirty="0" err="1">
                <a:solidFill>
                  <a:schemeClr val="accent2">
                    <a:lumMod val="50000"/>
                  </a:schemeClr>
                </a:solidFill>
                <a:latin typeface="Comic Sans MS" panose="030F0702030302020204" pitchFamily="66" charset="0"/>
                <a:ea typeface="Calibri" panose="020F0502020204030204" pitchFamily="34" charset="0"/>
              </a:rPr>
              <a:t>Kandu</a:t>
            </a:r>
            <a:r>
              <a:rPr lang="tr-TR" dirty="0">
                <a:solidFill>
                  <a:schemeClr val="accent2">
                    <a:lumMod val="50000"/>
                  </a:schemeClr>
                </a:solidFill>
                <a:latin typeface="Comic Sans MS" panose="030F0702030302020204" pitchFamily="66" charset="0"/>
                <a:ea typeface="Calibri" panose="020F0502020204030204" pitchFamily="34" charset="0"/>
              </a:rPr>
              <a:t> adında bir ermiş vardı. Tanrıların kralı bu ermişin kefaretine engel olmak için </a:t>
            </a:r>
            <a:r>
              <a:rPr lang="tr-TR" dirty="0" err="1">
                <a:solidFill>
                  <a:schemeClr val="accent2">
                    <a:lumMod val="50000"/>
                  </a:schemeClr>
                </a:solidFill>
                <a:latin typeface="Comic Sans MS" panose="030F0702030302020204" pitchFamily="66" charset="0"/>
                <a:ea typeface="Calibri" panose="020F0502020204030204" pitchFamily="34" charset="0"/>
              </a:rPr>
              <a:t>Pramloçā</a:t>
            </a:r>
            <a:r>
              <a:rPr lang="tr-TR" dirty="0">
                <a:solidFill>
                  <a:schemeClr val="accent2">
                    <a:lumMod val="50000"/>
                  </a:schemeClr>
                </a:solidFill>
                <a:latin typeface="Comic Sans MS" panose="030F0702030302020204" pitchFamily="66" charset="0"/>
                <a:ea typeface="Calibri" panose="020F0502020204030204" pitchFamily="34" charset="0"/>
              </a:rPr>
              <a:t> adında bir peri kızı gönderdi. Tatlı tatlı gülümseyen peri kızı yüz elli yıl boyunca ermişi ibadetten alıkoydu ve </a:t>
            </a:r>
            <a:r>
              <a:rPr lang="tr-TR" dirty="0" err="1">
                <a:solidFill>
                  <a:schemeClr val="accent2">
                    <a:lumMod val="50000"/>
                  </a:schemeClr>
                </a:solidFill>
                <a:latin typeface="Comic Sans MS" panose="030F0702030302020204" pitchFamily="66" charset="0"/>
                <a:ea typeface="Calibri" panose="020F0502020204030204" pitchFamily="34" charset="0"/>
              </a:rPr>
              <a:t>Mandarā</a:t>
            </a:r>
            <a:r>
              <a:rPr lang="tr-TR" dirty="0">
                <a:solidFill>
                  <a:schemeClr val="accent2">
                    <a:lumMod val="50000"/>
                  </a:schemeClr>
                </a:solidFill>
                <a:latin typeface="Comic Sans MS" panose="030F0702030302020204" pitchFamily="66" charset="0"/>
                <a:ea typeface="Calibri" panose="020F0502020204030204" pitchFamily="34" charset="0"/>
              </a:rPr>
              <a:t> vadisinde birlikte yaşadılar. </a:t>
            </a:r>
            <a:endParaRPr lang="tr-TR" dirty="0">
              <a:solidFill>
                <a:schemeClr val="accent2">
                  <a:lumMod val="50000"/>
                </a:schemeClr>
              </a:solidFill>
              <a:latin typeface="Comic Sans MS" panose="030F0702030302020204" pitchFamily="66" charset="0"/>
            </a:endParaRPr>
          </a:p>
          <a:p>
            <a:pPr marL="0" indent="0" algn="ctr">
              <a:buNone/>
            </a:pPr>
            <a:endParaRPr lang="tr-TR" dirty="0"/>
          </a:p>
        </p:txBody>
      </p:sp>
    </p:spTree>
    <p:extLst>
      <p:ext uri="{BB962C8B-B14F-4D97-AF65-F5344CB8AC3E}">
        <p14:creationId xmlns:p14="http://schemas.microsoft.com/office/powerpoint/2010/main" val="3538580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FBAB2B71-7F48-4232-BA35-BDD2DF99E96F}"/>
              </a:ext>
            </a:extLst>
          </p:cNvPr>
          <p:cNvSpPr/>
          <p:nvPr/>
        </p:nvSpPr>
        <p:spPr>
          <a:xfrm>
            <a:off x="3103418" y="872836"/>
            <a:ext cx="6040582" cy="3734612"/>
          </a:xfrm>
          <a:prstGeom prst="rect">
            <a:avLst/>
          </a:prstGeom>
        </p:spPr>
        <p:txBody>
          <a:bodyPr wrap="square">
            <a:spAutoFit/>
          </a:bodyPr>
          <a:lstStyle/>
          <a:p>
            <a:pPr algn="ctr">
              <a:lnSpc>
                <a:spcPct val="150000"/>
              </a:lnSpc>
            </a:pPr>
            <a:r>
              <a:rPr lang="tr-TR" sz="2000" dirty="0">
                <a:solidFill>
                  <a:schemeClr val="accent2">
                    <a:lumMod val="50000"/>
                  </a:schemeClr>
                </a:solidFill>
                <a:latin typeface="Comic Sans MS" panose="030F0702030302020204" pitchFamily="66" charset="0"/>
                <a:ea typeface="Calibri" panose="020F0502020204030204" pitchFamily="34" charset="0"/>
              </a:rPr>
              <a:t>Bu süre içinde ermiş dünyevi zevklere teslim oldu. Ancak bir müddet sonra peri kızı cennete geri dönmek için ermişin iznini istedi. Fakat ona çılgınca bağlı olan ermiş, peri kızının bir süre daha kalmasını sağladı. Böylece hoş peri kızı bir yüzyıl daha onunla kaldı. Yüzyıl sonra peri kızı tekrar tanrıların evine dönmek istedi, fakat ermiş ona kalması için bir kez daha ısrar etti.</a:t>
            </a:r>
            <a:endParaRPr lang="tr-TR" sz="20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2990478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229C7D0D-A017-4CB9-A508-A20DBB5726BA}"/>
              </a:ext>
            </a:extLst>
          </p:cNvPr>
          <p:cNvSpPr/>
          <p:nvPr/>
        </p:nvSpPr>
        <p:spPr>
          <a:xfrm>
            <a:off x="1939637" y="652375"/>
            <a:ext cx="8104908" cy="6158353"/>
          </a:xfrm>
          <a:prstGeom prst="rect">
            <a:avLst/>
          </a:prstGeom>
        </p:spPr>
        <p:txBody>
          <a:bodyPr wrap="square">
            <a:spAutoFit/>
          </a:bodyPr>
          <a:lstStyle/>
          <a:p>
            <a:pPr algn="ctr">
              <a:lnSpc>
                <a:spcPct val="200000"/>
              </a:lnSpc>
              <a:spcAft>
                <a:spcPts val="1000"/>
              </a:spcAft>
            </a:pPr>
            <a:r>
              <a:rPr lang="tr-TR" sz="20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Bir yüzyıl daha geçtikten sonra genç kız gülümseyerek bir kez daha ermişe, “Brahman gitmeliyim.” dedi, ama ermiş güzel gözlü genç kızı alı koyarak, “hayır, biraz daha kal; sonra uzunca bir süre için gideceksin.” dedi. Bir lanete maruz kalmaktan korkan güzel peri kızı yaklaşık bir iki yüzyıl daha kaldı. Sonra tekrar tanrıların kralının bölgesine gitmek için izin istedi. Ancak ilenmekten korktuğu için de sevimli bir hal de takındı. Ermiş aşkın kontrolü altına girmiş düşünceleri her gün daha da artıyor, ona tamamen bağlanıyordu. Genç kız da aynı zamanda aşk acısını bildiğinden, ermişten ayrılmıyordu.</a:t>
            </a:r>
            <a:endParaRPr lang="tr-TR" sz="2000" dirty="0">
              <a:solidFill>
                <a:schemeClr val="accent2">
                  <a:lumMod val="50000"/>
                </a:schemeClr>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2642440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a:extLst>
              <a:ext uri="{FF2B5EF4-FFF2-40B4-BE49-F238E27FC236}">
                <a16:creationId xmlns:a16="http://schemas.microsoft.com/office/drawing/2014/main" id="{A5BA8834-9D76-4614-9293-6A91592D862D}"/>
              </a:ext>
            </a:extLst>
          </p:cNvPr>
          <p:cNvSpPr/>
          <p:nvPr/>
        </p:nvSpPr>
        <p:spPr>
          <a:xfrm>
            <a:off x="1925782" y="942109"/>
            <a:ext cx="8478982" cy="5571077"/>
          </a:xfrm>
          <a:prstGeom prst="rect">
            <a:avLst/>
          </a:prstGeom>
        </p:spPr>
        <p:txBody>
          <a:bodyPr wrap="square">
            <a:spAutoFit/>
          </a:bodyPr>
          <a:lstStyle/>
          <a:p>
            <a:pPr algn="ctr">
              <a:lnSpc>
                <a:spcPct val="150000"/>
              </a:lnSpc>
            </a:pPr>
            <a:r>
              <a:rPr lang="tr-TR" sz="2400" dirty="0">
                <a:solidFill>
                  <a:schemeClr val="accent2">
                    <a:lumMod val="50000"/>
                  </a:schemeClr>
                </a:solidFill>
                <a:latin typeface="Comic Sans MS" panose="030F0702030302020204" pitchFamily="66" charset="0"/>
                <a:ea typeface="Calibri" panose="020F0502020204030204" pitchFamily="34" charset="0"/>
              </a:rPr>
              <a:t>Bir gün ermiş büyük bir telaşla kulübeden ayrıldı. Peri kızı ‘Nereye gidiyorsun?’ diye sordu. Ermiş, ‘Gün hızla sona eriyor. </a:t>
            </a:r>
            <a:r>
              <a:rPr lang="tr-TR" sz="2400" dirty="0" err="1">
                <a:solidFill>
                  <a:schemeClr val="accent2">
                    <a:lumMod val="50000"/>
                  </a:schemeClr>
                </a:solidFill>
                <a:latin typeface="Comic Sans MS" panose="030F0702030302020204" pitchFamily="66" charset="0"/>
                <a:ea typeface="Calibri" panose="020F0502020204030204" pitchFamily="34" charset="0"/>
              </a:rPr>
              <a:t>Sandhyā</a:t>
            </a:r>
            <a:r>
              <a:rPr lang="tr-TR" sz="2400" dirty="0">
                <a:solidFill>
                  <a:schemeClr val="accent2">
                    <a:lumMod val="50000"/>
                  </a:schemeClr>
                </a:solidFill>
                <a:latin typeface="Comic Sans MS" panose="030F0702030302020204" pitchFamily="66" charset="0"/>
                <a:ea typeface="Calibri" panose="020F0502020204030204" pitchFamily="34" charset="0"/>
              </a:rPr>
              <a:t> ibadetini yerine getirmeliyim. Aksi takdirde görevimi ihmal etmiş olacağım.’ diye cevap verdi. Peri kızı neşeli bir şekilde gülümseyerek, cevabı yapıştırdı: ‘Niçin bugünün sona erdiğini söylüyorsunuz. Sizin gününüz birçok yılın bir günüdür. Telaşınızın nedeni açıklayın.’ dedi. Ermiş, ‘Dürüst kız, şafakta ırmak kenarına geldin, seni gördüm ve sonra benim kulübeme girdin. Artık akşam oldu. Bu gülüşün anlamı nedir? Bana gerçeği söyle.’ dedi. </a:t>
            </a:r>
            <a:endParaRPr lang="tr-TR" sz="2400"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9445897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2414F53-D6DD-4A79-8EBD-3A2DF43FCA8E}"/>
              </a:ext>
            </a:extLst>
          </p:cNvPr>
          <p:cNvSpPr/>
          <p:nvPr/>
        </p:nvSpPr>
        <p:spPr>
          <a:xfrm>
            <a:off x="1357745" y="652375"/>
            <a:ext cx="9906000" cy="5155579"/>
          </a:xfrm>
          <a:prstGeom prst="rect">
            <a:avLst/>
          </a:prstGeom>
        </p:spPr>
        <p:txBody>
          <a:bodyPr wrap="square">
            <a:spAutoFit/>
          </a:bodyPr>
          <a:lstStyle/>
          <a:p>
            <a:pPr algn="ctr">
              <a:lnSpc>
                <a:spcPct val="200000"/>
              </a:lnSpc>
              <a:spcAft>
                <a:spcPts val="1000"/>
              </a:spcAft>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Bunun üzerine </a:t>
            </a: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Pramloçā</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‘Saygıdeğer Brahman, siz doğruyu söylüyorsunuz. Buraya şafakta geldim. Fakat buraya gelişimden beri birçok yıl geçti ve işte gerçek bu.’ Ermiş peri kızının bu sözlerini işitince şaşkına döndü ve ona ne kadar zamandır burada olduğunu sordu. Peri kızı 907 yıl, 6 ay ve 3 gündür birlikte yaşadıklarını söyledi. Ermiş gerçeği mi söylediğini yoksa şaka mı yaptığını sordu, çünkü onlar sadece bir günü birlikte geçirmişlerdi. </a:t>
            </a:r>
            <a:endParaRPr lang="tr-TR" sz="2400" dirty="0">
              <a:solidFill>
                <a:schemeClr val="accent2">
                  <a:lumMod val="50000"/>
                </a:schemeClr>
              </a:solidFill>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4216723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AD25283-0035-412D-8A2A-C4014FE2839A}"/>
              </a:ext>
            </a:extLst>
          </p:cNvPr>
          <p:cNvSpPr/>
          <p:nvPr/>
        </p:nvSpPr>
        <p:spPr>
          <a:xfrm>
            <a:off x="2576945" y="443345"/>
            <a:ext cx="8368146" cy="4463081"/>
          </a:xfrm>
          <a:prstGeom prst="rect">
            <a:avLst/>
          </a:prstGeom>
        </p:spPr>
        <p:txBody>
          <a:bodyPr wrap="square">
            <a:spAutoFit/>
          </a:bodyPr>
          <a:lstStyle/>
          <a:p>
            <a:pPr algn="ctr">
              <a:lnSpc>
                <a:spcPct val="150000"/>
              </a:lnSpc>
            </a:pPr>
            <a:r>
              <a:rPr lang="tr-TR" sz="2400" dirty="0" err="1">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Pramloçā</a:t>
            </a: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 ona geçen zamanı söylemeye cesaret edemediğini ancak şimdi sorulduğu için cevap verebildiğini söyledi. </a:t>
            </a:r>
            <a:r>
              <a:rPr lang="tr-TR" sz="2400" dirty="0">
                <a:solidFill>
                  <a:schemeClr val="accent2">
                    <a:lumMod val="50000"/>
                  </a:schemeClr>
                </a:solidFill>
                <a:latin typeface="Comic Sans MS" panose="030F0702030302020204" pitchFamily="66" charset="0"/>
              </a:rPr>
              <a:t>Ermiş bu sözleri işitince gerçeği anladı ve kendi kendine yakarmaya başlayarak şöyle haykırdı: ‘Kendinden utanmalısın; benim ibadetime engel oldun, değerli bilgilerimi ve dindarlığımı benden çaldın; sağduyum körleşti. Bu kadın aklımı çelmek için yaratılmış. İlahi bilgileri elde etmek üzereyken tutkularıma boyun eğdim</a:t>
            </a:r>
          </a:p>
        </p:txBody>
      </p:sp>
    </p:spTree>
    <p:extLst>
      <p:ext uri="{BB962C8B-B14F-4D97-AF65-F5344CB8AC3E}">
        <p14:creationId xmlns:p14="http://schemas.microsoft.com/office/powerpoint/2010/main" val="255229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5C9B406D-F98A-456D-9458-220453C94688}"/>
              </a:ext>
            </a:extLst>
          </p:cNvPr>
          <p:cNvSpPr/>
          <p:nvPr/>
        </p:nvSpPr>
        <p:spPr>
          <a:xfrm>
            <a:off x="2507673" y="1025236"/>
            <a:ext cx="6636327" cy="2123851"/>
          </a:xfrm>
          <a:prstGeom prst="rect">
            <a:avLst/>
          </a:prstGeom>
        </p:spPr>
        <p:txBody>
          <a:bodyPr wrap="square">
            <a:spAutoFit/>
          </a:bodyPr>
          <a:lstStyle/>
          <a:p>
            <a:pPr algn="ctr">
              <a:lnSpc>
                <a:spcPct val="150000"/>
              </a:lnSpc>
            </a:pPr>
            <a:r>
              <a:rPr lang="tr-TR" dirty="0">
                <a:solidFill>
                  <a:schemeClr val="accent2">
                    <a:lumMod val="50000"/>
                  </a:schemeClr>
                </a:solidFill>
                <a:latin typeface="Comic Sans MS" panose="030F0702030302020204" pitchFamily="66" charset="0"/>
                <a:ea typeface="Calibri" panose="020F0502020204030204" pitchFamily="34" charset="0"/>
              </a:rPr>
              <a:t>Bu durum peri kızını buraya gönderen tarafından beklenen şeydi. Tapınmalarıma engel olan, utanç veren tutkudur. Veda bilgilerini elde etmek için rehberlik eden bütün katı davranışlar, cehenneme giden yol olan tutku tarafından engellenmiştir.’ </a:t>
            </a:r>
            <a:endParaRPr lang="tr-TR" dirty="0">
              <a:solidFill>
                <a:schemeClr val="accent2">
                  <a:lumMod val="50000"/>
                </a:schemeClr>
              </a:solidFill>
              <a:latin typeface="Comic Sans MS" panose="030F0702030302020204" pitchFamily="66" charset="0"/>
            </a:endParaRPr>
          </a:p>
        </p:txBody>
      </p:sp>
    </p:spTree>
    <p:extLst>
      <p:ext uri="{BB962C8B-B14F-4D97-AF65-F5344CB8AC3E}">
        <p14:creationId xmlns:p14="http://schemas.microsoft.com/office/powerpoint/2010/main" val="18670953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8C1ECD7-8EC8-4483-80A0-955155832D9E}"/>
              </a:ext>
            </a:extLst>
          </p:cNvPr>
          <p:cNvSpPr/>
          <p:nvPr/>
        </p:nvSpPr>
        <p:spPr>
          <a:xfrm>
            <a:off x="2299856" y="-1"/>
            <a:ext cx="8797636" cy="6632906"/>
          </a:xfrm>
          <a:prstGeom prst="rect">
            <a:avLst/>
          </a:prstGeom>
        </p:spPr>
        <p:txBody>
          <a:bodyPr wrap="square">
            <a:spAutoFit/>
          </a:bodyPr>
          <a:lstStyle/>
          <a:p>
            <a:pPr algn="ctr">
              <a:lnSpc>
                <a:spcPct val="200000"/>
              </a:lnSpc>
              <a:spcAft>
                <a:spcPts val="1000"/>
              </a:spcAft>
            </a:pPr>
            <a:r>
              <a:rPr lang="tr-TR" sz="2400" dirty="0">
                <a:solidFill>
                  <a:schemeClr val="accent2">
                    <a:lumMod val="50000"/>
                  </a:schemeClr>
                </a:solidFill>
                <a:latin typeface="Comic Sans MS" panose="030F0702030302020204" pitchFamily="66" charset="0"/>
                <a:ea typeface="Calibri" panose="020F0502020204030204" pitchFamily="34" charset="0"/>
                <a:cs typeface="Mangal" panose="02040503050203030202" pitchFamily="18" charset="0"/>
              </a:rPr>
              <a:t>Ermiş kendi kendini yerdikten sonra peri kızına döndü ve dedi ki: ‘Çek git düzenbaz kız, çekiciliğinle tanrıların hükümdarı tarafından benim ibadetimi bozmak için yollandın. Hiddetimle seni kül haline getirmeyeceğim. Birlikte atılan yedi adım erdemli bir arkadaşlık için yeterlidir. Ama sen ve ben birlikte yaşadık. Gerçekte işlediğin suç neydi? Niçin sana </a:t>
            </a:r>
            <a:r>
              <a:rPr lang="tr-TR" sz="2400" dirty="0">
                <a:latin typeface="Comic Sans MS" panose="030F0702030302020204" pitchFamily="66" charset="0"/>
                <a:ea typeface="Calibri" panose="020F0502020204030204" pitchFamily="34" charset="0"/>
                <a:cs typeface="Mangal" panose="02040503050203030202" pitchFamily="18" charset="0"/>
              </a:rPr>
              <a:t>öfkeleneyim? Duygularımın esiri olduğumdan suç tamamen benim.  </a:t>
            </a:r>
            <a:r>
              <a:rPr lang="tr-TR" sz="2400" dirty="0" err="1">
                <a:latin typeface="Comic Sans MS" panose="030F0702030302020204" pitchFamily="66" charset="0"/>
                <a:ea typeface="Calibri" panose="020F0502020204030204" pitchFamily="34" charset="0"/>
                <a:cs typeface="Mangal" panose="02040503050203030202" pitchFamily="18" charset="0"/>
              </a:rPr>
              <a:t>İndra’nın</a:t>
            </a:r>
            <a:r>
              <a:rPr lang="tr-TR" sz="2400" dirty="0">
                <a:latin typeface="Comic Sans MS" panose="030F0702030302020204" pitchFamily="66" charset="0"/>
                <a:ea typeface="Calibri" panose="020F0502020204030204" pitchFamily="34" charset="0"/>
                <a:cs typeface="Mangal" panose="02040503050203030202" pitchFamily="18" charset="0"/>
              </a:rPr>
              <a:t> lütfunu kazanmak için benim adayışlarımı bozduğundan dolayı utan.’</a:t>
            </a:r>
            <a:endParaRPr lang="tr-TR" sz="2400" dirty="0">
              <a:effectLst/>
              <a:latin typeface="Comic Sans MS" panose="030F0702030302020204" pitchFamily="66"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2094113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aks">
  <a:themeElements>
    <a:clrScheme name="Paralaks">
      <a:dk1>
        <a:sysClr val="windowText" lastClr="000000"/>
      </a:dk1>
      <a:lt1>
        <a:sysClr val="window" lastClr="FFFFFF"/>
      </a:lt1>
      <a:dk2>
        <a:srgbClr val="212121"/>
      </a:dk2>
      <a:lt2>
        <a:srgbClr val="CDD0D1"/>
      </a:lt2>
      <a:accent1>
        <a:srgbClr val="EB8F22"/>
      </a:accent1>
      <a:accent2>
        <a:srgbClr val="CD4223"/>
      </a:accent2>
      <a:accent3>
        <a:srgbClr val="A89374"/>
      </a:accent3>
      <a:accent4>
        <a:srgbClr val="83AA67"/>
      </a:accent4>
      <a:accent5>
        <a:srgbClr val="4FA9C1"/>
      </a:accent5>
      <a:accent6>
        <a:srgbClr val="9390AF"/>
      </a:accent6>
      <a:hlink>
        <a:srgbClr val="EC7220"/>
      </a:hlink>
      <a:folHlink>
        <a:srgbClr val="F09355"/>
      </a:folHlink>
    </a:clrScheme>
    <a:fontScheme name="Paralaks">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aks">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TM03457496[[fn=Paralaks]]</Template>
  <TotalTime>40</TotalTime>
  <Words>766</Words>
  <Application>Microsoft Office PowerPoint</Application>
  <PresentationFormat>Geniş ekran</PresentationFormat>
  <Paragraphs>17</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Comic Sans MS</vt:lpstr>
      <vt:lpstr>Corbel</vt:lpstr>
      <vt:lpstr>Paralaks</vt:lpstr>
      <vt:lpstr>HİN 426 Hint Efsaneleri  Ermiş Kandu Efsanesi (Vishnu Purana)  8. Hafta</vt:lpstr>
      <vt:lpstr>VİSHNU PURANA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HİN 426 Hint Efsaneleri  Prithu Efsanesi  3. Hafta</dc:title>
  <dc:creator>Casper</dc:creator>
  <cp:lastModifiedBy>Casper</cp:lastModifiedBy>
  <cp:revision>4</cp:revision>
  <dcterms:created xsi:type="dcterms:W3CDTF">2020-05-07T16:28:19Z</dcterms:created>
  <dcterms:modified xsi:type="dcterms:W3CDTF">2020-05-09T04:48:21Z</dcterms:modified>
</cp:coreProperties>
</file>