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67" r:id="rId11"/>
    <p:sldId id="27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 Kültür Sanat Muhabirliği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7.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4333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ve 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Günün gazetelerinden konuyla ilgili bir haber seçilip bu ilkeler çerçevesinde değerlendirilerek tartışılır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652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922681"/>
          </a:xfrm>
        </p:spPr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458146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Chalaby</a:t>
            </a:r>
            <a:r>
              <a:rPr lang="tr-TR" dirty="0" smtClean="0"/>
              <a:t> JK (1996) </a:t>
            </a:r>
            <a:r>
              <a:rPr lang="tr-TR" dirty="0" err="1" smtClean="0"/>
              <a:t>Journalism</a:t>
            </a:r>
            <a:r>
              <a:rPr lang="tr-TR" dirty="0" smtClean="0"/>
              <a:t> as an </a:t>
            </a:r>
            <a:r>
              <a:rPr lang="tr-TR" dirty="0" err="1" smtClean="0"/>
              <a:t>anglo-American</a:t>
            </a:r>
            <a:r>
              <a:rPr lang="tr-TR" dirty="0" smtClean="0"/>
              <a:t> </a:t>
            </a:r>
            <a:r>
              <a:rPr lang="tr-TR" dirty="0" err="1" smtClean="0"/>
              <a:t>invention:a</a:t>
            </a:r>
            <a:r>
              <a:rPr lang="tr-TR" dirty="0" smtClean="0"/>
              <a:t> </a:t>
            </a:r>
            <a:r>
              <a:rPr lang="tr-TR" dirty="0" err="1" smtClean="0"/>
              <a:t>comparison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r>
              <a:rPr lang="tr-TR" dirty="0" smtClean="0"/>
              <a:t> of French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Anglo-American</a:t>
            </a:r>
            <a:r>
              <a:rPr lang="tr-TR" dirty="0" smtClean="0"/>
              <a:t> </a:t>
            </a:r>
            <a:r>
              <a:rPr lang="tr-TR" dirty="0" err="1" smtClean="0"/>
              <a:t>journalism</a:t>
            </a:r>
            <a:r>
              <a:rPr lang="tr-TR" dirty="0" smtClean="0"/>
              <a:t>, 1830s-1920s. </a:t>
            </a:r>
            <a:r>
              <a:rPr lang="tr-TR" dirty="0" err="1" smtClean="0"/>
              <a:t>European</a:t>
            </a:r>
            <a:r>
              <a:rPr lang="tr-TR" dirty="0" smtClean="0"/>
              <a:t> </a:t>
            </a:r>
            <a:r>
              <a:rPr lang="tr-TR" dirty="0" err="1" smtClean="0"/>
              <a:t>Journal</a:t>
            </a:r>
            <a:r>
              <a:rPr lang="tr-TR" dirty="0" smtClean="0"/>
              <a:t> of </a:t>
            </a:r>
            <a:r>
              <a:rPr lang="tr-TR" dirty="0" err="1" smtClean="0"/>
              <a:t>Communication</a:t>
            </a:r>
            <a:r>
              <a:rPr lang="tr-TR" dirty="0" smtClean="0"/>
              <a:t> 11(3):303-326 </a:t>
            </a:r>
          </a:p>
          <a:p>
            <a:r>
              <a:rPr lang="tr-TR" dirty="0" err="1" smtClean="0"/>
              <a:t>Esser</a:t>
            </a:r>
            <a:r>
              <a:rPr lang="tr-TR" dirty="0" smtClean="0"/>
              <a:t> F (1998) </a:t>
            </a:r>
            <a:r>
              <a:rPr lang="tr-TR" dirty="0" err="1" smtClean="0"/>
              <a:t>Editorial</a:t>
            </a:r>
            <a:r>
              <a:rPr lang="tr-TR" dirty="0" smtClean="0"/>
              <a:t> </a:t>
            </a:r>
            <a:r>
              <a:rPr lang="tr-TR" dirty="0" err="1" smtClean="0"/>
              <a:t>structures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work</a:t>
            </a:r>
            <a:r>
              <a:rPr lang="tr-TR" dirty="0" smtClean="0"/>
              <a:t> </a:t>
            </a:r>
            <a:r>
              <a:rPr lang="tr-TR" dirty="0" err="1" smtClean="0"/>
              <a:t>principles</a:t>
            </a:r>
            <a:r>
              <a:rPr lang="tr-TR" dirty="0" smtClean="0"/>
              <a:t> in British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German</a:t>
            </a:r>
            <a:r>
              <a:rPr lang="tr-TR" dirty="0" smtClean="0"/>
              <a:t> </a:t>
            </a:r>
            <a:r>
              <a:rPr lang="tr-TR" dirty="0" err="1" smtClean="0"/>
              <a:t>newsrooms</a:t>
            </a:r>
            <a:r>
              <a:rPr lang="tr-TR" dirty="0" smtClean="0"/>
              <a:t>. </a:t>
            </a:r>
            <a:r>
              <a:rPr lang="tr-TR" dirty="0" err="1" smtClean="0"/>
              <a:t>European</a:t>
            </a:r>
            <a:r>
              <a:rPr lang="tr-TR" dirty="0" smtClean="0"/>
              <a:t> </a:t>
            </a:r>
            <a:r>
              <a:rPr lang="tr-TR" dirty="0" err="1" smtClean="0"/>
              <a:t>Journal</a:t>
            </a:r>
            <a:r>
              <a:rPr lang="tr-TR" dirty="0" smtClean="0"/>
              <a:t> of </a:t>
            </a:r>
            <a:r>
              <a:rPr lang="tr-TR" dirty="0" err="1" smtClean="0"/>
              <a:t>Communication</a:t>
            </a:r>
            <a:r>
              <a:rPr lang="tr-TR" dirty="0" smtClean="0"/>
              <a:t> 13(3): 375-405</a:t>
            </a:r>
          </a:p>
          <a:p>
            <a:r>
              <a:rPr lang="tr-TR" dirty="0" smtClean="0"/>
              <a:t>Hallin DC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Mancii</a:t>
            </a:r>
            <a:r>
              <a:rPr lang="tr-TR" dirty="0" smtClean="0"/>
              <a:t> P (2004) </a:t>
            </a:r>
            <a:r>
              <a:rPr lang="tr-TR" dirty="0" err="1" smtClean="0"/>
              <a:t>Comparing</a:t>
            </a:r>
            <a:r>
              <a:rPr lang="tr-TR" dirty="0" smtClean="0"/>
              <a:t> Media </a:t>
            </a:r>
            <a:r>
              <a:rPr lang="tr-TR" dirty="0" err="1" smtClean="0"/>
              <a:t>Systems</a:t>
            </a:r>
            <a:r>
              <a:rPr lang="tr-TR" dirty="0" smtClean="0"/>
              <a:t>: Three </a:t>
            </a:r>
            <a:r>
              <a:rPr lang="tr-TR" dirty="0" err="1" smtClean="0"/>
              <a:t>Models</a:t>
            </a:r>
            <a:r>
              <a:rPr lang="tr-TR" dirty="0" smtClean="0"/>
              <a:t> of Media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Politics</a:t>
            </a:r>
            <a:r>
              <a:rPr lang="tr-TR" dirty="0" smtClean="0"/>
              <a:t>. Cambridge: </a:t>
            </a:r>
            <a:r>
              <a:rPr lang="tr-TR" dirty="0" err="1" smtClean="0"/>
              <a:t>Canbridge</a:t>
            </a:r>
            <a:r>
              <a:rPr lang="tr-TR" dirty="0" smtClean="0"/>
              <a:t> </a:t>
            </a:r>
            <a:r>
              <a:rPr lang="tr-TR" dirty="0" err="1" smtClean="0"/>
              <a:t>University</a:t>
            </a:r>
            <a:r>
              <a:rPr lang="tr-TR" dirty="0" smtClean="0"/>
              <a:t> </a:t>
            </a:r>
            <a:r>
              <a:rPr lang="tr-TR" dirty="0" err="1" smtClean="0"/>
              <a:t>Press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Jaakkola</a:t>
            </a:r>
            <a:r>
              <a:rPr lang="tr-TR" dirty="0" smtClean="0"/>
              <a:t> M (2012) </a:t>
            </a:r>
            <a:r>
              <a:rPr lang="tr-TR" dirty="0" err="1" smtClean="0"/>
              <a:t>Promoting</a:t>
            </a:r>
            <a:r>
              <a:rPr lang="tr-TR" dirty="0" smtClean="0"/>
              <a:t> </a:t>
            </a:r>
            <a:r>
              <a:rPr lang="tr-TR" dirty="0" err="1" smtClean="0"/>
              <a:t>aesthetic</a:t>
            </a:r>
            <a:r>
              <a:rPr lang="tr-TR" dirty="0" smtClean="0"/>
              <a:t> </a:t>
            </a:r>
            <a:r>
              <a:rPr lang="tr-TR" dirty="0" err="1" smtClean="0"/>
              <a:t>tourism</a:t>
            </a:r>
            <a:r>
              <a:rPr lang="tr-TR" dirty="0" smtClean="0"/>
              <a:t>: </a:t>
            </a:r>
            <a:r>
              <a:rPr lang="tr-TR" dirty="0" err="1" smtClean="0"/>
              <a:t>transgressions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generalist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specialist</a:t>
            </a:r>
            <a:r>
              <a:rPr lang="tr-TR" dirty="0" smtClean="0"/>
              <a:t> </a:t>
            </a:r>
            <a:r>
              <a:rPr lang="tr-TR" dirty="0" err="1" smtClean="0"/>
              <a:t>subfields</a:t>
            </a:r>
            <a:r>
              <a:rPr lang="tr-TR" dirty="0" smtClean="0"/>
              <a:t> in </a:t>
            </a:r>
            <a:r>
              <a:rPr lang="tr-TR" dirty="0" err="1" smtClean="0"/>
              <a:t>cultural</a:t>
            </a:r>
            <a:r>
              <a:rPr lang="tr-TR" dirty="0" smtClean="0"/>
              <a:t> </a:t>
            </a:r>
            <a:r>
              <a:rPr lang="tr-TR" dirty="0" err="1" smtClean="0"/>
              <a:t>journalism</a:t>
            </a:r>
            <a:r>
              <a:rPr lang="tr-TR" dirty="0" smtClean="0"/>
              <a:t>. </a:t>
            </a:r>
            <a:r>
              <a:rPr lang="tr-TR" dirty="0" err="1" smtClean="0"/>
              <a:t>Journalism</a:t>
            </a:r>
            <a:r>
              <a:rPr lang="tr-TR" dirty="0" smtClean="0"/>
              <a:t> </a:t>
            </a:r>
            <a:r>
              <a:rPr lang="tr-TR" dirty="0" err="1" smtClean="0"/>
              <a:t>Practice</a:t>
            </a:r>
            <a:r>
              <a:rPr lang="tr-TR" dirty="0" smtClean="0"/>
              <a:t> 6(4):482-496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5343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9" y="977900"/>
            <a:ext cx="9603275" cy="875854"/>
          </a:xfrm>
        </p:spPr>
        <p:txBody>
          <a:bodyPr/>
          <a:lstStyle/>
          <a:p>
            <a:r>
              <a:rPr lang="tr-TR" dirty="0" smtClean="0"/>
              <a:t>Kavramlar ve tartışma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Elitization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Popularization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Commercialization</a:t>
            </a:r>
            <a:endParaRPr lang="tr-TR" dirty="0" smtClean="0"/>
          </a:p>
          <a:p>
            <a:r>
              <a:rPr lang="tr-TR" dirty="0" err="1" smtClean="0"/>
              <a:t>Journalistification</a:t>
            </a:r>
            <a:endParaRPr lang="tr-TR" dirty="0" smtClean="0"/>
          </a:p>
          <a:p>
            <a:r>
              <a:rPr lang="tr-TR" dirty="0" smtClean="0"/>
              <a:t>Professional </a:t>
            </a:r>
            <a:r>
              <a:rPr lang="tr-TR" dirty="0" err="1" smtClean="0"/>
              <a:t>Apathy</a:t>
            </a:r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Jaakkola</a:t>
            </a:r>
            <a:r>
              <a:rPr lang="tr-TR" dirty="0" smtClean="0"/>
              <a:t> 2014)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1756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9" y="1041400"/>
            <a:ext cx="9603275" cy="812354"/>
          </a:xfrm>
        </p:spPr>
        <p:txBody>
          <a:bodyPr/>
          <a:lstStyle/>
          <a:p>
            <a:r>
              <a:rPr lang="tr-TR" dirty="0" smtClean="0"/>
              <a:t>Kavramlar ve Tartışma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Elitization</a:t>
            </a:r>
            <a:r>
              <a:rPr lang="tr-TR" b="1" dirty="0" smtClean="0"/>
              <a:t>: </a:t>
            </a:r>
          </a:p>
          <a:p>
            <a:r>
              <a:rPr lang="tr-TR" dirty="0" smtClean="0"/>
              <a:t>19. ve 20. yüzyılda yüksek </a:t>
            </a:r>
            <a:r>
              <a:rPr lang="tr-TR" dirty="0" err="1" smtClean="0"/>
              <a:t>modernizmin</a:t>
            </a:r>
            <a:r>
              <a:rPr lang="tr-TR" dirty="0" smtClean="0"/>
              <a:t> geleneksel kültür gazeteciliğinin soluk bir yansımasını sunar.  (</a:t>
            </a:r>
            <a:r>
              <a:rPr lang="tr-TR" dirty="0" err="1" smtClean="0"/>
              <a:t>Hohendahl</a:t>
            </a:r>
            <a:r>
              <a:rPr lang="tr-TR" dirty="0" smtClean="0"/>
              <a:t>, 1982)</a:t>
            </a:r>
          </a:p>
          <a:p>
            <a:r>
              <a:rPr lang="tr-TR" dirty="0" err="1" smtClean="0"/>
              <a:t>Meritocratic</a:t>
            </a:r>
            <a:r>
              <a:rPr lang="tr-TR" dirty="0" smtClean="0"/>
              <a:t> bir yaklaşım önerir</a:t>
            </a:r>
          </a:p>
          <a:p>
            <a:r>
              <a:rPr lang="tr-TR" dirty="0" smtClean="0"/>
              <a:t>Kültür muhabirlerinin </a:t>
            </a:r>
            <a:r>
              <a:rPr lang="tr-TR" i="1" dirty="0" smtClean="0"/>
              <a:t>kapı bekçisi </a:t>
            </a:r>
            <a:r>
              <a:rPr lang="tr-TR" dirty="0" smtClean="0"/>
              <a:t>rolünü vurgular</a:t>
            </a:r>
          </a:p>
          <a:p>
            <a:r>
              <a:rPr lang="tr-TR" dirty="0" smtClean="0"/>
              <a:t>Eleştirmenler, iyi bir zevkin sahipleri olarak konumlandırılır. </a:t>
            </a:r>
          </a:p>
          <a:p>
            <a:pPr algn="r"/>
            <a:r>
              <a:rPr lang="tr-TR" dirty="0" smtClean="0"/>
              <a:t>(</a:t>
            </a:r>
            <a:r>
              <a:rPr lang="tr-TR" dirty="0" err="1" smtClean="0"/>
              <a:t>jaakkola</a:t>
            </a:r>
            <a:r>
              <a:rPr lang="tr-TR" dirty="0" smtClean="0"/>
              <a:t>, 2014)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4252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Kavramlar ve tartışma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err="1" smtClean="0"/>
              <a:t>Elitization</a:t>
            </a:r>
            <a:r>
              <a:rPr lang="tr-TR" b="1" dirty="0" smtClean="0"/>
              <a:t>: </a:t>
            </a:r>
          </a:p>
          <a:p>
            <a:r>
              <a:rPr lang="tr-TR" dirty="0" smtClean="0"/>
              <a:t>Bu görüşe göre,</a:t>
            </a:r>
          </a:p>
          <a:p>
            <a:r>
              <a:rPr lang="tr-TR" dirty="0" smtClean="0"/>
              <a:t>Kültür üretim yeterli düzeyde bir kültürel sermayeye sahip olanlara hitap etmektedir. </a:t>
            </a:r>
          </a:p>
          <a:p>
            <a:r>
              <a:rPr lang="tr-TR" dirty="0" smtClean="0"/>
              <a:t>Kültür ve Sanat alanındaki gazetecilik kültür alanındaki elitler tarafından üretilmelidir. </a:t>
            </a:r>
          </a:p>
          <a:p>
            <a:r>
              <a:rPr lang="tr-TR" dirty="0" smtClean="0"/>
              <a:t>Kültürel kamusal alanın temelini oluşturan yüksek kültür ile güçlü bir şekilde bağlantılıdır. </a:t>
            </a:r>
          </a:p>
          <a:p>
            <a:pPr algn="r"/>
            <a:r>
              <a:rPr lang="tr-TR" dirty="0" smtClean="0"/>
              <a:t>(</a:t>
            </a:r>
            <a:r>
              <a:rPr lang="tr-TR" dirty="0" err="1" smtClean="0"/>
              <a:t>jaakkola</a:t>
            </a:r>
            <a:r>
              <a:rPr lang="tr-TR" dirty="0" smtClean="0"/>
              <a:t>, 2014, </a:t>
            </a:r>
            <a:r>
              <a:rPr lang="tr-TR" dirty="0" err="1" smtClean="0"/>
              <a:t>Bauman</a:t>
            </a:r>
            <a:r>
              <a:rPr lang="tr-TR" dirty="0" smtClean="0"/>
              <a:t> 2002)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5188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Kavramlar ve tartışma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Elitization</a:t>
            </a:r>
            <a:r>
              <a:rPr lang="tr-TR" b="1" dirty="0" smtClean="0"/>
              <a:t>: </a:t>
            </a:r>
          </a:p>
          <a:p>
            <a:r>
              <a:rPr lang="tr-TR" dirty="0" smtClean="0"/>
              <a:t>Üretim alanı açısından bakıldığında;</a:t>
            </a:r>
          </a:p>
          <a:p>
            <a:r>
              <a:rPr lang="tr-TR" dirty="0" err="1"/>
              <a:t>E</a:t>
            </a:r>
            <a:r>
              <a:rPr lang="tr-TR" dirty="0" err="1" smtClean="0"/>
              <a:t>litist</a:t>
            </a:r>
            <a:r>
              <a:rPr lang="tr-TR" dirty="0" smtClean="0"/>
              <a:t> söylem kültürel hiyerarşinin  yapılaşmasının sağlanması için gereklidir.</a:t>
            </a:r>
          </a:p>
          <a:p>
            <a:r>
              <a:rPr lang="tr-TR" dirty="0" smtClean="0"/>
              <a:t>Bunun sonucu olarak da popüler kültüre göre yüksek kültür hiyerarşisi uzman söylemine daha bağımlıdır.</a:t>
            </a:r>
          </a:p>
          <a:p>
            <a:pPr algn="r"/>
            <a:r>
              <a:rPr lang="tr-TR" dirty="0" smtClean="0"/>
              <a:t>(</a:t>
            </a:r>
            <a:r>
              <a:rPr lang="tr-TR" dirty="0" err="1" smtClean="0"/>
              <a:t>jaakkola</a:t>
            </a:r>
            <a:r>
              <a:rPr lang="tr-TR" dirty="0" smtClean="0"/>
              <a:t>, 2014, </a:t>
            </a:r>
            <a:r>
              <a:rPr lang="tr-TR" dirty="0" err="1" smtClean="0"/>
              <a:t>Bauman</a:t>
            </a:r>
            <a:r>
              <a:rPr lang="tr-TR" dirty="0" smtClean="0"/>
              <a:t> 2002)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4201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Kavramlar ve tartışma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Elitization</a:t>
            </a:r>
            <a:r>
              <a:rPr lang="tr-TR" b="1" dirty="0" smtClean="0"/>
              <a:t>: </a:t>
            </a:r>
          </a:p>
          <a:p>
            <a:r>
              <a:rPr lang="tr-TR" b="1" dirty="0" smtClean="0"/>
              <a:t>Bu açıdan yapılan kültür sanat gazeteciliği</a:t>
            </a:r>
          </a:p>
          <a:p>
            <a:r>
              <a:rPr lang="tr-TR" dirty="0" smtClean="0"/>
              <a:t>Kültür ve sanat alanındaki aktörlerle medya alanındaki aktörlerin genel olarak benzer değer ve amaçları paylaştığı ortak bir uzmanlaşma sunar.</a:t>
            </a:r>
          </a:p>
          <a:p>
            <a:r>
              <a:rPr lang="tr-TR" dirty="0" smtClean="0"/>
              <a:t>Bu tek bir çalışma veya ürünün değerlendirmesinde farklılaşabilir.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192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Kavramlar ve tartışma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b="1" u="sng" dirty="0" err="1" smtClean="0"/>
              <a:t>Elitization</a:t>
            </a:r>
            <a:r>
              <a:rPr lang="tr-TR" sz="2400" b="1" u="sng" dirty="0" smtClean="0"/>
              <a:t>: </a:t>
            </a:r>
          </a:p>
          <a:p>
            <a:r>
              <a:rPr lang="tr-TR" b="1" dirty="0" smtClean="0"/>
              <a:t>Bu açıdan yapılan kültür sanat gazeteciliği</a:t>
            </a:r>
          </a:p>
          <a:p>
            <a:r>
              <a:rPr lang="tr-TR" dirty="0" smtClean="0"/>
              <a:t>kültürel </a:t>
            </a:r>
            <a:r>
              <a:rPr lang="tr-TR" dirty="0"/>
              <a:t>elitler için, elitler tarafından ve onlara uygun şekilde üretilmesini </a:t>
            </a:r>
            <a:r>
              <a:rPr lang="tr-TR" dirty="0" smtClean="0"/>
              <a:t>önerir.</a:t>
            </a:r>
            <a:endParaRPr lang="tr-TR" dirty="0"/>
          </a:p>
          <a:p>
            <a:r>
              <a:rPr lang="tr-TR" dirty="0" smtClean="0"/>
              <a:t>Bu anlamıyla da Batı demokrasilerindeki gazetecilik ideolojisi ve onun kamu hizmeti olarak gazetecilik anlayışı ile çatışır. </a:t>
            </a:r>
          </a:p>
          <a:p>
            <a:r>
              <a:rPr lang="tr-TR" dirty="0" smtClean="0"/>
              <a:t>Yani kültür ve sanatın herkes için erişilebilir olmasından çok, belli sanat türleri ve onun dışındakiler arasında bir duvar rolü görür.  (</a:t>
            </a:r>
            <a:r>
              <a:rPr lang="tr-TR" dirty="0" err="1" smtClean="0"/>
              <a:t>Jakkola</a:t>
            </a:r>
            <a:r>
              <a:rPr lang="tr-TR" dirty="0" smtClean="0"/>
              <a:t> 2014, </a:t>
            </a:r>
            <a:r>
              <a:rPr lang="tr-TR" dirty="0" err="1" smtClean="0"/>
              <a:t>Oates</a:t>
            </a:r>
            <a:r>
              <a:rPr lang="tr-TR" dirty="0" smtClean="0"/>
              <a:t> 1998:40)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1550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Kavramlar ve tartışma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b="1" u="sng" dirty="0" err="1" smtClean="0"/>
              <a:t>Elitization</a:t>
            </a:r>
            <a:r>
              <a:rPr lang="tr-TR" sz="2400" b="1" u="sng" dirty="0" smtClean="0"/>
              <a:t>: </a:t>
            </a:r>
          </a:p>
          <a:p>
            <a:r>
              <a:rPr lang="tr-TR" sz="2200" b="1" dirty="0" smtClean="0"/>
              <a:t>Bu açıdan yapılan kültür sanat gazeteciliğinde…</a:t>
            </a:r>
          </a:p>
          <a:p>
            <a:r>
              <a:rPr lang="tr-TR" sz="2200" dirty="0" smtClean="0"/>
              <a:t>Gazetecilerin kendilerini daha çok sanatsal faaliyetlerin misyonerleri, elçileri olarak gördüğü söylenebilir. (</a:t>
            </a:r>
            <a:r>
              <a:rPr lang="tr-TR" sz="2200" dirty="0" err="1" smtClean="0"/>
              <a:t>Harries</a:t>
            </a:r>
            <a:r>
              <a:rPr lang="tr-TR" sz="2200" dirty="0" smtClean="0"/>
              <a:t> </a:t>
            </a:r>
            <a:r>
              <a:rPr lang="tr-TR" sz="2200" dirty="0" err="1" smtClean="0"/>
              <a:t>and</a:t>
            </a:r>
            <a:r>
              <a:rPr lang="tr-TR" sz="2200" dirty="0" smtClean="0"/>
              <a:t> </a:t>
            </a:r>
            <a:r>
              <a:rPr lang="tr-TR" sz="2200" dirty="0" err="1" smtClean="0"/>
              <a:t>Wahl</a:t>
            </a:r>
            <a:r>
              <a:rPr lang="tr-TR" sz="2200" dirty="0" smtClean="0"/>
              <a:t> </a:t>
            </a:r>
            <a:r>
              <a:rPr lang="tr-TR" sz="2200" dirty="0" err="1" smtClean="0"/>
              <a:t>Jorgensen</a:t>
            </a:r>
            <a:r>
              <a:rPr lang="tr-TR" sz="2200" dirty="0" smtClean="0"/>
              <a:t> 2007) </a:t>
            </a:r>
          </a:p>
          <a:p>
            <a:r>
              <a:rPr lang="tr-TR" sz="2200" dirty="0" smtClean="0"/>
              <a:t>Bu alanda gazetecilerden çok sanat alanının uzmanlarının değerlendirmeleri daha ağırlıklı bir konuma sahiptir. </a:t>
            </a:r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8933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Kavramlar ve tartışma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b="1" u="sng" dirty="0" err="1" smtClean="0"/>
              <a:t>Elitization</a:t>
            </a:r>
            <a:r>
              <a:rPr lang="tr-TR" sz="2400" b="1" u="sng" dirty="0" smtClean="0"/>
              <a:t>: </a:t>
            </a:r>
          </a:p>
          <a:p>
            <a:r>
              <a:rPr lang="tr-TR" dirty="0" smtClean="0"/>
              <a:t>Sanatsal üretim ve dağıtım formlarının arasında kapalı bir estetik oyun olarak Kültür Gazeteciliği kavramı, ilgili alanların paylaşımlı kontrolünü sunar; fakat estetik paradigmanın hakimiyeti ve estetik ilgisizlik toplumdaki gazeteciliğe özgü iletişim biçiminin tek temeli değildir.</a:t>
            </a:r>
          </a:p>
          <a:p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Bourdieu</a:t>
            </a:r>
            <a:r>
              <a:rPr lang="tr-TR" dirty="0" smtClean="0"/>
              <a:t> 1993, </a:t>
            </a:r>
            <a:r>
              <a:rPr lang="tr-TR" dirty="0" err="1" smtClean="0"/>
              <a:t>Jakkola</a:t>
            </a:r>
            <a:r>
              <a:rPr lang="tr-TR" dirty="0" smtClean="0"/>
              <a:t> 2014)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953549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24</TotalTime>
  <Words>488</Words>
  <Application>Microsoft Office PowerPoint</Application>
  <PresentationFormat>Geniş ekran</PresentationFormat>
  <Paragraphs>57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Trebuchet MS</vt:lpstr>
      <vt:lpstr>Berlin</vt:lpstr>
      <vt:lpstr>Eğitim Kültür Sanat Muhabirliği</vt:lpstr>
      <vt:lpstr>Kavramlar ve tartışma</vt:lpstr>
      <vt:lpstr>Kavramlar ve Tartışma</vt:lpstr>
      <vt:lpstr>Kavramlar ve tartışma</vt:lpstr>
      <vt:lpstr>Kavramlar ve tartışma</vt:lpstr>
      <vt:lpstr>Kavramlar ve tartışma</vt:lpstr>
      <vt:lpstr>Kavramlar ve tartışma</vt:lpstr>
      <vt:lpstr>Kavramlar ve tartışma</vt:lpstr>
      <vt:lpstr>Kavramlar ve tartışma</vt:lpstr>
      <vt:lpstr>Tartışma ve Uygulama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Kültür Sanat Muhabirliği</dc:title>
  <dc:creator>OZGUN DINCER</dc:creator>
  <cp:lastModifiedBy>OZGUN DINCER</cp:lastModifiedBy>
  <cp:revision>9</cp:revision>
  <dcterms:created xsi:type="dcterms:W3CDTF">2019-04-22T11:47:35Z</dcterms:created>
  <dcterms:modified xsi:type="dcterms:W3CDTF">2019-04-22T12:11:44Z</dcterms:modified>
</cp:coreProperties>
</file>