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31" r:id="rId4"/>
    <p:sldId id="332" r:id="rId5"/>
    <p:sldId id="333" r:id="rId6"/>
    <p:sldId id="334" r:id="rId7"/>
    <p:sldId id="335" r:id="rId8"/>
    <p:sldId id="336" r:id="rId9"/>
    <p:sldId id="339" r:id="rId10"/>
    <p:sldId id="341" r:id="rId11"/>
    <p:sldId id="300" r:id="rId12"/>
    <p:sldId id="301" r:id="rId13"/>
    <p:sldId id="302" r:id="rId14"/>
    <p:sldId id="303" r:id="rId15"/>
    <p:sldId id="304" r:id="rId16"/>
    <p:sldId id="305" r:id="rId17"/>
    <p:sldId id="306" r:id="rId18"/>
    <p:sldId id="307" r:id="rId19"/>
    <p:sldId id="308" r:id="rId20"/>
    <p:sldId id="309" r:id="rId21"/>
    <p:sldId id="310" r:id="rId22"/>
    <p:sldId id="260" r:id="rId23"/>
    <p:sldId id="261" r:id="rId24"/>
    <p:sldId id="262" r:id="rId25"/>
    <p:sldId id="297" r:id="rId26"/>
    <p:sldId id="263" r:id="rId27"/>
    <p:sldId id="264" r:id="rId28"/>
    <p:sldId id="265" r:id="rId29"/>
    <p:sldId id="266" r:id="rId30"/>
    <p:sldId id="267" r:id="rId31"/>
    <p:sldId id="269" r:id="rId32"/>
    <p:sldId id="268" r:id="rId33"/>
    <p:sldId id="270" r:id="rId34"/>
    <p:sldId id="271" r:id="rId35"/>
    <p:sldId id="272"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280" r:id="rId57"/>
    <p:sldId id="281" r:id="rId58"/>
    <p:sldId id="282" r:id="rId59"/>
    <p:sldId id="283" r:id="rId60"/>
    <p:sldId id="340" r:id="rId61"/>
    <p:sldId id="294" r:id="rId6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0" d="100"/>
          <a:sy n="80" d="100"/>
        </p:scale>
        <p:origin x="1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F672826-42FC-427E-ACF0-10A691822C00}" type="datetimeFigureOut">
              <a:rPr lang="tr-TR" smtClean="0"/>
              <a:t>31.10.2020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123588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672826-42FC-427E-ACF0-10A691822C00}" type="datetimeFigureOut">
              <a:rPr lang="tr-TR" smtClean="0"/>
              <a:t>31.10.2020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68807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672826-42FC-427E-ACF0-10A691822C00}" type="datetimeFigureOut">
              <a:rPr lang="tr-TR" smtClean="0"/>
              <a:t>31.10.2020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2925404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672826-42FC-427E-ACF0-10A691822C00}" type="datetimeFigureOut">
              <a:rPr lang="tr-TR" smtClean="0"/>
              <a:t>31.10.2020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385298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F672826-42FC-427E-ACF0-10A691822C00}" type="datetimeFigureOut">
              <a:rPr lang="tr-TR" smtClean="0"/>
              <a:t>31.10.2020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671808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F672826-42FC-427E-ACF0-10A691822C00}" type="datetimeFigureOut">
              <a:rPr lang="tr-TR" smtClean="0"/>
              <a:t>31.10.2020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4189843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F672826-42FC-427E-ACF0-10A691822C00}" type="datetimeFigureOut">
              <a:rPr lang="tr-TR" smtClean="0"/>
              <a:t>31.10.2020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3581402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F672826-42FC-427E-ACF0-10A691822C00}" type="datetimeFigureOut">
              <a:rPr lang="tr-TR" smtClean="0"/>
              <a:t>31.10.2020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1471915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F672826-42FC-427E-ACF0-10A691822C00}" type="datetimeFigureOut">
              <a:rPr lang="tr-TR" smtClean="0"/>
              <a:t>31.10.2020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128360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672826-42FC-427E-ACF0-10A691822C00}" type="datetimeFigureOut">
              <a:rPr lang="tr-TR" smtClean="0"/>
              <a:t>31.10.2020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236899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672826-42FC-427E-ACF0-10A691822C00}" type="datetimeFigureOut">
              <a:rPr lang="tr-TR" smtClean="0"/>
              <a:t>31.10.2020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A06AF5-597E-4142-82B1-32724FB5DFCD}" type="slidenum">
              <a:rPr lang="tr-TR" smtClean="0"/>
              <a:t>‹#›</a:t>
            </a:fld>
            <a:endParaRPr lang="tr-TR"/>
          </a:p>
        </p:txBody>
      </p:sp>
    </p:spTree>
    <p:extLst>
      <p:ext uri="{BB962C8B-B14F-4D97-AF65-F5344CB8AC3E}">
        <p14:creationId xmlns:p14="http://schemas.microsoft.com/office/powerpoint/2010/main" val="2610980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672826-42FC-427E-ACF0-10A691822C00}" type="datetimeFigureOut">
              <a:rPr lang="tr-TR" smtClean="0"/>
              <a:t>31.10.2020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06AF5-597E-4142-82B1-32724FB5DFCD}" type="slidenum">
              <a:rPr lang="tr-TR" smtClean="0"/>
              <a:t>‹#›</a:t>
            </a:fld>
            <a:endParaRPr lang="tr-TR"/>
          </a:p>
        </p:txBody>
      </p:sp>
    </p:spTree>
    <p:extLst>
      <p:ext uri="{BB962C8B-B14F-4D97-AF65-F5344CB8AC3E}">
        <p14:creationId xmlns:p14="http://schemas.microsoft.com/office/powerpoint/2010/main" val="1203579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smtClean="0">
                <a:latin typeface="Times New Roman" panose="02020603050405020304" pitchFamily="18" charset="0"/>
                <a:cs typeface="Times New Roman" panose="02020603050405020304" pitchFamily="18" charset="0"/>
              </a:rPr>
              <a:t>YENİ DOĞAN DÖNEMİ</a:t>
            </a:r>
            <a:endParaRPr lang="tr-TR" sz="40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30198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i="1" dirty="0" smtClean="0"/>
              <a:t>YENİ DOĞANIN DEĞERLENDİRİLMESİ</a:t>
            </a:r>
            <a:endParaRPr lang="tr-TR" sz="3600" b="1" i="1" dirty="0"/>
          </a:p>
        </p:txBody>
      </p:sp>
      <p:sp>
        <p:nvSpPr>
          <p:cNvPr id="3" name="İçerik Yer Tutucusu 2"/>
          <p:cNvSpPr>
            <a:spLocks noGrp="1"/>
          </p:cNvSpPr>
          <p:nvPr>
            <p:ph idx="1"/>
          </p:nvPr>
        </p:nvSpPr>
        <p:spPr/>
        <p:txBody>
          <a:bodyPr>
            <a:normAutofit fontScale="92500" lnSpcReduction="20000"/>
          </a:bodyPr>
          <a:lstStyle/>
          <a:p>
            <a:pPr indent="449580"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dirty="0">
                <a:latin typeface="Times New Roman" panose="02020603050405020304" pitchFamily="18" charset="0"/>
                <a:ea typeface="Calibri" panose="020F0502020204030204" pitchFamily="34" charset="0"/>
                <a:cs typeface="Times New Roman" panose="02020603050405020304" pitchFamily="18" charset="0"/>
              </a:rPr>
              <a:t>değerlendirilmesinde kalp atım hızı, solunum hızı, kan basıncı, vücut ısısı gibi yaşam belirtilerinin yanında, vücut ağırlığı, boyu, baş ve göğüs çevresi, karın çevresi gibi fiziksel büyüme ölçümlerinden </a:t>
            </a:r>
            <a:r>
              <a:rPr lang="tr-TR" dirty="0" smtClean="0">
                <a:latin typeface="Times New Roman" panose="02020603050405020304" pitchFamily="18" charset="0"/>
                <a:ea typeface="Calibri" panose="020F0502020204030204" pitchFamily="34" charset="0"/>
                <a:cs typeface="Times New Roman" panose="02020603050405020304" pitchFamily="18" charset="0"/>
              </a:rPr>
              <a:t>yararlanılır. </a:t>
            </a:r>
            <a:r>
              <a:rPr lang="tr-TR" dirty="0">
                <a:latin typeface="Times New Roman" panose="02020603050405020304" pitchFamily="18" charset="0"/>
                <a:ea typeface="Calibri" panose="020F0502020204030204" pitchFamily="34" charset="0"/>
                <a:cs typeface="Times New Roman" panose="02020603050405020304" pitchFamily="18" charset="0"/>
              </a:rPr>
              <a:t> </a:t>
            </a: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Ayrıca doğumdan hemen sonra hava yolu açıklığının sağlanması için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dirty="0">
                <a:latin typeface="Times New Roman" panose="02020603050405020304" pitchFamily="18" charset="0"/>
                <a:ea typeface="Calibri" panose="020F0502020204030204" pitchFamily="34" charset="0"/>
                <a:cs typeface="Times New Roman" panose="02020603050405020304" pitchFamily="18" charset="0"/>
              </a:rPr>
              <a:t>ağız ve burun sıvılarının temizlenmesi gerekir. Sağlıklı bebeklerin çoğunda birkaç saniye içinde solunum başlamakta, 30 saniye içinde ağlama görülmektedir.  </a:t>
            </a:r>
          </a:p>
        </p:txBody>
      </p:sp>
    </p:spTree>
    <p:extLst>
      <p:ext uri="{BB962C8B-B14F-4D97-AF65-F5344CB8AC3E}">
        <p14:creationId xmlns:p14="http://schemas.microsoft.com/office/powerpoint/2010/main" val="1586425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DOĞANIN DEĞERLENDİRİLMESİ</a:t>
            </a:r>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Birçok hastanede, özel bakım gerektiren herhangi bir sorun olup olmadığını görmek için  bebeğin durumunun doğar doğmaz ve doğumdan beş dakika sonra değerlendirilmesi gerekir. </a:t>
            </a:r>
          </a:p>
          <a:p>
            <a:pPr marL="0" lvl="0" indent="0" algn="just"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En sık kullanılan değerlendirme sistemi ise Virginia </a:t>
            </a:r>
            <a:r>
              <a:rPr lang="tr-TR" dirty="0" err="1">
                <a:solidFill>
                  <a:prstClr val="black"/>
                </a:solidFill>
                <a:latin typeface="Times New Roman" panose="02020603050405020304" pitchFamily="18" charset="0"/>
                <a:cs typeface="Times New Roman" panose="02020603050405020304" pitchFamily="18" charset="0"/>
              </a:rPr>
              <a:t>Apgar</a:t>
            </a:r>
            <a:r>
              <a:rPr lang="tr-TR" dirty="0">
                <a:solidFill>
                  <a:prstClr val="black"/>
                </a:solidFill>
                <a:latin typeface="Times New Roman" panose="02020603050405020304" pitchFamily="18" charset="0"/>
                <a:cs typeface="Times New Roman" panose="02020603050405020304" pitchFamily="18" charset="0"/>
              </a:rPr>
              <a:t> adında bir hekim tarafından geliştirilen (1953) </a:t>
            </a:r>
            <a:r>
              <a:rPr lang="tr-TR" i="1" dirty="0" err="1">
                <a:solidFill>
                  <a:prstClr val="black"/>
                </a:solidFill>
                <a:latin typeface="Times New Roman" panose="02020603050405020304" pitchFamily="18" charset="0"/>
                <a:cs typeface="Times New Roman" panose="02020603050405020304" pitchFamily="18" charset="0"/>
              </a:rPr>
              <a:t>Apgar</a:t>
            </a:r>
            <a:r>
              <a:rPr lang="tr-TR" i="1" dirty="0">
                <a:solidFill>
                  <a:prstClr val="black"/>
                </a:solidFill>
                <a:latin typeface="Times New Roman" panose="02020603050405020304" pitchFamily="18" charset="0"/>
                <a:cs typeface="Times New Roman" panose="02020603050405020304" pitchFamily="18" charset="0"/>
              </a:rPr>
              <a:t> sayı</a:t>
            </a:r>
            <a:r>
              <a:rPr lang="tr-TR" dirty="0">
                <a:solidFill>
                  <a:prstClr val="black"/>
                </a:solidFill>
                <a:latin typeface="Times New Roman" panose="02020603050405020304" pitchFamily="18" charset="0"/>
                <a:cs typeface="Times New Roman" panose="02020603050405020304" pitchFamily="18" charset="0"/>
              </a:rPr>
              <a:t>sı yöntemidir.</a:t>
            </a:r>
            <a:endParaRPr lang="tr-TR" b="1" dirty="0">
              <a:solidFill>
                <a:prstClr val="black"/>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147589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lvl="0" indent="0" algn="just" fontAlgn="base">
              <a:lnSpc>
                <a:spcPct val="100000"/>
              </a:lnSpc>
              <a:spcAft>
                <a:spcPct val="0"/>
              </a:spcAft>
              <a:buFont typeface="Arial" charset="0"/>
              <a:buChar char="•"/>
              <a:defRPr/>
            </a:pPr>
            <a:r>
              <a:rPr lang="tr-TR" dirty="0">
                <a:solidFill>
                  <a:prstClr val="black"/>
                </a:solidFill>
                <a:latin typeface="Arial" charset="0"/>
                <a:cs typeface="Arial" charset="0"/>
              </a:rPr>
              <a:t>Bu değerlendirmede muayeneyi yapan uzman, yeni doğanı </a:t>
            </a:r>
            <a:r>
              <a:rPr lang="tr-TR" dirty="0" smtClean="0">
                <a:solidFill>
                  <a:prstClr val="black"/>
                </a:solidFill>
                <a:latin typeface="Arial" charset="0"/>
                <a:cs typeface="Arial" charset="0"/>
              </a:rPr>
              <a:t>gözlemler ve yeni doğan;</a:t>
            </a:r>
          </a:p>
          <a:p>
            <a:pPr marL="742950" lvl="1" indent="-285750" algn="just" fontAlgn="base">
              <a:lnSpc>
                <a:spcPct val="100000"/>
              </a:lnSpc>
              <a:spcAft>
                <a:spcPct val="0"/>
              </a:spcAft>
              <a:buFont typeface="Arial" charset="0"/>
              <a:buChar char="•"/>
              <a:defRPr/>
            </a:pPr>
            <a:r>
              <a:rPr lang="tr-TR" sz="2800" dirty="0" smtClean="0">
                <a:solidFill>
                  <a:prstClr val="black"/>
                </a:solidFill>
                <a:latin typeface="Arial"/>
                <a:cs typeface="Arial" charset="0"/>
              </a:rPr>
              <a:t>kalp atışı, </a:t>
            </a:r>
          </a:p>
          <a:p>
            <a:pPr marL="742950" lvl="1" indent="-285750" algn="just" fontAlgn="base">
              <a:lnSpc>
                <a:spcPct val="100000"/>
              </a:lnSpc>
              <a:spcAft>
                <a:spcPct val="0"/>
              </a:spcAft>
              <a:buFont typeface="Arial" charset="0"/>
              <a:buChar char="•"/>
              <a:defRPr/>
            </a:pPr>
            <a:r>
              <a:rPr lang="tr-TR" sz="2800" dirty="0" smtClean="0">
                <a:solidFill>
                  <a:prstClr val="black"/>
                </a:solidFill>
                <a:latin typeface="Arial"/>
                <a:cs typeface="Arial" charset="0"/>
              </a:rPr>
              <a:t>solunum</a:t>
            </a:r>
            <a:r>
              <a:rPr lang="tr-TR" sz="2800" dirty="0">
                <a:solidFill>
                  <a:prstClr val="black"/>
                </a:solidFill>
                <a:latin typeface="Arial"/>
                <a:cs typeface="Arial" charset="0"/>
              </a:rPr>
              <a:t>, </a:t>
            </a:r>
          </a:p>
          <a:p>
            <a:pPr marL="742950" lvl="1" indent="-285750" algn="just" fontAlgn="base">
              <a:lnSpc>
                <a:spcPct val="100000"/>
              </a:lnSpc>
              <a:spcAft>
                <a:spcPct val="0"/>
              </a:spcAft>
              <a:buFont typeface="Arial" charset="0"/>
              <a:buChar char="•"/>
              <a:defRPr/>
            </a:pPr>
            <a:r>
              <a:rPr lang="tr-TR" sz="2800" dirty="0">
                <a:solidFill>
                  <a:prstClr val="black"/>
                </a:solidFill>
                <a:latin typeface="Arial"/>
                <a:cs typeface="Arial" charset="0"/>
              </a:rPr>
              <a:t>kas </a:t>
            </a:r>
            <a:r>
              <a:rPr lang="tr-TR" sz="2800" dirty="0" err="1">
                <a:solidFill>
                  <a:prstClr val="black"/>
                </a:solidFill>
                <a:latin typeface="Arial"/>
                <a:cs typeface="Arial" charset="0"/>
              </a:rPr>
              <a:t>tonusu</a:t>
            </a:r>
            <a:r>
              <a:rPr lang="tr-TR" sz="2800" dirty="0">
                <a:solidFill>
                  <a:prstClr val="black"/>
                </a:solidFill>
                <a:latin typeface="Arial"/>
                <a:cs typeface="Arial" charset="0"/>
              </a:rPr>
              <a:t>, </a:t>
            </a:r>
          </a:p>
          <a:p>
            <a:pPr marL="742950" lvl="1" indent="-285750" algn="just" fontAlgn="base">
              <a:lnSpc>
                <a:spcPct val="100000"/>
              </a:lnSpc>
              <a:spcAft>
                <a:spcPct val="0"/>
              </a:spcAft>
              <a:buFont typeface="Arial" charset="0"/>
              <a:buChar char="•"/>
              <a:defRPr/>
            </a:pPr>
            <a:r>
              <a:rPr lang="tr-TR" sz="2800" dirty="0">
                <a:solidFill>
                  <a:prstClr val="black"/>
                </a:solidFill>
                <a:latin typeface="Arial"/>
                <a:cs typeface="Arial" charset="0"/>
              </a:rPr>
              <a:t>uyarılmaya verdiği tepki, </a:t>
            </a:r>
          </a:p>
          <a:p>
            <a:pPr marL="742950" lvl="1" indent="-285750" algn="just" fontAlgn="base">
              <a:lnSpc>
                <a:spcPct val="100000"/>
              </a:lnSpc>
              <a:spcAft>
                <a:spcPct val="0"/>
              </a:spcAft>
              <a:buFont typeface="Arial" charset="0"/>
              <a:buChar char="•"/>
              <a:defRPr/>
            </a:pPr>
            <a:r>
              <a:rPr lang="tr-TR" sz="2800" dirty="0">
                <a:solidFill>
                  <a:prstClr val="black"/>
                </a:solidFill>
                <a:latin typeface="Arial"/>
                <a:cs typeface="Arial" charset="0"/>
              </a:rPr>
              <a:t>renk açısından değerlendirir. </a:t>
            </a:r>
          </a:p>
          <a:p>
            <a:pPr marL="0" lvl="0" indent="0" algn="just" fontAlgn="base">
              <a:lnSpc>
                <a:spcPct val="100000"/>
              </a:lnSpc>
              <a:spcAft>
                <a:spcPct val="0"/>
              </a:spcAft>
              <a:buFont typeface="Arial" charset="0"/>
              <a:buChar char="•"/>
              <a:defRPr/>
            </a:pPr>
            <a:r>
              <a:rPr lang="tr-TR" dirty="0">
                <a:solidFill>
                  <a:prstClr val="black"/>
                </a:solidFill>
                <a:latin typeface="Arial" charset="0"/>
                <a:cs typeface="Arial" charset="0"/>
              </a:rPr>
              <a:t>Bu testin puanlama sonuçları, önemli nörolojik sorunlar yaşayan çocukların belirlenmesine yardım edebilir  </a:t>
            </a:r>
          </a:p>
          <a:p>
            <a:endParaRPr lang="tr-TR" dirty="0"/>
          </a:p>
        </p:txBody>
      </p:sp>
    </p:spTree>
    <p:extLst>
      <p:ext uri="{BB962C8B-B14F-4D97-AF65-F5344CB8AC3E}">
        <p14:creationId xmlns:p14="http://schemas.microsoft.com/office/powerpoint/2010/main" val="1677178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Yeni doğan bebek beş alanda değerlendirilir.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Her bir alandaki değerlendirme </a:t>
            </a:r>
            <a:r>
              <a:rPr lang="tr-TR" dirty="0" smtClean="0">
                <a:solidFill>
                  <a:prstClr val="black"/>
                </a:solidFill>
                <a:latin typeface="Arial" charset="0"/>
                <a:cs typeface="Arial" charset="0"/>
              </a:rPr>
              <a:t>0,1,2  </a:t>
            </a:r>
            <a:r>
              <a:rPr lang="tr-TR" dirty="0">
                <a:solidFill>
                  <a:prstClr val="black"/>
                </a:solidFill>
                <a:latin typeface="Arial" charset="0"/>
                <a:cs typeface="Arial" charset="0"/>
              </a:rPr>
              <a:t>puan verilerek yapılır.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En yüksek puan 10’dur. </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Doğumdan hemen sonra yapılan değerlendirmede 10 puan pek sık görülmez, çünkü çoğu bebeğin ayak ve el parmaklarının rengi bu aşamada hala mordur.</a:t>
            </a:r>
          </a:p>
          <a:p>
            <a:pPr marL="0" lvl="0" indent="0" algn="just" fontAlgn="base">
              <a:lnSpc>
                <a:spcPct val="100000"/>
              </a:lnSpc>
              <a:spcAft>
                <a:spcPct val="0"/>
              </a:spcAft>
              <a:buNone/>
            </a:pPr>
            <a:endParaRPr lang="tr-TR" sz="2200" dirty="0">
              <a:solidFill>
                <a:srgbClr val="FF0000"/>
              </a:solidFill>
              <a:latin typeface="Arial" charset="0"/>
              <a:cs typeface="Arial" charset="0"/>
            </a:endParaRPr>
          </a:p>
        </p:txBody>
      </p:sp>
    </p:spTree>
    <p:extLst>
      <p:ext uri="{BB962C8B-B14F-4D97-AF65-F5344CB8AC3E}">
        <p14:creationId xmlns:p14="http://schemas.microsoft.com/office/powerpoint/2010/main" val="2068225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dirty="0">
                <a:solidFill>
                  <a:prstClr val="black"/>
                </a:solidFill>
                <a:latin typeface="Arial" charset="0"/>
                <a:cs typeface="Arial" charset="0"/>
              </a:rPr>
              <a:t>Doğumdan beş dakika sonra yapılan değerlendirmede;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bebeklerin % 85 ila % 90'ı, 9 ya da 10 puan alır ve bu puan bebeğin iyi durumda olduğunun işaretidir.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7 ya da üstünde bir puan bebeğin tehlikede olmadığını gösterir.</a:t>
            </a:r>
          </a:p>
        </p:txBody>
      </p:sp>
    </p:spTree>
    <p:extLst>
      <p:ext uri="{BB962C8B-B14F-4D97-AF65-F5344CB8AC3E}">
        <p14:creationId xmlns:p14="http://schemas.microsoft.com/office/powerpoint/2010/main" val="4202915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a:cs typeface="Arial" charset="0"/>
              </a:rPr>
              <a:t>Doğumdan beş dakika sonra yapılan değerlendirmede;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4, 5 ve 6 puan genelde bebeğin normal nefes alıp verebilmesi için  yardıma gereksinim duyduğunu,</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3 ya da daha düşük bir puan bebeğin durumunun kritik olduğunu ve etkin müdahale gerektirdiğini gösterir. </a:t>
            </a:r>
            <a:endParaRPr lang="tr-TR" sz="2800" b="1" dirty="0">
              <a:solidFill>
                <a:prstClr val="black"/>
              </a:solidFill>
              <a:latin typeface="Arial"/>
              <a:cs typeface="Arial" charset="0"/>
            </a:endParaRPr>
          </a:p>
        </p:txBody>
      </p:sp>
    </p:spTree>
    <p:extLst>
      <p:ext uri="{BB962C8B-B14F-4D97-AF65-F5344CB8AC3E}">
        <p14:creationId xmlns:p14="http://schemas.microsoft.com/office/powerpoint/2010/main" val="3018359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Bebekler 2500 ila 5000 gram aralığındadır . </a:t>
            </a:r>
          </a:p>
          <a:p>
            <a:pPr marL="0" lvl="0" indent="0" algn="just"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Gebelik süresini (38-40 hafta) tamamlamış olduğu halde doğum ağırlığı 2500 gramın altında kalan bütün bebekler için genel olarak </a:t>
            </a:r>
            <a:r>
              <a:rPr lang="tr-TR" b="1" dirty="0">
                <a:solidFill>
                  <a:prstClr val="black"/>
                </a:solidFill>
                <a:latin typeface="Times New Roman" panose="02020603050405020304" pitchFamily="18" charset="0"/>
                <a:cs typeface="Times New Roman" panose="02020603050405020304" pitchFamily="18" charset="0"/>
              </a:rPr>
              <a:t>düşük doğum ağırlığı </a:t>
            </a:r>
            <a:r>
              <a:rPr lang="tr-TR" dirty="0">
                <a:solidFill>
                  <a:prstClr val="black"/>
                </a:solidFill>
                <a:latin typeface="Times New Roman" panose="02020603050405020304" pitchFamily="18" charset="0"/>
                <a:cs typeface="Times New Roman" panose="02020603050405020304" pitchFamily="18" charset="0"/>
              </a:rPr>
              <a:t>terimi kullanılır. </a:t>
            </a:r>
          </a:p>
          <a:p>
            <a:pPr marL="0" lvl="0" indent="0" algn="just"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Yeni doğan bebeğin boyu genellikle 45-53 cm. arasında değişir. </a:t>
            </a:r>
          </a:p>
          <a:p>
            <a:pPr marL="0" lvl="0" indent="0" algn="just"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Normal zamanından önce doğaların boyları daha kısadır. </a:t>
            </a:r>
          </a:p>
          <a:p>
            <a:pPr marL="0" lvl="0" indent="0" algn="just"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Erkek bebeklerin ağırlığı ve boy uzunluğu kız bebeklere göre daha fazladır. </a:t>
            </a:r>
            <a:endParaRPr lang="tr-TR" b="1" dirty="0">
              <a:solidFill>
                <a:prstClr val="black"/>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78899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Düşük Doğum Ağırlığı Nedenleri</a:t>
            </a:r>
            <a:endParaRPr lang="tr-TR" b="1" i="1" dirty="0"/>
          </a:p>
        </p:txBody>
      </p:sp>
      <p:sp>
        <p:nvSpPr>
          <p:cNvPr id="3" name="İçerik Yer Tutucusu 2"/>
          <p:cNvSpPr>
            <a:spLocks noGrp="1"/>
          </p:cNvSpPr>
          <p:nvPr>
            <p:ph idx="1"/>
          </p:nvPr>
        </p:nvSpPr>
        <p:spPr>
          <a:xfrm>
            <a:off x="838200" y="1534602"/>
            <a:ext cx="10515600" cy="4642361"/>
          </a:xfrm>
        </p:spPr>
        <p:txBody>
          <a:bodyPr>
            <a:normAutofit/>
          </a:bodyPr>
          <a:lstStyle/>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Plesanta yetersizliği,</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Annenin akut ya da kronik hastalıkları</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Annenin ağır  işte çalışması</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Gebelikte bakımı ve beslenme  yetersizliği</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Aşırı sigara kullanma </a:t>
            </a:r>
          </a:p>
          <a:p>
            <a:pPr marL="0" lvl="0" indent="0" fontAlgn="base">
              <a:spcAft>
                <a:spcPct val="0"/>
              </a:spcAft>
              <a:buFont typeface="Arial" charset="0"/>
              <a:buChar char="•"/>
            </a:pPr>
            <a:r>
              <a:rPr lang="tr-TR" dirty="0" err="1">
                <a:solidFill>
                  <a:prstClr val="black"/>
                </a:solidFill>
                <a:latin typeface="Times New Roman" panose="02020603050405020304" pitchFamily="18" charset="0"/>
                <a:cs typeface="Times New Roman" panose="02020603050405020304" pitchFamily="18" charset="0"/>
              </a:rPr>
              <a:t>Sosyo</a:t>
            </a:r>
            <a:r>
              <a:rPr lang="tr-TR" dirty="0">
                <a:solidFill>
                  <a:prstClr val="black"/>
                </a:solidFill>
                <a:latin typeface="Times New Roman" panose="02020603050405020304" pitchFamily="18" charset="0"/>
                <a:cs typeface="Times New Roman" panose="02020603050405020304" pitchFamily="18" charset="0"/>
              </a:rPr>
              <a:t> –ekonomik etmenler</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Aşırı alkol alma, ilaç ve uyuşturucu kullanma </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Gebelikte geçirilen enfeksiyon hastalıkları</a:t>
            </a:r>
          </a:p>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Annenin yaşça çok küçük ya da ileri yaşta olması </a:t>
            </a:r>
          </a:p>
          <a:p>
            <a:pPr marL="0" lvl="0" indent="0" fontAlgn="base">
              <a:spcAft>
                <a:spcPct val="0"/>
              </a:spcAft>
              <a:buNone/>
            </a:pPr>
            <a:endParaRPr lang="tr-TR" dirty="0">
              <a:solidFill>
                <a:srgbClr val="59595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507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Prematüre Bebek</a:t>
            </a:r>
            <a:endParaRPr lang="tr-TR" b="1" i="1" dirty="0"/>
          </a:p>
        </p:txBody>
      </p:sp>
      <p:sp>
        <p:nvSpPr>
          <p:cNvPr id="3" name="İçerik Yer Tutucusu 2"/>
          <p:cNvSpPr>
            <a:spLocks noGrp="1"/>
          </p:cNvSpPr>
          <p:nvPr>
            <p:ph idx="1"/>
          </p:nvPr>
        </p:nvSpPr>
        <p:spPr/>
        <p:txBody>
          <a:bodyPr/>
          <a:lstStyle/>
          <a:p>
            <a:pPr marL="0" lvl="0" indent="0" fontAlgn="base">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Son </a:t>
            </a:r>
            <a:r>
              <a:rPr lang="tr-TR" dirty="0" err="1">
                <a:solidFill>
                  <a:prstClr val="black"/>
                </a:solidFill>
                <a:latin typeface="Times New Roman" panose="02020603050405020304" pitchFamily="18" charset="0"/>
                <a:cs typeface="Times New Roman" panose="02020603050405020304" pitchFamily="18" charset="0"/>
              </a:rPr>
              <a:t>menstruasyonun</a:t>
            </a:r>
            <a:r>
              <a:rPr lang="tr-TR" dirty="0">
                <a:solidFill>
                  <a:prstClr val="black"/>
                </a:solidFill>
                <a:latin typeface="Times New Roman" panose="02020603050405020304" pitchFamily="18" charset="0"/>
                <a:cs typeface="Times New Roman" panose="02020603050405020304" pitchFamily="18" charset="0"/>
              </a:rPr>
              <a:t> birinci gününden itibaren 37. gebelik  haftasından önce doğan bebeklere prematüre bebek denir</a:t>
            </a:r>
          </a:p>
          <a:p>
            <a:pPr marL="0" lvl="0" indent="0" fontAlgn="base">
              <a:spcAft>
                <a:spcPct val="0"/>
              </a:spcAft>
              <a:buFont typeface="Arial" charset="0"/>
              <a:buChar char="•"/>
            </a:pPr>
            <a:endParaRPr lang="tr-TR" dirty="0">
              <a:solidFill>
                <a:prstClr val="black"/>
              </a:solidFill>
              <a:latin typeface="Times New Roman" panose="02020603050405020304" pitchFamily="18" charset="0"/>
              <a:cs typeface="Times New Roman" panose="02020603050405020304" pitchFamily="18" charset="0"/>
            </a:endParaRPr>
          </a:p>
          <a:p>
            <a:pPr marL="0" lvl="0" indent="0" fontAlgn="base">
              <a:spcAft>
                <a:spcPct val="0"/>
              </a:spcAft>
              <a:buNone/>
            </a:pPr>
            <a:r>
              <a:rPr lang="tr-TR" dirty="0">
                <a:solidFill>
                  <a:prstClr val="black"/>
                </a:solidFill>
                <a:latin typeface="Times New Roman" panose="02020603050405020304" pitchFamily="18" charset="0"/>
                <a:cs typeface="Times New Roman" panose="02020603050405020304" pitchFamily="18" charset="0"/>
              </a:rPr>
              <a:t>Prematüre Doğumun Nedenleri</a:t>
            </a:r>
          </a:p>
          <a:p>
            <a:pPr marL="742950" lvl="1" indent="-285750" fontAlgn="base">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Anneye ait nedenler </a:t>
            </a:r>
          </a:p>
          <a:p>
            <a:pPr marL="742950" lvl="1" indent="-285750" fontAlgn="base">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Bebeğe ait nedenler</a:t>
            </a:r>
          </a:p>
        </p:txBody>
      </p:sp>
    </p:spTree>
    <p:extLst>
      <p:ext uri="{BB962C8B-B14F-4D97-AF65-F5344CB8AC3E}">
        <p14:creationId xmlns:p14="http://schemas.microsoft.com/office/powerpoint/2010/main" val="2970829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spcAft>
                <a:spcPct val="0"/>
              </a:spcAft>
              <a:buNone/>
            </a:pPr>
            <a:r>
              <a:rPr lang="tr-TR" b="1" dirty="0">
                <a:solidFill>
                  <a:prstClr val="black"/>
                </a:solidFill>
                <a:latin typeface="Times New Roman" panose="02020603050405020304" pitchFamily="18" charset="0"/>
                <a:cs typeface="Times New Roman" panose="02020603050405020304" pitchFamily="18" charset="0"/>
              </a:rPr>
              <a:t>Anneye ait nedenler </a:t>
            </a:r>
          </a:p>
          <a:p>
            <a:pPr marL="0" lvl="0" indent="0" fontAlgn="base">
              <a:spcAft>
                <a:spcPct val="0"/>
              </a:spcAft>
              <a:buNone/>
            </a:pPr>
            <a:endParaRPr lang="tr-TR" b="1" dirty="0">
              <a:solidFill>
                <a:prstClr val="black"/>
              </a:solidFill>
              <a:latin typeface="Times New Roman" panose="02020603050405020304" pitchFamily="18" charset="0"/>
              <a:cs typeface="Times New Roman" panose="02020603050405020304" pitchFamily="18" charset="0"/>
            </a:endParaRPr>
          </a:p>
          <a:p>
            <a:pPr marL="742950" lvl="1" indent="-285750" fontAlgn="base">
              <a:spcAft>
                <a:spcPct val="0"/>
              </a:spcAft>
              <a:buFont typeface="Arial" charset="0"/>
              <a:buChar char="•"/>
            </a:pPr>
            <a:r>
              <a:rPr lang="tr-TR" sz="2800" dirty="0" err="1">
                <a:solidFill>
                  <a:prstClr val="black"/>
                </a:solidFill>
                <a:latin typeface="Times New Roman" panose="02020603050405020304" pitchFamily="18" charset="0"/>
                <a:cs typeface="Times New Roman" panose="02020603050405020304" pitchFamily="18" charset="0"/>
              </a:rPr>
              <a:t>Uterusun</a:t>
            </a:r>
            <a:r>
              <a:rPr lang="tr-TR" sz="2800" dirty="0">
                <a:solidFill>
                  <a:prstClr val="black"/>
                </a:solidFill>
                <a:latin typeface="Times New Roman" panose="02020603050405020304" pitchFamily="18" charset="0"/>
                <a:cs typeface="Times New Roman" panose="02020603050405020304" pitchFamily="18" charset="0"/>
              </a:rPr>
              <a:t> </a:t>
            </a:r>
            <a:r>
              <a:rPr lang="tr-TR" sz="2800" dirty="0" err="1">
                <a:solidFill>
                  <a:prstClr val="black"/>
                </a:solidFill>
                <a:latin typeface="Times New Roman" panose="02020603050405020304" pitchFamily="18" charset="0"/>
                <a:cs typeface="Times New Roman" panose="02020603050405020304" pitchFamily="18" charset="0"/>
              </a:rPr>
              <a:t>fötüsü</a:t>
            </a:r>
            <a:r>
              <a:rPr lang="tr-TR" sz="2800" dirty="0">
                <a:solidFill>
                  <a:prstClr val="black"/>
                </a:solidFill>
                <a:latin typeface="Times New Roman" panose="02020603050405020304" pitchFamily="18" charset="0"/>
                <a:cs typeface="Times New Roman" panose="02020603050405020304" pitchFamily="18" charset="0"/>
              </a:rPr>
              <a:t> koruyamayacak durumda olması</a:t>
            </a:r>
          </a:p>
          <a:p>
            <a:pPr marL="742950" lvl="1" indent="-285750" fontAlgn="base">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Gebeliğin herhangi bir nedenle durdurulmuş olması</a:t>
            </a:r>
          </a:p>
          <a:p>
            <a:pPr marL="742950" lvl="1" indent="-285750" fontAlgn="base">
              <a:spcAft>
                <a:spcPct val="0"/>
              </a:spcAft>
              <a:buFont typeface="Arial" charset="0"/>
              <a:buChar char="•"/>
            </a:pPr>
            <a:r>
              <a:rPr lang="tr-TR" sz="2800" dirty="0" err="1">
                <a:solidFill>
                  <a:prstClr val="black"/>
                </a:solidFill>
                <a:latin typeface="Times New Roman" panose="02020603050405020304" pitchFamily="18" charset="0"/>
                <a:cs typeface="Times New Roman" panose="02020603050405020304" pitchFamily="18" charset="0"/>
              </a:rPr>
              <a:t>Plesantanın</a:t>
            </a:r>
            <a:r>
              <a:rPr lang="tr-TR" sz="2800" dirty="0">
                <a:solidFill>
                  <a:prstClr val="black"/>
                </a:solidFill>
                <a:latin typeface="Times New Roman" panose="02020603050405020304" pitchFamily="18" charset="0"/>
                <a:cs typeface="Times New Roman" panose="02020603050405020304" pitchFamily="18" charset="0"/>
              </a:rPr>
              <a:t> erken ayrılması</a:t>
            </a:r>
          </a:p>
          <a:p>
            <a:pPr marL="742950" lvl="1" indent="-285750" fontAlgn="base">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Annenin ağır beslenme yetersizliği</a:t>
            </a:r>
          </a:p>
          <a:p>
            <a:pPr marL="742950" lvl="1" indent="-285750" fontAlgn="base">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Annenin ağır enfeksiyon hastalıkları</a:t>
            </a:r>
          </a:p>
          <a:p>
            <a:pPr marL="742950" lvl="1" indent="-285750" fontAlgn="base">
              <a:spcAft>
                <a:spcPct val="0"/>
              </a:spcAft>
              <a:buFont typeface="Arial" charset="0"/>
              <a:buChar char="•"/>
            </a:pPr>
            <a:r>
              <a:rPr lang="tr-TR" sz="2800" dirty="0" err="1">
                <a:solidFill>
                  <a:prstClr val="black"/>
                </a:solidFill>
                <a:latin typeface="Times New Roman" panose="02020603050405020304" pitchFamily="18" charset="0"/>
                <a:cs typeface="Times New Roman" panose="02020603050405020304" pitchFamily="18" charset="0"/>
              </a:rPr>
              <a:t>Sosyo</a:t>
            </a:r>
            <a:r>
              <a:rPr lang="tr-TR" sz="2800" dirty="0">
                <a:solidFill>
                  <a:prstClr val="black"/>
                </a:solidFill>
                <a:latin typeface="Times New Roman" panose="02020603050405020304" pitchFamily="18" charset="0"/>
                <a:cs typeface="Times New Roman" panose="02020603050405020304" pitchFamily="18" charset="0"/>
              </a:rPr>
              <a:t> ekonomik ve kültürel nedenler</a:t>
            </a:r>
            <a:endParaRPr lang="tr-TR" sz="2800" dirty="0">
              <a:solidFill>
                <a:srgbClr val="59595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968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Bebeğin doğduğu andan dördüncü haftanın sonuna kadar olan dönem yeni doğan dönemi (</a:t>
            </a:r>
            <a:r>
              <a:rPr lang="tr-TR" dirty="0" err="1">
                <a:solidFill>
                  <a:prstClr val="black"/>
                </a:solidFill>
                <a:latin typeface="Arial" charset="0"/>
                <a:cs typeface="Arial" charset="0"/>
              </a:rPr>
              <a:t>neonatal</a:t>
            </a:r>
            <a:r>
              <a:rPr lang="tr-TR" dirty="0">
                <a:solidFill>
                  <a:prstClr val="black"/>
                </a:solidFill>
                <a:latin typeface="Arial" charset="0"/>
                <a:cs typeface="Arial" charset="0"/>
              </a:rPr>
              <a:t> dönem) olarak adlandırılır.</a:t>
            </a:r>
          </a:p>
          <a:p>
            <a:pPr marL="0" lvl="0" indent="0" algn="just" fontAlgn="base">
              <a:lnSpc>
                <a:spcPct val="100000"/>
              </a:lnSpc>
              <a:spcAft>
                <a:spcPct val="0"/>
              </a:spcAft>
              <a:buFont typeface="Arial" charset="0"/>
              <a:buChar char="•"/>
            </a:pPr>
            <a:r>
              <a:rPr lang="tr-TR" dirty="0">
                <a:solidFill>
                  <a:prstClr val="black"/>
                </a:solidFill>
                <a:latin typeface="Arial" charset="0"/>
                <a:cs typeface="Arial" charset="0"/>
              </a:rPr>
              <a:t>Bu dönemde değerlendirme önemlidir.</a:t>
            </a:r>
          </a:p>
          <a:p>
            <a:endParaRPr lang="tr-TR" dirty="0"/>
          </a:p>
        </p:txBody>
      </p:sp>
    </p:spTree>
    <p:extLst>
      <p:ext uri="{BB962C8B-B14F-4D97-AF65-F5344CB8AC3E}">
        <p14:creationId xmlns:p14="http://schemas.microsoft.com/office/powerpoint/2010/main" val="3425349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lnSpc>
                <a:spcPct val="100000"/>
              </a:lnSpc>
              <a:spcAft>
                <a:spcPct val="0"/>
              </a:spcAft>
              <a:buNone/>
            </a:pPr>
            <a:r>
              <a:rPr lang="tr-TR" b="1" dirty="0">
                <a:solidFill>
                  <a:prstClr val="black"/>
                </a:solidFill>
                <a:latin typeface="Times New Roman" panose="02020603050405020304" pitchFamily="18" charset="0"/>
                <a:cs typeface="Times New Roman" panose="02020603050405020304" pitchFamily="18" charset="0"/>
              </a:rPr>
              <a:t>Bebeğe ait nedenler</a:t>
            </a:r>
          </a:p>
          <a:p>
            <a:pPr marL="0" lvl="0" indent="0" fontAlgn="base">
              <a:lnSpc>
                <a:spcPct val="100000"/>
              </a:lnSpc>
              <a:spcAft>
                <a:spcPct val="0"/>
              </a:spcAft>
              <a:buNone/>
            </a:pPr>
            <a:endParaRPr lang="tr-TR" b="1" dirty="0">
              <a:solidFill>
                <a:prstClr val="black"/>
              </a:solidFill>
              <a:latin typeface="Times New Roman" panose="02020603050405020304" pitchFamily="18" charset="0"/>
              <a:cs typeface="Times New Roman" panose="02020603050405020304" pitchFamily="18" charset="0"/>
            </a:endParaRPr>
          </a:p>
          <a:p>
            <a:pPr marL="742950" lvl="1" indent="-285750" fontAlgn="base">
              <a:lnSpc>
                <a:spcPct val="100000"/>
              </a:lnSpc>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Çoğul gebelikler</a:t>
            </a:r>
          </a:p>
          <a:p>
            <a:pPr marL="742950" lvl="1" indent="-285750" fontAlgn="base">
              <a:lnSpc>
                <a:spcPct val="100000"/>
              </a:lnSpc>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Kromozom anomalileri</a:t>
            </a:r>
          </a:p>
          <a:p>
            <a:pPr marL="742950" lvl="1" indent="-285750" fontAlgn="base">
              <a:lnSpc>
                <a:spcPct val="100000"/>
              </a:lnSpc>
              <a:spcAft>
                <a:spcPct val="0"/>
              </a:spcAft>
              <a:buFont typeface="Arial" charset="0"/>
              <a:buChar char="•"/>
            </a:pPr>
            <a:r>
              <a:rPr lang="tr-TR" sz="2800" dirty="0" err="1">
                <a:solidFill>
                  <a:prstClr val="black"/>
                </a:solidFill>
                <a:latin typeface="Times New Roman" panose="02020603050405020304" pitchFamily="18" charset="0"/>
                <a:cs typeface="Times New Roman" panose="02020603050405020304" pitchFamily="18" charset="0"/>
              </a:rPr>
              <a:t>Amnion</a:t>
            </a:r>
            <a:r>
              <a:rPr lang="tr-TR" sz="2800" dirty="0">
                <a:solidFill>
                  <a:prstClr val="black"/>
                </a:solidFill>
                <a:latin typeface="Times New Roman" panose="02020603050405020304" pitchFamily="18" charset="0"/>
                <a:cs typeface="Times New Roman" panose="02020603050405020304" pitchFamily="18" charset="0"/>
              </a:rPr>
              <a:t> sıvısının fazla oluşu</a:t>
            </a:r>
          </a:p>
          <a:p>
            <a:pPr marL="742950" lvl="1" indent="-285750" fontAlgn="base">
              <a:lnSpc>
                <a:spcPct val="100000"/>
              </a:lnSpc>
              <a:spcAft>
                <a:spcPct val="0"/>
              </a:spcAft>
              <a:buFont typeface="Arial" charset="0"/>
              <a:buChar char="•"/>
            </a:pPr>
            <a:r>
              <a:rPr lang="tr-TR" sz="2800" dirty="0">
                <a:solidFill>
                  <a:prstClr val="black"/>
                </a:solidFill>
                <a:latin typeface="Times New Roman" panose="02020603050405020304" pitchFamily="18" charset="0"/>
                <a:cs typeface="Times New Roman" panose="02020603050405020304" pitchFamily="18" charset="0"/>
              </a:rPr>
              <a:t>Gebelikte geçirilen diğer enfeksiyon hastalıkları  </a:t>
            </a:r>
            <a:endParaRPr lang="tr-TR" sz="28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2089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Prematüre Bebeklerin Özellikleri</a:t>
            </a:r>
            <a:endParaRPr lang="tr-TR" b="1" i="1" dirty="0"/>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Derileri </a:t>
            </a:r>
            <a:r>
              <a:rPr lang="tr-TR" dirty="0" err="1">
                <a:solidFill>
                  <a:prstClr val="black"/>
                </a:solidFill>
                <a:latin typeface="Times New Roman" panose="02020603050405020304" pitchFamily="18" charset="0"/>
                <a:cs typeface="Times New Roman" panose="02020603050405020304" pitchFamily="18" charset="0"/>
              </a:rPr>
              <a:t>gergin,yüzleri</a:t>
            </a:r>
            <a:r>
              <a:rPr lang="tr-TR" dirty="0">
                <a:solidFill>
                  <a:prstClr val="black"/>
                </a:solidFill>
                <a:latin typeface="Times New Roman" panose="02020603050405020304" pitchFamily="18" charset="0"/>
                <a:cs typeface="Times New Roman" panose="02020603050405020304" pitchFamily="18" charset="0"/>
              </a:rPr>
              <a:t> taş bebek yüzü gibi dolgundur.</a:t>
            </a:r>
          </a:p>
          <a:p>
            <a:pPr marL="0" lvl="0" indent="0"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Saçlar 37. haftanın altında kısa ve baş çevresi göğüs çevresine kıyasla daha geniştir.</a:t>
            </a:r>
          </a:p>
          <a:p>
            <a:pPr marL="0" lvl="0" indent="0"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Burun ufacıktır.</a:t>
            </a:r>
          </a:p>
          <a:p>
            <a:pPr marL="0" lvl="0" indent="0" fontAlgn="base">
              <a:lnSpc>
                <a:spcPct val="100000"/>
              </a:lnSpc>
              <a:spcAft>
                <a:spcPct val="0"/>
              </a:spcAft>
              <a:buFont typeface="Arial" charset="0"/>
              <a:buChar char="•"/>
            </a:pPr>
            <a:r>
              <a:rPr lang="tr-TR" dirty="0">
                <a:solidFill>
                  <a:prstClr val="black"/>
                </a:solidFill>
                <a:latin typeface="Times New Roman" panose="02020603050405020304" pitchFamily="18" charset="0"/>
                <a:cs typeface="Times New Roman" panose="02020603050405020304" pitchFamily="18" charset="0"/>
              </a:rPr>
              <a:t>Prematüre ve düşük doğum ağırlıklı doğan bebeklerde yeni doğan ölüm oranı oldukça yüksektir </a:t>
            </a:r>
            <a:endParaRPr lang="tr-TR" dirty="0">
              <a:solidFill>
                <a:srgbClr val="59595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795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Calibri" panose="020F0502020204030204" pitchFamily="34" charset="0"/>
              </a:rPr>
              <a:t>Yeni doğan döneminde bebeğin gelişimsel gereksinimleri nedeniyle tüm aile üyelerinin sorumluluklarında bir değişme olmaktadır. </a:t>
            </a:r>
            <a:endParaRPr lang="tr-TR" sz="3200" dirty="0" smtClean="0">
              <a:latin typeface="Times New Roman" panose="02020603050405020304" pitchFamily="18" charset="0"/>
              <a:ea typeface="Calibri" panose="020F0502020204030204" pitchFamily="34" charset="0"/>
            </a:endParaRPr>
          </a:p>
          <a:p>
            <a:r>
              <a:rPr lang="tr-TR" sz="3200" dirty="0" smtClean="0">
                <a:latin typeface="Times New Roman" panose="02020603050405020304" pitchFamily="18" charset="0"/>
                <a:ea typeface="Calibri" panose="020F0502020204030204" pitchFamily="34" charset="0"/>
              </a:rPr>
              <a:t>Aile </a:t>
            </a:r>
            <a:r>
              <a:rPr lang="tr-TR" sz="3200" dirty="0">
                <a:latin typeface="Times New Roman" panose="02020603050405020304" pitchFamily="18" charset="0"/>
                <a:ea typeface="Calibri" panose="020F0502020204030204" pitchFamily="34" charset="0"/>
              </a:rPr>
              <a:t>içinde gereksinimlerle doğru orantılı olarak aile üyelerinin rolleri de değişmektedir. Bu rollere uyum doğum öncesi dönemde başlamaktadır. Ebeveynlerin bebekleri ile ilgili düşünceleri bebeğin dünyaya gelişi ile gerçeğe doğru yönelir ve duruma uyum </a:t>
            </a:r>
            <a:r>
              <a:rPr lang="tr-TR" sz="3200" dirty="0" smtClean="0">
                <a:latin typeface="Times New Roman" panose="02020603050405020304" pitchFamily="18" charset="0"/>
                <a:ea typeface="Calibri" panose="020F0502020204030204" pitchFamily="34" charset="0"/>
              </a:rPr>
              <a:t>sağlar. </a:t>
            </a:r>
            <a:endParaRPr lang="tr-TR" sz="3200" dirty="0"/>
          </a:p>
        </p:txBody>
      </p:sp>
    </p:spTree>
    <p:extLst>
      <p:ext uri="{BB962C8B-B14F-4D97-AF65-F5344CB8AC3E}">
        <p14:creationId xmlns:p14="http://schemas.microsoft.com/office/powerpoint/2010/main" val="2165290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Yeni doğan bir bebeğin ilk yirmi dört saat içindeki yaşam bulguları önemli görüldüğünden insan yaşamında bebeğin doğduğu gün en önemli günü olarak kabul edilebilir.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Sıcak</a:t>
            </a:r>
            <a:r>
              <a:rPr lang="tr-TR" dirty="0">
                <a:latin typeface="Times New Roman" panose="02020603050405020304" pitchFamily="18" charset="0"/>
                <a:ea typeface="Calibri" panose="020F0502020204030204" pitchFamily="34" charset="0"/>
                <a:cs typeface="Times New Roman" panose="02020603050405020304" pitchFamily="18" charset="0"/>
              </a:rPr>
              <a:t>, karanlık ve sıvı ile dolu bir ortamdan, soğuk, aydınlık ve kuru bir ortama </a:t>
            </a:r>
            <a:r>
              <a:rPr lang="tr-TR">
                <a:latin typeface="Times New Roman" panose="02020603050405020304" pitchFamily="18" charset="0"/>
                <a:ea typeface="Calibri" panose="020F0502020204030204" pitchFamily="34" charset="0"/>
                <a:cs typeface="Times New Roman" panose="02020603050405020304" pitchFamily="18" charset="0"/>
              </a:rPr>
              <a:t>geçen </a:t>
            </a:r>
            <a:r>
              <a:rPr lang="tr-TR" smtClean="0">
                <a:latin typeface="Times New Roman" panose="02020603050405020304" pitchFamily="18" charset="0"/>
                <a:ea typeface="Calibri" panose="020F0502020204030204" pitchFamily="34" charset="0"/>
                <a:cs typeface="Times New Roman" panose="02020603050405020304" pitchFamily="18" charset="0"/>
              </a:rPr>
              <a:t>yenidoğanın </a:t>
            </a:r>
            <a:r>
              <a:rPr lang="tr-TR" dirty="0">
                <a:latin typeface="Times New Roman" panose="02020603050405020304" pitchFamily="18" charset="0"/>
                <a:ea typeface="Calibri" panose="020F0502020204030204" pitchFamily="34" charset="0"/>
                <a:cs typeface="Times New Roman" panose="02020603050405020304" pitchFamily="18" charset="0"/>
              </a:rPr>
              <a:t>ilk altı saat içinde vücut sistemleri stabil olmadan önce düzensiz bir biyolojik uyum dönemi yaşar. </a:t>
            </a:r>
            <a:endParaRPr lang="tr-TR" dirty="0"/>
          </a:p>
        </p:txBody>
      </p:sp>
    </p:spTree>
    <p:extLst>
      <p:ext uri="{BB962C8B-B14F-4D97-AF65-F5344CB8AC3E}">
        <p14:creationId xmlns:p14="http://schemas.microsoft.com/office/powerpoint/2010/main" val="127396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indent="0" algn="just">
              <a:lnSpc>
                <a:spcPct val="150000"/>
              </a:lnSpc>
              <a:buNone/>
            </a:pPr>
            <a:r>
              <a:rPr lang="tr-TR"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Bu </a:t>
            </a:r>
            <a:r>
              <a:rPr lang="tr-TR"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uyum dönemi ilk 15-30 dakika aralığını kapsayan </a:t>
            </a:r>
            <a:r>
              <a:rPr lang="tr-TR"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Birinci </a:t>
            </a:r>
            <a:r>
              <a:rPr lang="tr-TR"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reaktif dönem, </a:t>
            </a:r>
            <a:r>
              <a:rPr lang="tr-TR"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(30 </a:t>
            </a:r>
            <a:r>
              <a:rPr lang="tr-TR"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dakika ile 6 saat aralığını </a:t>
            </a:r>
            <a:r>
              <a:rPr lang="tr-TR"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kapsayan) ve 2 saat </a:t>
            </a:r>
            <a:r>
              <a:rPr lang="tr-TR"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ile 6 saat aralığını kapsayan </a:t>
            </a:r>
            <a:r>
              <a:rPr lang="tr-TR"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İkinci reaktif </a:t>
            </a:r>
            <a:r>
              <a:rPr lang="tr-TR"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döneme ayrılmaktadır.</a:t>
            </a:r>
            <a:endParaRPr lang="tr-TR"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tr-TR" dirty="0" smtClean="0">
                <a:latin typeface="Times New Roman" panose="02020603050405020304" pitchFamily="18" charset="0"/>
                <a:ea typeface="Calibri" panose="020F0502020204030204" pitchFamily="34" charset="0"/>
              </a:rPr>
              <a:t>Birinci </a:t>
            </a:r>
            <a:r>
              <a:rPr lang="tr-TR" dirty="0">
                <a:latin typeface="Times New Roman" panose="02020603050405020304" pitchFamily="18" charset="0"/>
                <a:ea typeface="Calibri" panose="020F0502020204030204" pitchFamily="34" charset="0"/>
              </a:rPr>
              <a:t>reaktif dönemde bebeğin sistemlerinin çoğu aktif olup kalp atım hızı 180/</a:t>
            </a:r>
            <a:r>
              <a:rPr lang="tr-TR" dirty="0" err="1">
                <a:latin typeface="Times New Roman" panose="02020603050405020304" pitchFamily="18" charset="0"/>
                <a:ea typeface="Calibri" panose="020F0502020204030204" pitchFamily="34" charset="0"/>
              </a:rPr>
              <a:t>dk</a:t>
            </a:r>
            <a:r>
              <a:rPr lang="tr-TR" dirty="0">
                <a:latin typeface="Times New Roman" panose="02020603050405020304" pitchFamily="18" charset="0"/>
                <a:ea typeface="Calibri" panose="020F0502020204030204" pitchFamily="34" charset="0"/>
              </a:rPr>
              <a:t> ulaşır. </a:t>
            </a:r>
            <a:endParaRPr lang="tr-TR" dirty="0" smtClean="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15184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endParaRPr lang="tr-TR" sz="3600" dirty="0" smtClean="0">
              <a:solidFill>
                <a:prstClr val="black"/>
              </a:solidFill>
              <a:latin typeface="Times New Roman" panose="02020603050405020304" pitchFamily="18" charset="0"/>
              <a:ea typeface="Calibri" panose="020F0502020204030204" pitchFamily="34" charset="0"/>
            </a:endParaRPr>
          </a:p>
          <a:p>
            <a:pPr lvl="0"/>
            <a:r>
              <a:rPr lang="tr-TR" sz="35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Bebek kuvvetle ağlar, solunumu 60-90/</a:t>
            </a:r>
            <a:r>
              <a:rPr lang="tr-TR" sz="35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dk</a:t>
            </a:r>
            <a:r>
              <a:rPr lang="tr-TR" sz="35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arasında düzensiz, emmesi güçlü ve çevre ile ilgilidir. Uyaranlara cevap verir. Bağırsak sesleri doğumdan 15 dakika sonra duyulmaya başlar</a:t>
            </a:r>
            <a:r>
              <a:rPr lang="tr-TR" sz="35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endParaRPr lang="tr-TR" sz="35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tr-TR" sz="35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Yutma </a:t>
            </a:r>
            <a:r>
              <a:rPr lang="tr-TR" sz="35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refleksi vardır. Başını bir yandan diğer yana hareket ettirir. Bu dönemde bebeğin uyanık olması nedeniyle ebeveyn ve bebek ilişkisinin başlaması önemlidir. </a:t>
            </a:r>
            <a:endParaRPr lang="tr-TR" sz="35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623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indent="449580"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Birinci reaktif </a:t>
            </a:r>
            <a:r>
              <a:rPr lang="tr-TR" dirty="0">
                <a:latin typeface="Times New Roman" panose="02020603050405020304" pitchFamily="18" charset="0"/>
                <a:ea typeface="Calibri" panose="020F0502020204030204" pitchFamily="34" charset="0"/>
                <a:cs typeface="Times New Roman" panose="02020603050405020304" pitchFamily="18" charset="0"/>
              </a:rPr>
              <a:t>dönemde kalp hızı ve solunum hızında azalma olup bebek geçici olarak uyaranlara cevapsız kalır. Bebek uykudadır. Vücut ısısı düşmeye devam eder. Bağırsak sesleri duyulur</a:t>
            </a:r>
            <a:r>
              <a:rPr lang="tr-TR" dirty="0" smtClean="0">
                <a:latin typeface="Times New Roman" panose="02020603050405020304" pitchFamily="18" charset="0"/>
                <a:ea typeface="Calibri" panose="020F0502020204030204" pitchFamily="34" charset="0"/>
                <a:cs typeface="Times New Roman" panose="02020603050405020304" pitchFamily="18" charset="0"/>
              </a:rPr>
              <a:t>. Ağız </a:t>
            </a:r>
            <a:r>
              <a:rPr lang="tr-TR" dirty="0">
                <a:latin typeface="Times New Roman" panose="02020603050405020304" pitchFamily="18" charset="0"/>
                <a:ea typeface="Calibri" panose="020F0502020204030204" pitchFamily="34" charset="0"/>
                <a:cs typeface="Times New Roman" panose="02020603050405020304" pitchFamily="18" charset="0"/>
              </a:rPr>
              <a:t>içinde az miktarda </a:t>
            </a:r>
            <a:r>
              <a:rPr lang="tr-TR" dirty="0" err="1">
                <a:latin typeface="Times New Roman" panose="02020603050405020304" pitchFamily="18" charset="0"/>
                <a:ea typeface="Calibri" panose="020F0502020204030204" pitchFamily="34" charset="0"/>
                <a:cs typeface="Times New Roman" panose="02020603050405020304" pitchFamily="18" charset="0"/>
              </a:rPr>
              <a:t>sekresyon</a:t>
            </a:r>
            <a:r>
              <a:rPr lang="tr-TR" dirty="0">
                <a:latin typeface="Times New Roman" panose="02020603050405020304" pitchFamily="18" charset="0"/>
                <a:ea typeface="Calibri" panose="020F0502020204030204" pitchFamily="34" charset="0"/>
                <a:cs typeface="Times New Roman" panose="02020603050405020304" pitchFamily="18" charset="0"/>
              </a:rPr>
              <a:t> (akciğer salgısı=balgam) görülebilir. Genellikle idrar ve gaita yapımı yoktur.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98135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200" dirty="0">
                <a:solidFill>
                  <a:prstClr val="black"/>
                </a:solidFill>
                <a:latin typeface="Times New Roman" panose="02020603050405020304" pitchFamily="18" charset="0"/>
                <a:ea typeface="Calibri" panose="020F0502020204030204" pitchFamily="34" charset="0"/>
              </a:rPr>
              <a:t>İkinci reaktif dönemde ise bebek uyanık ve çevre ile ilgilidir. Uyaranlara cevap verir. Ağız içinde </a:t>
            </a:r>
            <a:r>
              <a:rPr lang="tr-TR" sz="3200" dirty="0" err="1">
                <a:solidFill>
                  <a:prstClr val="black"/>
                </a:solidFill>
                <a:latin typeface="Times New Roman" panose="02020603050405020304" pitchFamily="18" charset="0"/>
                <a:ea typeface="Calibri" panose="020F0502020204030204" pitchFamily="34" charset="0"/>
              </a:rPr>
              <a:t>sekresyon</a:t>
            </a:r>
            <a:r>
              <a:rPr lang="tr-TR" sz="3200" dirty="0">
                <a:solidFill>
                  <a:prstClr val="black"/>
                </a:solidFill>
                <a:latin typeface="Times New Roman" panose="02020603050405020304" pitchFamily="18" charset="0"/>
                <a:ea typeface="Calibri" panose="020F0502020204030204" pitchFamily="34" charset="0"/>
              </a:rPr>
              <a:t> (akciğer salgısı=balgam) birikmesi nedeniyle nefes alamayabilir. Tükürme refleksi yoktur, fakat öğürme refleksi vardır. Vücut ısısı yükselmeye başlar. </a:t>
            </a:r>
            <a:endParaRPr lang="tr-TR" sz="3200" dirty="0" smtClean="0">
              <a:solidFill>
                <a:prstClr val="black"/>
              </a:solidFill>
              <a:latin typeface="Times New Roman" panose="02020603050405020304" pitchFamily="18" charset="0"/>
              <a:ea typeface="Calibri" panose="020F0502020204030204" pitchFamily="34" charset="0"/>
            </a:endParaRPr>
          </a:p>
          <a:p>
            <a:pPr lvl="0"/>
            <a:r>
              <a:rPr lang="tr-TR" sz="3200" dirty="0" smtClean="0">
                <a:solidFill>
                  <a:prstClr val="black"/>
                </a:solidFill>
                <a:latin typeface="Times New Roman" panose="02020603050405020304" pitchFamily="18" charset="0"/>
                <a:ea typeface="Calibri" panose="020F0502020204030204" pitchFamily="34" charset="0"/>
              </a:rPr>
              <a:t>Bu </a:t>
            </a:r>
            <a:r>
              <a:rPr lang="tr-TR" sz="3200" dirty="0">
                <a:solidFill>
                  <a:prstClr val="black"/>
                </a:solidFill>
                <a:latin typeface="Times New Roman" panose="02020603050405020304" pitchFamily="18" charset="0"/>
                <a:ea typeface="Calibri" panose="020F0502020204030204" pitchFamily="34" charset="0"/>
              </a:rPr>
              <a:t>dönemde </a:t>
            </a:r>
            <a:r>
              <a:rPr lang="tr-TR" sz="3200" dirty="0" smtClean="0">
                <a:solidFill>
                  <a:prstClr val="black"/>
                </a:solidFill>
                <a:latin typeface="Times New Roman" panose="02020603050405020304" pitchFamily="18" charset="0"/>
                <a:ea typeface="Calibri" panose="020F0502020204030204" pitchFamily="34" charset="0"/>
              </a:rPr>
              <a:t>yeni doğanın </a:t>
            </a:r>
            <a:r>
              <a:rPr lang="tr-TR" sz="3200" dirty="0">
                <a:solidFill>
                  <a:prstClr val="black"/>
                </a:solidFill>
                <a:latin typeface="Times New Roman" panose="02020603050405020304" pitchFamily="18" charset="0"/>
                <a:ea typeface="Calibri" panose="020F0502020204030204" pitchFamily="34" charset="0"/>
              </a:rPr>
              <a:t>uyanık olması ebeveyn ve bebek etkileşimi için iyi bir fırsat sağlar. Ebeveyn bebek ilişkisi birinci reaktif dönemde başlamışsa bu dönemin ayrıca önemi bulunmaktadır </a:t>
            </a:r>
            <a:endParaRPr lang="tr-TR" sz="3200" dirty="0">
              <a:solidFill>
                <a:prstClr val="black"/>
              </a:solidFill>
            </a:endParaRPr>
          </a:p>
        </p:txBody>
      </p:sp>
    </p:spTree>
    <p:extLst>
      <p:ext uri="{BB962C8B-B14F-4D97-AF65-F5344CB8AC3E}">
        <p14:creationId xmlns:p14="http://schemas.microsoft.com/office/powerpoint/2010/main" val="3216576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Yeni doğanın kalp hızı 120-160/</a:t>
            </a:r>
            <a:r>
              <a:rPr lang="tr-TR" dirty="0" err="1">
                <a:latin typeface="Times New Roman" panose="02020603050405020304" pitchFamily="18" charset="0"/>
                <a:ea typeface="Calibri" panose="020F0502020204030204" pitchFamily="34" charset="0"/>
                <a:cs typeface="Times New Roman" panose="02020603050405020304" pitchFamily="18" charset="0"/>
              </a:rPr>
              <a:t>dk</a:t>
            </a:r>
            <a:r>
              <a:rPr lang="tr-TR" dirty="0">
                <a:latin typeface="Times New Roman" panose="02020603050405020304" pitchFamily="18" charset="0"/>
                <a:ea typeface="Calibri" panose="020F0502020204030204" pitchFamily="34" charset="0"/>
                <a:cs typeface="Times New Roman" panose="02020603050405020304" pitchFamily="18" charset="0"/>
              </a:rPr>
              <a:t> arasındadır. Kalp hızı uykuda ve uyanık olma durumuna </a:t>
            </a:r>
            <a:r>
              <a:rPr lang="tr-TR" dirty="0" err="1">
                <a:latin typeface="Times New Roman" panose="02020603050405020304" pitchFamily="18" charset="0"/>
                <a:ea typeface="Calibri" panose="020F0502020204030204" pitchFamily="34" charset="0"/>
                <a:cs typeface="Times New Roman" panose="02020603050405020304" pitchFamily="18" charset="0"/>
              </a:rPr>
              <a:t>döre</a:t>
            </a:r>
            <a:r>
              <a:rPr lang="tr-TR" dirty="0">
                <a:latin typeface="Times New Roman" panose="02020603050405020304" pitchFamily="18" charset="0"/>
                <a:ea typeface="Calibri" panose="020F0502020204030204" pitchFamily="34" charset="0"/>
                <a:cs typeface="Times New Roman" panose="02020603050405020304" pitchFamily="18" charset="0"/>
              </a:rPr>
              <a:t> değişmekle </a:t>
            </a:r>
            <a:r>
              <a:rPr lang="tr-TR" dirty="0" smtClean="0">
                <a:latin typeface="Times New Roman" panose="02020603050405020304" pitchFamily="18" charset="0"/>
                <a:ea typeface="Calibri" panose="020F0502020204030204" pitchFamily="34" charset="0"/>
                <a:cs typeface="Times New Roman" panose="02020603050405020304" pitchFamily="18" charset="0"/>
              </a:rPr>
              <a:t>birlikte ağladığında </a:t>
            </a:r>
            <a:r>
              <a:rPr lang="tr-TR" dirty="0">
                <a:latin typeface="Times New Roman" panose="02020603050405020304" pitchFamily="18" charset="0"/>
                <a:ea typeface="Calibri" panose="020F0502020204030204" pitchFamily="34" charset="0"/>
                <a:cs typeface="Times New Roman" panose="02020603050405020304" pitchFamily="18" charset="0"/>
              </a:rPr>
              <a:t>180/</a:t>
            </a:r>
            <a:r>
              <a:rPr lang="tr-TR" dirty="0" err="1">
                <a:latin typeface="Times New Roman" panose="02020603050405020304" pitchFamily="18" charset="0"/>
                <a:ea typeface="Calibri" panose="020F0502020204030204" pitchFamily="34" charset="0"/>
                <a:cs typeface="Times New Roman" panose="02020603050405020304" pitchFamily="18" charset="0"/>
              </a:rPr>
              <a:t>dk’e</a:t>
            </a:r>
            <a:r>
              <a:rPr lang="tr-TR" dirty="0">
                <a:latin typeface="Times New Roman" panose="02020603050405020304" pitchFamily="18" charset="0"/>
                <a:ea typeface="Calibri" panose="020F0502020204030204" pitchFamily="34" charset="0"/>
                <a:cs typeface="Times New Roman" panose="02020603050405020304" pitchFamily="18" charset="0"/>
              </a:rPr>
              <a:t> ulaşırken uykuda dakikada 70-100’e </a:t>
            </a:r>
            <a:r>
              <a:rPr lang="tr-TR" dirty="0" smtClean="0">
                <a:latin typeface="Times New Roman" panose="02020603050405020304" pitchFamily="18" charset="0"/>
                <a:ea typeface="Calibri" panose="020F0502020204030204" pitchFamily="34" charset="0"/>
                <a:cs typeface="Times New Roman" panose="02020603050405020304" pitchFamily="18" charset="0"/>
              </a:rPr>
              <a:t>düşebilir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73158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200" dirty="0">
                <a:solidFill>
                  <a:prstClr val="black"/>
                </a:solidFill>
                <a:latin typeface="Times New Roman" panose="02020603050405020304" pitchFamily="18" charset="0"/>
                <a:ea typeface="Calibri" panose="020F0502020204030204" pitchFamily="34" charset="0"/>
              </a:rPr>
              <a:t>Yeni doğanın </a:t>
            </a:r>
            <a:r>
              <a:rPr lang="tr-TR" sz="3200" dirty="0" err="1">
                <a:solidFill>
                  <a:prstClr val="black"/>
                </a:solidFill>
                <a:latin typeface="Times New Roman" panose="02020603050405020304" pitchFamily="18" charset="0"/>
                <a:ea typeface="Calibri" panose="020F0502020204030204" pitchFamily="34" charset="0"/>
              </a:rPr>
              <a:t>üriner</a:t>
            </a:r>
            <a:r>
              <a:rPr lang="tr-TR" sz="3200" dirty="0">
                <a:solidFill>
                  <a:prstClr val="black"/>
                </a:solidFill>
                <a:latin typeface="Times New Roman" panose="02020603050405020304" pitchFamily="18" charset="0"/>
                <a:ea typeface="Calibri" panose="020F0502020204030204" pitchFamily="34" charset="0"/>
              </a:rPr>
              <a:t> sistemi doğumda yapısal olarak tamamlanmış olmasına rağmen yaşam için elzem değilken doğumdan sonra hayati önem kazanır. Böbreklerin doğumdan hemen sonra fonksiyona başlaması beklenir. </a:t>
            </a:r>
            <a:endParaRPr lang="tr-TR" sz="3200" dirty="0" smtClean="0">
              <a:solidFill>
                <a:prstClr val="black"/>
              </a:solidFill>
              <a:latin typeface="Times New Roman" panose="02020603050405020304" pitchFamily="18" charset="0"/>
              <a:ea typeface="Calibri" panose="020F0502020204030204" pitchFamily="34" charset="0"/>
            </a:endParaRPr>
          </a:p>
          <a:p>
            <a:pPr lvl="0"/>
            <a:r>
              <a:rPr lang="tr-TR" sz="3200" dirty="0" smtClean="0">
                <a:solidFill>
                  <a:prstClr val="black"/>
                </a:solidFill>
                <a:latin typeface="Times New Roman" panose="02020603050405020304" pitchFamily="18" charset="0"/>
                <a:ea typeface="Calibri" panose="020F0502020204030204" pitchFamily="34" charset="0"/>
              </a:rPr>
              <a:t>Yeni </a:t>
            </a:r>
            <a:r>
              <a:rPr lang="tr-TR" sz="3200" dirty="0">
                <a:solidFill>
                  <a:prstClr val="black"/>
                </a:solidFill>
                <a:latin typeface="Times New Roman" panose="02020603050405020304" pitchFamily="18" charset="0"/>
                <a:ea typeface="Calibri" panose="020F0502020204030204" pitchFamily="34" charset="0"/>
              </a:rPr>
              <a:t>doğan yetişkinden daha fazla sıvı kaybeder ve daha fazla sıvı gereksinimi vardır. </a:t>
            </a:r>
            <a:endParaRPr lang="tr-TR" sz="3200" dirty="0"/>
          </a:p>
        </p:txBody>
      </p:sp>
    </p:spTree>
    <p:extLst>
      <p:ext uri="{BB962C8B-B14F-4D97-AF65-F5344CB8AC3E}">
        <p14:creationId xmlns:p14="http://schemas.microsoft.com/office/powerpoint/2010/main" val="4249904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DOĞANIN </a:t>
            </a:r>
            <a:r>
              <a:rPr lang="tr-TR" dirty="0" smtClean="0"/>
              <a:t>GÖZLEMİ</a:t>
            </a:r>
            <a:endParaRPr lang="tr-TR" dirty="0"/>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rPr>
              <a:t>Yeni doğanın </a:t>
            </a:r>
            <a:r>
              <a:rPr lang="tr-TR" dirty="0">
                <a:latin typeface="Times New Roman" panose="02020603050405020304" pitchFamily="18" charset="0"/>
                <a:ea typeface="Calibri" panose="020F0502020204030204" pitchFamily="34" charset="0"/>
              </a:rPr>
              <a:t>değerlendirilmesinde öncelikle bu döneme özgü davranışların bilinmesi gerekmektedir.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Yeni doğanda </a:t>
            </a:r>
            <a:r>
              <a:rPr lang="tr-TR" dirty="0">
                <a:latin typeface="Times New Roman" panose="02020603050405020304" pitchFamily="18" charset="0"/>
                <a:ea typeface="Calibri" panose="020F0502020204030204" pitchFamily="34" charset="0"/>
              </a:rPr>
              <a:t>derin uykudayken yüzü sakin, göz kapakları kapalı ve hareketsiz olup ağız hareketleri görülebilir.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Düzenli </a:t>
            </a:r>
            <a:r>
              <a:rPr lang="tr-TR" dirty="0">
                <a:latin typeface="Times New Roman" panose="02020603050405020304" pitchFamily="18" charset="0"/>
                <a:ea typeface="Calibri" panose="020F0502020204030204" pitchFamily="34" charset="0"/>
              </a:rPr>
              <a:t>ve derin solunumu vardır. </a:t>
            </a:r>
            <a:r>
              <a:rPr lang="tr-TR" dirty="0" smtClean="0">
                <a:latin typeface="Times New Roman" panose="02020603050405020304" pitchFamily="18" charset="0"/>
                <a:ea typeface="Calibri" panose="020F0502020204030204" pitchFamily="34" charset="0"/>
              </a:rPr>
              <a:t>Hafif </a:t>
            </a:r>
            <a:r>
              <a:rPr lang="tr-TR" dirty="0">
                <a:latin typeface="Times New Roman" panose="02020603050405020304" pitchFamily="18" charset="0"/>
                <a:ea typeface="Calibri" panose="020F0502020204030204" pitchFamily="34" charset="0"/>
              </a:rPr>
              <a:t>uykudayken gözler kapalı ancak hareketlidir. </a:t>
            </a:r>
            <a:endParaRPr lang="tr-TR" dirty="0" smtClean="0">
              <a:latin typeface="Times New Roman" panose="02020603050405020304" pitchFamily="18" charset="0"/>
              <a:ea typeface="Calibri" panose="020F0502020204030204" pitchFamily="34" charset="0"/>
            </a:endParaRPr>
          </a:p>
          <a:p>
            <a:r>
              <a:rPr lang="tr-TR" dirty="0" smtClean="0">
                <a:latin typeface="Times New Roman" panose="02020603050405020304" pitchFamily="18" charset="0"/>
                <a:ea typeface="Calibri" panose="020F0502020204030204" pitchFamily="34" charset="0"/>
              </a:rPr>
              <a:t>Vücutta  </a:t>
            </a:r>
            <a:r>
              <a:rPr lang="tr-TR" dirty="0">
                <a:latin typeface="Times New Roman" panose="02020603050405020304" pitchFamily="18" charset="0"/>
                <a:ea typeface="Calibri" panose="020F0502020204030204" pitchFamily="34" charset="0"/>
              </a:rPr>
              <a:t>ara sıra hareket </a:t>
            </a:r>
            <a:r>
              <a:rPr lang="tr-TR" dirty="0" smtClean="0">
                <a:latin typeface="Times New Roman" panose="02020603050405020304" pitchFamily="18" charset="0"/>
                <a:ea typeface="Calibri" panose="020F0502020204030204" pitchFamily="34" charset="0"/>
              </a:rPr>
              <a:t>görülür.</a:t>
            </a:r>
            <a:endParaRPr lang="tr-TR" dirty="0"/>
          </a:p>
        </p:txBody>
      </p:sp>
    </p:spTree>
    <p:extLst>
      <p:ext uri="{BB962C8B-B14F-4D97-AF65-F5344CB8AC3E}">
        <p14:creationId xmlns:p14="http://schemas.microsoft.com/office/powerpoint/2010/main" val="3926733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Calibri" panose="020F0502020204030204" pitchFamily="34" charset="0"/>
              </a:rPr>
              <a:t>Yeni doğanın idrarının ürat içermesi nedeniyle yaşamın ilk haftasında bebek bezinde pembe pembe leke bırakabilir. Ebeveyne bu konuda bilgi verilmeli, endişe ve korkuları önlenmelidir </a:t>
            </a:r>
            <a:endParaRPr lang="tr-TR" sz="3200" dirty="0"/>
          </a:p>
        </p:txBody>
      </p:sp>
    </p:spTree>
    <p:extLst>
      <p:ext uri="{BB962C8B-B14F-4D97-AF65-F5344CB8AC3E}">
        <p14:creationId xmlns:p14="http://schemas.microsoft.com/office/powerpoint/2010/main" val="4250462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Calibri" panose="020F0502020204030204" pitchFamily="34" charset="0"/>
              </a:rPr>
              <a:t>Mesane kapasitesinin(yaklaşık 15 ml)sınırlı olması nedeniyle sık idrar yapar ve bir defada yaklaşık 15 ml idrar yapar. Yeni doğanın doğumdan sonra 24 saat içinde idrar yapması beklenir. Ancak ilk 24 saat yeterli sıvı almazsa idrar yapımı 12-24 saat gecikebilir. Doğumu takiben 24 saatten sonra idrar yapımı sıklaşarak bir günde 20 defa ve üzerinde idrar yapabilir. Bebeğinin yeterli sıvı alıp almadığını idrar yapması gösterir. </a:t>
            </a:r>
            <a:endParaRPr lang="tr-TR" sz="3200" dirty="0"/>
          </a:p>
        </p:txBody>
      </p:sp>
    </p:spTree>
    <p:extLst>
      <p:ext uri="{BB962C8B-B14F-4D97-AF65-F5344CB8AC3E}">
        <p14:creationId xmlns:p14="http://schemas.microsoft.com/office/powerpoint/2010/main" val="521582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indent="0" algn="just">
              <a:lnSpc>
                <a:spcPct val="150000"/>
              </a:lnSpc>
              <a:spcAft>
                <a:spcPts val="0"/>
              </a:spcAft>
              <a:buNone/>
            </a:pPr>
            <a:r>
              <a:rPr lang="tr-TR" dirty="0">
                <a:latin typeface="Times New Roman" panose="02020603050405020304" pitchFamily="18" charset="0"/>
                <a:ea typeface="Calibri" panose="020F0502020204030204" pitchFamily="34" charset="0"/>
                <a:cs typeface="Times New Roman" panose="02020603050405020304" pitchFamily="18" charset="0"/>
              </a:rPr>
              <a:t>Ebeveyne bu konuda bilgi verilmelidir. Bebeğin 24 saat geçtiği halde idrar yapıp yapmadığına dikkat edilmeli, </a:t>
            </a:r>
            <a:r>
              <a:rPr lang="tr-TR" dirty="0" err="1">
                <a:latin typeface="Times New Roman" panose="02020603050405020304" pitchFamily="18" charset="0"/>
                <a:ea typeface="Calibri" panose="020F0502020204030204" pitchFamily="34" charset="0"/>
                <a:cs typeface="Times New Roman" panose="02020603050405020304" pitchFamily="18" charset="0"/>
              </a:rPr>
              <a:t>iil</a:t>
            </a:r>
            <a:r>
              <a:rPr lang="tr-TR" dirty="0">
                <a:latin typeface="Times New Roman" panose="02020603050405020304" pitchFamily="18" charset="0"/>
                <a:ea typeface="Calibri" panose="020F0502020204030204" pitchFamily="34" charset="0"/>
                <a:cs typeface="Times New Roman" panose="02020603050405020304" pitchFamily="18" charset="0"/>
              </a:rPr>
              <a:t> idrarı yaptığı zaman idrar miktarı ve görünümü kaydedilmelidir. Zamanında doğan bebekler yutma, sindirme ve </a:t>
            </a:r>
            <a:r>
              <a:rPr lang="tr-TR" dirty="0" err="1">
                <a:latin typeface="Times New Roman" panose="02020603050405020304" pitchFamily="18" charset="0"/>
                <a:ea typeface="Calibri" panose="020F0502020204030204" pitchFamily="34" charset="0"/>
                <a:cs typeface="Times New Roman" panose="02020603050405020304" pitchFamily="18" charset="0"/>
              </a:rPr>
              <a:t>metabolize</a:t>
            </a:r>
            <a:r>
              <a:rPr lang="tr-TR" dirty="0">
                <a:latin typeface="Times New Roman" panose="02020603050405020304" pitchFamily="18" charset="0"/>
                <a:ea typeface="Calibri" panose="020F0502020204030204" pitchFamily="34" charset="0"/>
                <a:cs typeface="Times New Roman" panose="02020603050405020304" pitchFamily="18" charset="0"/>
              </a:rPr>
              <a:t> etme yeteneği ile doğarlar. Fakat </a:t>
            </a:r>
            <a:r>
              <a:rPr lang="tr-TR" dirty="0" err="1">
                <a:latin typeface="Times New Roman" panose="02020603050405020304" pitchFamily="18" charset="0"/>
                <a:ea typeface="Calibri" panose="020F0502020204030204" pitchFamily="34" charset="0"/>
                <a:cs typeface="Times New Roman" panose="02020603050405020304" pitchFamily="18" charset="0"/>
              </a:rPr>
              <a:t>gastrointestinal</a:t>
            </a:r>
            <a:r>
              <a:rPr lang="tr-TR" dirty="0">
                <a:latin typeface="Times New Roman" panose="02020603050405020304" pitchFamily="18" charset="0"/>
                <a:ea typeface="Calibri" panose="020F0502020204030204" pitchFamily="34" charset="0"/>
                <a:cs typeface="Times New Roman" panose="02020603050405020304" pitchFamily="18" charset="0"/>
              </a:rPr>
              <a:t> sistemleri nedeniyle gaz çıkarma problemleri </a:t>
            </a:r>
            <a:r>
              <a:rPr lang="tr-TR" dirty="0" smtClean="0">
                <a:latin typeface="Times New Roman" panose="02020603050405020304" pitchFamily="18" charset="0"/>
                <a:ea typeface="Calibri" panose="020F0502020204030204" pitchFamily="34" charset="0"/>
                <a:cs typeface="Times New Roman" panose="02020603050405020304" pitchFamily="18" charset="0"/>
              </a:rPr>
              <a:t>görülebilir</a:t>
            </a:r>
            <a:endParaRPr lang="tr-TR" dirty="0"/>
          </a:p>
        </p:txBody>
      </p:sp>
    </p:spTree>
    <p:extLst>
      <p:ext uri="{BB962C8B-B14F-4D97-AF65-F5344CB8AC3E}">
        <p14:creationId xmlns:p14="http://schemas.microsoft.com/office/powerpoint/2010/main" val="15882511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Yeni doğanın doğumda mide kapasitesi 30-60cc, ikinci haftada 90cc, beşinci ayda 210 cc ve onuncu ayda 300cc’dir. Mide 2,5-3 saatte bir boşalmaktadır. Yeni doğanın </a:t>
            </a:r>
            <a:r>
              <a:rPr lang="tr-TR" dirty="0" err="1">
                <a:latin typeface="Times New Roman" panose="02020603050405020304" pitchFamily="18" charset="0"/>
                <a:ea typeface="Calibri" panose="020F0502020204030204" pitchFamily="34" charset="0"/>
                <a:cs typeface="Times New Roman" panose="02020603050405020304" pitchFamily="18" charset="0"/>
              </a:rPr>
              <a:t>gastrik</a:t>
            </a:r>
            <a:r>
              <a:rPr lang="tr-TR" dirty="0">
                <a:latin typeface="Times New Roman" panose="02020603050405020304" pitchFamily="18" charset="0"/>
                <a:ea typeface="Calibri" panose="020F0502020204030204" pitchFamily="34" charset="0"/>
                <a:cs typeface="Times New Roman" panose="02020603050405020304" pitchFamily="18" charset="0"/>
              </a:rPr>
              <a:t> asidi doğumda yetişkinin </a:t>
            </a:r>
            <a:r>
              <a:rPr lang="tr-TR" dirty="0" err="1">
                <a:latin typeface="Times New Roman" panose="02020603050405020304" pitchFamily="18" charset="0"/>
                <a:ea typeface="Calibri" panose="020F0502020204030204" pitchFamily="34" charset="0"/>
                <a:cs typeface="Times New Roman" panose="02020603050405020304" pitchFamily="18" charset="0"/>
              </a:rPr>
              <a:t>gastrik</a:t>
            </a:r>
            <a:r>
              <a:rPr lang="tr-TR" dirty="0">
                <a:latin typeface="Times New Roman" panose="02020603050405020304" pitchFamily="18" charset="0"/>
                <a:ea typeface="Calibri" panose="020F0502020204030204" pitchFamily="34" charset="0"/>
                <a:cs typeface="Times New Roman" panose="02020603050405020304" pitchFamily="18" charset="0"/>
              </a:rPr>
              <a:t> asidi ile aynı olup ilk bir hafta içinde azalmaya başlar. 2-3 ayda ise bu azalma durur. Bu nedenle ilk üç ayında yeni doğanda karın ağrısı olabilir. Üçüncü aydan sonra kaybolmakla birlikte iki emme arasında huzursuzluk </a:t>
            </a:r>
            <a:r>
              <a:rPr lang="tr-TR" dirty="0" smtClean="0">
                <a:latin typeface="Times New Roman" panose="02020603050405020304" pitchFamily="18" charset="0"/>
                <a:ea typeface="Calibri" panose="020F0502020204030204" pitchFamily="34" charset="0"/>
                <a:cs typeface="Times New Roman" panose="02020603050405020304" pitchFamily="18" charset="0"/>
              </a:rPr>
              <a:t>olabilir</a:t>
            </a:r>
            <a:endParaRPr lang="tr-TR" dirty="0"/>
          </a:p>
        </p:txBody>
      </p:sp>
    </p:spTree>
    <p:extLst>
      <p:ext uri="{BB962C8B-B14F-4D97-AF65-F5344CB8AC3E}">
        <p14:creationId xmlns:p14="http://schemas.microsoft.com/office/powerpoint/2010/main" val="2883229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Calibri" panose="020F0502020204030204" pitchFamily="34" charset="0"/>
              </a:rPr>
              <a:t>Yeni doğanın ilk dışkısına </a:t>
            </a:r>
            <a:r>
              <a:rPr lang="tr-TR" sz="3200" dirty="0" err="1">
                <a:latin typeface="Times New Roman" panose="02020603050405020304" pitchFamily="18" charset="0"/>
                <a:ea typeface="Calibri" panose="020F0502020204030204" pitchFamily="34" charset="0"/>
              </a:rPr>
              <a:t>mekonyum</a:t>
            </a:r>
            <a:r>
              <a:rPr lang="tr-TR" sz="3200" dirty="0">
                <a:latin typeface="Times New Roman" panose="02020603050405020304" pitchFamily="18" charset="0"/>
                <a:ea typeface="Calibri" panose="020F0502020204030204" pitchFamily="34" charset="0"/>
              </a:rPr>
              <a:t> denir. </a:t>
            </a:r>
            <a:endParaRPr lang="tr-TR" sz="3200" dirty="0" smtClean="0">
              <a:latin typeface="Times New Roman" panose="02020603050405020304" pitchFamily="18" charset="0"/>
              <a:ea typeface="Calibri" panose="020F0502020204030204" pitchFamily="34" charset="0"/>
            </a:endParaRPr>
          </a:p>
          <a:p>
            <a:r>
              <a:rPr lang="tr-TR" sz="3200" dirty="0" err="1" smtClean="0">
                <a:latin typeface="Times New Roman" panose="02020603050405020304" pitchFamily="18" charset="0"/>
                <a:ea typeface="Calibri" panose="020F0502020204030204" pitchFamily="34" charset="0"/>
              </a:rPr>
              <a:t>Mekonyum</a:t>
            </a:r>
            <a:r>
              <a:rPr lang="tr-TR" sz="3200" dirty="0">
                <a:latin typeface="Times New Roman" panose="02020603050405020304" pitchFamily="18" charset="0"/>
                <a:ea typeface="Calibri" panose="020F0502020204030204" pitchFamily="34" charset="0"/>
              </a:rPr>
              <a:t>; kan, mukus, safra pigmentleri, epitelyum hücreleri ve </a:t>
            </a:r>
            <a:r>
              <a:rPr lang="tr-TR" sz="3200" dirty="0" err="1">
                <a:latin typeface="Times New Roman" panose="02020603050405020304" pitchFamily="18" charset="0"/>
                <a:ea typeface="Calibri" panose="020F0502020204030204" pitchFamily="34" charset="0"/>
              </a:rPr>
              <a:t>amniotik</a:t>
            </a:r>
            <a:r>
              <a:rPr lang="tr-TR" sz="3200" dirty="0">
                <a:latin typeface="Times New Roman" panose="02020603050405020304" pitchFamily="18" charset="0"/>
                <a:ea typeface="Calibri" panose="020F0502020204030204" pitchFamily="34" charset="0"/>
              </a:rPr>
              <a:t> sıvıdan oluşmakta, rengi siyaha yakın olup yapışkandır. Doğumdan sonra 48 saat içinde dışkısını yapması beklenir. Anne sütü ile beslenen bebeklerin dışkısı sarı ve sulu, inek sütü ile beslenen beneklerin ise sarı-kahverengi renkte ve katıdır. </a:t>
            </a:r>
            <a:endParaRPr lang="tr-TR" sz="3200" dirty="0"/>
          </a:p>
        </p:txBody>
      </p:sp>
    </p:spTree>
    <p:extLst>
      <p:ext uri="{BB962C8B-B14F-4D97-AF65-F5344CB8AC3E}">
        <p14:creationId xmlns:p14="http://schemas.microsoft.com/office/powerpoint/2010/main" val="451848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Tipik kokusu vardır. Ayrıca biberonla beslenen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dirty="0">
                <a:latin typeface="Times New Roman" panose="02020603050405020304" pitchFamily="18" charset="0"/>
                <a:ea typeface="Calibri" panose="020F0502020204030204" pitchFamily="34" charset="0"/>
                <a:cs typeface="Times New Roman" panose="02020603050405020304" pitchFamily="18" charset="0"/>
              </a:rPr>
              <a:t>, anne sütü ile beslenenlere göre daha az dışkı yapar </a:t>
            </a:r>
            <a:r>
              <a:rPr lang="tr-TR" dirty="0" smtClean="0">
                <a:latin typeface="Times New Roman" panose="02020603050405020304" pitchFamily="18" charset="0"/>
                <a:ea typeface="Calibri" panose="020F0502020204030204" pitchFamily="34" charset="0"/>
                <a:cs typeface="Times New Roman" panose="02020603050405020304" pitchFamily="18" charset="0"/>
              </a:rPr>
              <a:t>Doğum </a:t>
            </a:r>
            <a:r>
              <a:rPr lang="tr-TR" dirty="0">
                <a:latin typeface="Times New Roman" panose="02020603050405020304" pitchFamily="18" charset="0"/>
                <a:ea typeface="Calibri" panose="020F0502020204030204" pitchFamily="34" charset="0"/>
                <a:cs typeface="Times New Roman" panose="02020603050405020304" pitchFamily="18" charset="0"/>
              </a:rPr>
              <a:t>sonu ilk hafta ciltte kabuklanma ve pul </a:t>
            </a:r>
            <a:r>
              <a:rPr lang="tr-TR" dirty="0" err="1">
                <a:latin typeface="Times New Roman" panose="02020603050405020304" pitchFamily="18" charset="0"/>
                <a:ea typeface="Calibri" panose="020F0502020204030204" pitchFamily="34" charset="0"/>
                <a:cs typeface="Times New Roman" panose="02020603050405020304" pitchFamily="18" charset="0"/>
              </a:rPr>
              <a:t>pul</a:t>
            </a:r>
            <a:r>
              <a:rPr lang="tr-TR" dirty="0">
                <a:latin typeface="Times New Roman" panose="02020603050405020304" pitchFamily="18" charset="0"/>
                <a:ea typeface="Calibri" panose="020F0502020204030204" pitchFamily="34" charset="0"/>
                <a:cs typeface="Times New Roman" panose="02020603050405020304" pitchFamily="18" charset="0"/>
              </a:rPr>
              <a:t> dökülme görülür.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Çevrenin </a:t>
            </a:r>
            <a:r>
              <a:rPr lang="tr-TR" dirty="0">
                <a:latin typeface="Times New Roman" panose="02020603050405020304" pitchFamily="18" charset="0"/>
                <a:ea typeface="Calibri" panose="020F0502020204030204" pitchFamily="34" charset="0"/>
                <a:cs typeface="Times New Roman" panose="02020603050405020304" pitchFamily="18" charset="0"/>
              </a:rPr>
              <a:t>kuru olması yeni doğanın cildinin kurumasına ve çatlaklar oluşmasına neden olabilir. Bebek doğduğunda ter bezleri vardır fakat ateşi olduğunda ter yolu ile ısı kaybı azdır. Zamanında doğan bebeklerin cildi ilk birkaç saat kızarıktır. Daha sonra normal rengini </a:t>
            </a:r>
            <a:r>
              <a:rPr lang="tr-TR" dirty="0" smtClean="0">
                <a:latin typeface="Times New Roman" panose="02020603050405020304" pitchFamily="18" charset="0"/>
                <a:ea typeface="Calibri" panose="020F0502020204030204" pitchFamily="34" charset="0"/>
                <a:cs typeface="Times New Roman" panose="02020603050405020304" pitchFamily="18" charset="0"/>
              </a:rPr>
              <a:t>alır</a:t>
            </a:r>
            <a:endParaRPr lang="tr-TR" dirty="0"/>
          </a:p>
        </p:txBody>
      </p:sp>
    </p:spTree>
    <p:extLst>
      <p:ext uri="{BB962C8B-B14F-4D97-AF65-F5344CB8AC3E}">
        <p14:creationId xmlns:p14="http://schemas.microsoft.com/office/powerpoint/2010/main" val="962257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DOĞANIN REFLEKSLERİ</a:t>
            </a:r>
            <a:endParaRPr lang="tr-TR" dirty="0"/>
          </a:p>
        </p:txBody>
      </p:sp>
      <p:sp>
        <p:nvSpPr>
          <p:cNvPr id="3" name="İçerik Yer Tutucusu 2"/>
          <p:cNvSpPr>
            <a:spLocks noGrp="1"/>
          </p:cNvSpPr>
          <p:nvPr>
            <p:ph idx="1"/>
          </p:nvPr>
        </p:nvSpPr>
        <p:spPr/>
        <p:txBody>
          <a:bodyPr>
            <a:normAutofit/>
          </a:bodyPr>
          <a:lstStyle/>
          <a:p>
            <a:pPr marL="0" lvl="0" indent="0" algn="just" fontAlgn="base">
              <a:lnSpc>
                <a:spcPct val="100000"/>
              </a:lnSpc>
              <a:spcAft>
                <a:spcPct val="0"/>
              </a:spcAft>
              <a:buFont typeface="Arial" charset="0"/>
              <a:buChar char="•"/>
            </a:pPr>
            <a:r>
              <a:rPr lang="tr-TR" sz="3200" dirty="0" smtClean="0">
                <a:solidFill>
                  <a:prstClr val="black"/>
                </a:solidFill>
                <a:latin typeface="Times New Roman" panose="02020603050405020304" pitchFamily="18" charset="0"/>
                <a:cs typeface="Times New Roman" panose="02020603050405020304" pitchFamily="18" charset="0"/>
              </a:rPr>
              <a:t>Yeni doğan refleksleri gebeliğin son üç ayında(son </a:t>
            </a:r>
            <a:r>
              <a:rPr lang="tr-TR" sz="3200" dirty="0" err="1" smtClean="0">
                <a:solidFill>
                  <a:prstClr val="black"/>
                </a:solidFill>
                <a:latin typeface="Times New Roman" panose="02020603050405020304" pitchFamily="18" charset="0"/>
                <a:cs typeface="Times New Roman" panose="02020603050405020304" pitchFamily="18" charset="0"/>
              </a:rPr>
              <a:t>trimestrinde</a:t>
            </a:r>
            <a:r>
              <a:rPr lang="tr-TR" sz="3200" dirty="0" smtClean="0">
                <a:solidFill>
                  <a:prstClr val="black"/>
                </a:solidFill>
                <a:latin typeface="Times New Roman" panose="02020603050405020304" pitchFamily="18" charset="0"/>
                <a:cs typeface="Times New Roman" panose="02020603050405020304" pitchFamily="18" charset="0"/>
              </a:rPr>
              <a:t>) ortaya çıkar ve bebeklikte nörolojik gelişim tamamlandıkça kaybolur. </a:t>
            </a:r>
          </a:p>
          <a:p>
            <a:pPr marL="0" lvl="0" indent="0" algn="just" fontAlgn="base">
              <a:lnSpc>
                <a:spcPct val="100000"/>
              </a:lnSpc>
              <a:spcAft>
                <a:spcPct val="0"/>
              </a:spcAft>
              <a:buFont typeface="Arial" charset="0"/>
              <a:buChar char="•"/>
            </a:pPr>
            <a:r>
              <a:rPr lang="tr-TR" sz="3200" dirty="0" smtClean="0">
                <a:solidFill>
                  <a:prstClr val="black"/>
                </a:solidFill>
                <a:latin typeface="Times New Roman" panose="02020603050405020304" pitchFamily="18" charset="0"/>
                <a:cs typeface="Times New Roman" panose="02020603050405020304" pitchFamily="18" charset="0"/>
              </a:rPr>
              <a:t>Reflekslerin yeni doğan döneminde olmaması ve zamanında kaybolmaması merkezi sinir sistemi sorunlarını gösterir  </a:t>
            </a:r>
            <a:endParaRPr lang="tr-TR" sz="32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2806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lvl="0" indent="0" algn="just" fontAlgn="base">
              <a:lnSpc>
                <a:spcPct val="100000"/>
              </a:lnSpc>
              <a:spcAft>
                <a:spcPct val="0"/>
              </a:spcAft>
              <a:buNone/>
            </a:pPr>
            <a:r>
              <a:rPr lang="tr-TR" sz="3200" dirty="0">
                <a:solidFill>
                  <a:prstClr val="black"/>
                </a:solidFill>
                <a:latin typeface="Times New Roman" panose="02020603050405020304" pitchFamily="18" charset="0"/>
                <a:cs typeface="Times New Roman" panose="02020603050405020304" pitchFamily="18" charset="0"/>
              </a:rPr>
              <a:t>Refleksler</a:t>
            </a:r>
          </a:p>
          <a:p>
            <a:pPr marL="742950" lvl="1" indent="-285750" algn="just" fontAlgn="base">
              <a:lnSpc>
                <a:spcPct val="100000"/>
              </a:lnSpc>
              <a:spcAft>
                <a:spcPct val="0"/>
              </a:spcAft>
              <a:buFont typeface="Arial" charset="0"/>
              <a:buChar char="•"/>
            </a:pPr>
            <a:r>
              <a:rPr lang="tr-TR" sz="3200" dirty="0">
                <a:solidFill>
                  <a:prstClr val="black"/>
                </a:solidFill>
                <a:latin typeface="Times New Roman" panose="02020603050405020304" pitchFamily="18" charset="0"/>
                <a:cs typeface="Times New Roman" panose="02020603050405020304" pitchFamily="18" charset="0"/>
              </a:rPr>
              <a:t>Birincil refleksler ve </a:t>
            </a:r>
          </a:p>
          <a:p>
            <a:pPr marL="742950" lvl="1" indent="-285750" algn="just" fontAlgn="base">
              <a:lnSpc>
                <a:spcPct val="100000"/>
              </a:lnSpc>
              <a:spcAft>
                <a:spcPct val="0"/>
              </a:spcAft>
              <a:buFont typeface="Arial" charset="0"/>
              <a:buChar char="•"/>
            </a:pPr>
            <a:r>
              <a:rPr lang="tr-TR" sz="3200" dirty="0">
                <a:solidFill>
                  <a:prstClr val="black"/>
                </a:solidFill>
                <a:latin typeface="Times New Roman" panose="02020603050405020304" pitchFamily="18" charset="0"/>
                <a:cs typeface="Times New Roman" panose="02020603050405020304" pitchFamily="18" charset="0"/>
              </a:rPr>
              <a:t>Duruşla ilgili refleksler olmak üzere iki grupta incelenir. </a:t>
            </a:r>
          </a:p>
        </p:txBody>
      </p:sp>
    </p:spTree>
    <p:extLst>
      <p:ext uri="{BB962C8B-B14F-4D97-AF65-F5344CB8AC3E}">
        <p14:creationId xmlns:p14="http://schemas.microsoft.com/office/powerpoint/2010/main" val="2472021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Birincil Refleksler</a:t>
            </a:r>
            <a:endParaRPr lang="tr-TR" dirty="0"/>
          </a:p>
        </p:txBody>
      </p:sp>
      <p:sp>
        <p:nvSpPr>
          <p:cNvPr id="3" name="İçerik Yer Tutucusu 2"/>
          <p:cNvSpPr>
            <a:spLocks noGrp="1"/>
          </p:cNvSpPr>
          <p:nvPr>
            <p:ph idx="1"/>
          </p:nvPr>
        </p:nvSpPr>
        <p:spPr/>
        <p:txBody>
          <a:bodyPr>
            <a:normAutofit lnSpcReduction="10000"/>
          </a:bodyPr>
          <a:lstStyle/>
          <a:p>
            <a:pPr marL="0" lvl="0" indent="0" algn="just" fontAlgn="base">
              <a:lnSpc>
                <a:spcPct val="100000"/>
              </a:lnSpc>
              <a:spcAft>
                <a:spcPct val="0"/>
              </a:spcAft>
              <a:buNone/>
            </a:pPr>
            <a:r>
              <a:rPr lang="tr-TR" dirty="0">
                <a:solidFill>
                  <a:prstClr val="black"/>
                </a:solidFill>
                <a:latin typeface="Arial" charset="0"/>
                <a:cs typeface="Arial" charset="0"/>
              </a:rPr>
              <a:t>Doğumdan hemen sonra görülen ve bebeğin hayatta kalmasını sağlayan;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emme,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arama,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kavrama,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plantar</a:t>
            </a:r>
            <a:r>
              <a:rPr lang="tr-TR" sz="2800" dirty="0">
                <a:solidFill>
                  <a:prstClr val="black"/>
                </a:solidFill>
                <a:latin typeface="Arial"/>
                <a:cs typeface="Arial" charset="0"/>
              </a:rPr>
              <a:t>,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babinski</a:t>
            </a:r>
            <a:r>
              <a:rPr lang="tr-TR" sz="2800" dirty="0">
                <a:solidFill>
                  <a:prstClr val="black"/>
                </a:solidFill>
                <a:latin typeface="Arial"/>
                <a:cs typeface="Arial" charset="0"/>
              </a:rPr>
              <a:t>, </a:t>
            </a:r>
          </a:p>
          <a:p>
            <a:pPr marL="742950" lvl="1" indent="-285750" algn="just" fontAlgn="base">
              <a:lnSpc>
                <a:spcPct val="100000"/>
              </a:lnSpc>
              <a:spcAft>
                <a:spcPct val="0"/>
              </a:spcAft>
              <a:buFont typeface="Arial" charset="0"/>
              <a:buChar char="•"/>
            </a:pPr>
            <a:r>
              <a:rPr lang="tr-TR" sz="2800" dirty="0" err="1">
                <a:solidFill>
                  <a:prstClr val="black"/>
                </a:solidFill>
                <a:latin typeface="Arial"/>
                <a:cs typeface="Arial" charset="0"/>
              </a:rPr>
              <a:t>moro</a:t>
            </a:r>
            <a:r>
              <a:rPr lang="tr-TR" sz="2800" dirty="0">
                <a:solidFill>
                  <a:prstClr val="black"/>
                </a:solidFill>
                <a:latin typeface="Arial"/>
                <a:cs typeface="Arial" charset="0"/>
              </a:rPr>
              <a:t> ve </a:t>
            </a:r>
          </a:p>
          <a:p>
            <a:pPr marL="742950" lvl="1" indent="-285750" algn="just" fontAlgn="base">
              <a:lnSpc>
                <a:spcPct val="100000"/>
              </a:lnSpc>
              <a:spcAft>
                <a:spcPct val="0"/>
              </a:spcAft>
              <a:buFont typeface="Arial" charset="0"/>
              <a:buChar char="•"/>
            </a:pPr>
            <a:r>
              <a:rPr lang="tr-TR" sz="2800" dirty="0">
                <a:solidFill>
                  <a:prstClr val="black"/>
                </a:solidFill>
                <a:latin typeface="Arial"/>
                <a:cs typeface="Arial" charset="0"/>
              </a:rPr>
              <a:t>tonik boyun refleksleridir </a:t>
            </a:r>
          </a:p>
        </p:txBody>
      </p:sp>
    </p:spTree>
    <p:extLst>
      <p:ext uri="{BB962C8B-B14F-4D97-AF65-F5344CB8AC3E}">
        <p14:creationId xmlns:p14="http://schemas.microsoft.com/office/powerpoint/2010/main" val="14308452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lvl="0" indent="0" algn="just" fontAlgn="base">
              <a:lnSpc>
                <a:spcPct val="100000"/>
              </a:lnSpc>
              <a:spcAft>
                <a:spcPct val="0"/>
              </a:spcAft>
              <a:buNone/>
            </a:pPr>
            <a:r>
              <a:rPr lang="tr-TR" b="1" i="1" dirty="0">
                <a:solidFill>
                  <a:prstClr val="black"/>
                </a:solidFill>
                <a:latin typeface="Arial" charset="0"/>
                <a:cs typeface="Arial" charset="0"/>
              </a:rPr>
              <a:t>Emme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İşaret parmağı ya da meme başı bebeğin ağzına bir-iki cm girdiğinde ritmik emme hareketi gözlenir. </a:t>
            </a:r>
          </a:p>
          <a:p>
            <a:pPr marL="0" lvl="0" indent="0" algn="just" fontAlgn="base">
              <a:lnSpc>
                <a:spcPct val="100000"/>
              </a:lnSpc>
              <a:spcAft>
                <a:spcPct val="0"/>
              </a:spcAft>
              <a:buFontTx/>
              <a:buChar char="•"/>
            </a:pPr>
            <a:r>
              <a:rPr lang="tr-TR" dirty="0">
                <a:solidFill>
                  <a:prstClr val="black"/>
                </a:solidFill>
                <a:latin typeface="Arial" charset="0"/>
                <a:cs typeface="Arial" charset="0"/>
              </a:rPr>
              <a:t>Bu hareket sayesinde bebeğin hayatta kalabilmek için gerekli besini alır. </a:t>
            </a:r>
          </a:p>
          <a:p>
            <a:pPr marL="0" lvl="0" indent="0" algn="just" fontAlgn="base">
              <a:lnSpc>
                <a:spcPct val="100000"/>
              </a:lnSpc>
              <a:spcAft>
                <a:spcPct val="0"/>
              </a:spcAft>
              <a:buFontTx/>
              <a:buChar char="•"/>
            </a:pPr>
            <a:r>
              <a:rPr lang="tr-TR" dirty="0">
                <a:solidFill>
                  <a:prstClr val="black"/>
                </a:solidFill>
                <a:latin typeface="Arial" charset="0"/>
                <a:cs typeface="Arial" charset="0"/>
              </a:rPr>
              <a:t>İlk birkaç günde genelde zayıf ve düzensiz olan bu refleks gittikçe güçlenir. </a:t>
            </a:r>
          </a:p>
          <a:p>
            <a:pPr marL="0" lvl="0" indent="0" algn="just" fontAlgn="base">
              <a:lnSpc>
                <a:spcPct val="100000"/>
              </a:lnSpc>
              <a:spcAft>
                <a:spcPct val="0"/>
              </a:spcAft>
              <a:buFontTx/>
              <a:buChar char="•"/>
            </a:pPr>
            <a:r>
              <a:rPr lang="tr-TR" dirty="0">
                <a:solidFill>
                  <a:prstClr val="black"/>
                </a:solidFill>
                <a:latin typeface="Arial" charset="0"/>
                <a:cs typeface="Arial" charset="0"/>
              </a:rPr>
              <a:t>Doğum sırasında anestezi alan bebeklerde ve doğum </a:t>
            </a:r>
            <a:r>
              <a:rPr lang="tr-TR" dirty="0" err="1">
                <a:solidFill>
                  <a:prstClr val="black"/>
                </a:solidFill>
                <a:latin typeface="Arial" charset="0"/>
                <a:cs typeface="Arial" charset="0"/>
              </a:rPr>
              <a:t>tarvması</a:t>
            </a:r>
            <a:r>
              <a:rPr lang="tr-TR" dirty="0">
                <a:solidFill>
                  <a:prstClr val="black"/>
                </a:solidFill>
                <a:latin typeface="Arial" charset="0"/>
                <a:cs typeface="Arial" charset="0"/>
              </a:rPr>
              <a:t> olanlarda bu refleks ilk günlerde zayıf </a:t>
            </a:r>
            <a:r>
              <a:rPr lang="tr-TR" dirty="0" err="1" smtClean="0">
                <a:solidFill>
                  <a:prstClr val="black"/>
                </a:solidFill>
                <a:latin typeface="Arial" charset="0"/>
                <a:cs typeface="Arial" charset="0"/>
              </a:rPr>
              <a:t>olabilir.Bu</a:t>
            </a:r>
            <a:r>
              <a:rPr lang="tr-TR" dirty="0" smtClean="0">
                <a:solidFill>
                  <a:prstClr val="black"/>
                </a:solidFill>
                <a:latin typeface="Arial" charset="0"/>
                <a:cs typeface="Arial" charset="0"/>
              </a:rPr>
              <a:t> refleks uykuda 7. ayda uyanıklıkta 4. aydan sonra kaybolur.  </a:t>
            </a:r>
            <a:endParaRPr lang="tr-TR" dirty="0">
              <a:solidFill>
                <a:prstClr val="black"/>
              </a:solidFill>
              <a:latin typeface="Arial" charset="0"/>
              <a:cs typeface="Arial" charset="0"/>
            </a:endParaRPr>
          </a:p>
        </p:txBody>
      </p:sp>
    </p:spTree>
    <p:extLst>
      <p:ext uri="{BB962C8B-B14F-4D97-AF65-F5344CB8AC3E}">
        <p14:creationId xmlns:p14="http://schemas.microsoft.com/office/powerpoint/2010/main" val="1678510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sz="3200" dirty="0" smtClean="0">
                <a:latin typeface="Times New Roman" panose="02020603050405020304" pitchFamily="18" charset="0"/>
                <a:ea typeface="Calibri" panose="020F0502020204030204" pitchFamily="34" charset="0"/>
              </a:rPr>
              <a:t>Yeni </a:t>
            </a:r>
            <a:r>
              <a:rPr lang="tr-TR" sz="3200" dirty="0" smtClean="0">
                <a:latin typeface="Times New Roman" panose="02020603050405020304" pitchFamily="18" charset="0"/>
                <a:ea typeface="Calibri" panose="020F0502020204030204" pitchFamily="34" charset="0"/>
              </a:rPr>
              <a:t>doğan uyanık </a:t>
            </a:r>
            <a:r>
              <a:rPr lang="tr-TR" sz="3200" dirty="0">
                <a:latin typeface="Times New Roman" panose="02020603050405020304" pitchFamily="18" charset="0"/>
                <a:ea typeface="Calibri" panose="020F0502020204030204" pitchFamily="34" charset="0"/>
              </a:rPr>
              <a:t>durumda iken sessiz, sakin, gözleri açık ve parlaktır. </a:t>
            </a:r>
            <a:endParaRPr lang="tr-TR" sz="3200" dirty="0" smtClean="0">
              <a:latin typeface="Times New Roman" panose="02020603050405020304" pitchFamily="18" charset="0"/>
              <a:ea typeface="Calibri" panose="020F0502020204030204" pitchFamily="34" charset="0"/>
            </a:endParaRPr>
          </a:p>
          <a:p>
            <a:r>
              <a:rPr lang="tr-TR" sz="3200" dirty="0" smtClean="0">
                <a:latin typeface="Times New Roman" panose="02020603050405020304" pitchFamily="18" charset="0"/>
                <a:ea typeface="Calibri" panose="020F0502020204030204" pitchFamily="34" charset="0"/>
              </a:rPr>
              <a:t>İşitme </a:t>
            </a:r>
            <a:r>
              <a:rPr lang="tr-TR" sz="3200" dirty="0">
                <a:latin typeface="Times New Roman" panose="02020603050405020304" pitchFamily="18" charset="0"/>
                <a:ea typeface="Calibri" panose="020F0502020204030204" pitchFamily="34" charset="0"/>
              </a:rPr>
              <a:t>ile ilgili uyaranlardan özellikle anne sesine duyarlıdır. </a:t>
            </a:r>
            <a:endParaRPr lang="tr-TR" sz="3200" dirty="0" smtClean="0">
              <a:latin typeface="Times New Roman" panose="02020603050405020304" pitchFamily="18" charset="0"/>
              <a:ea typeface="Calibri" panose="020F0502020204030204" pitchFamily="34" charset="0"/>
            </a:endParaRPr>
          </a:p>
          <a:p>
            <a:r>
              <a:rPr lang="tr-TR" sz="3200" dirty="0" smtClean="0">
                <a:latin typeface="Times New Roman" panose="02020603050405020304" pitchFamily="18" charset="0"/>
                <a:ea typeface="Calibri" panose="020F0502020204030204" pitchFamily="34" charset="0"/>
              </a:rPr>
              <a:t>Aktif </a:t>
            </a:r>
            <a:r>
              <a:rPr lang="tr-TR" sz="3200" dirty="0">
                <a:latin typeface="Times New Roman" panose="02020603050405020304" pitchFamily="18" charset="0"/>
                <a:ea typeface="Calibri" panose="020F0502020204030204" pitchFamily="34" charset="0"/>
              </a:rPr>
              <a:t>uyanık olduğunda yeni doğanın kol ve bacak hareketleri artar. Gözleri ise açıktır, çevreyi araştırır, aç ise </a:t>
            </a:r>
            <a:r>
              <a:rPr lang="tr-TR" sz="3200" dirty="0" smtClean="0">
                <a:latin typeface="Times New Roman" panose="02020603050405020304" pitchFamily="18" charset="0"/>
                <a:ea typeface="Calibri" panose="020F0502020204030204" pitchFamily="34" charset="0"/>
              </a:rPr>
              <a:t>huzursuzlanır ve </a:t>
            </a:r>
            <a:r>
              <a:rPr lang="tr-TR" sz="3200" dirty="0">
                <a:latin typeface="Times New Roman" panose="02020603050405020304" pitchFamily="18" charset="0"/>
                <a:ea typeface="Calibri" panose="020F0502020204030204" pitchFamily="34" charset="0"/>
              </a:rPr>
              <a:t>ağlar. </a:t>
            </a:r>
            <a:endParaRPr lang="tr-TR" sz="3200" dirty="0" smtClean="0">
              <a:latin typeface="Times New Roman" panose="02020603050405020304" pitchFamily="18" charset="0"/>
              <a:ea typeface="Calibri" panose="020F0502020204030204" pitchFamily="34" charset="0"/>
            </a:endParaRPr>
          </a:p>
          <a:p>
            <a:r>
              <a:rPr lang="tr-TR" sz="3200" dirty="0" smtClean="0">
                <a:latin typeface="Times New Roman" panose="02020603050405020304" pitchFamily="18" charset="0"/>
                <a:ea typeface="Calibri" panose="020F0502020204030204" pitchFamily="34" charset="0"/>
              </a:rPr>
              <a:t>Ağlama </a:t>
            </a:r>
            <a:r>
              <a:rPr lang="tr-TR" sz="3200" dirty="0">
                <a:latin typeface="Times New Roman" panose="02020603050405020304" pitchFamily="18" charset="0"/>
                <a:ea typeface="Calibri" panose="020F0502020204030204" pitchFamily="34" charset="0"/>
              </a:rPr>
              <a:t>davranışı ise </a:t>
            </a:r>
            <a:r>
              <a:rPr lang="tr-TR" sz="3200" dirty="0" smtClean="0">
                <a:latin typeface="Times New Roman" panose="02020603050405020304" pitchFamily="18" charset="0"/>
                <a:ea typeface="Calibri" panose="020F0502020204030204" pitchFamily="34" charset="0"/>
              </a:rPr>
              <a:t>yeni doğan </a:t>
            </a:r>
            <a:r>
              <a:rPr lang="tr-TR" sz="3200" dirty="0">
                <a:latin typeface="Times New Roman" panose="02020603050405020304" pitchFamily="18" charset="0"/>
                <a:ea typeface="Calibri" panose="020F0502020204030204" pitchFamily="34" charset="0"/>
              </a:rPr>
              <a:t>için motor bir aktivitedir. Sürekli ağlaması aç ya da bir rahatsızlığı </a:t>
            </a:r>
            <a:r>
              <a:rPr lang="tr-TR" sz="3200" dirty="0" smtClean="0">
                <a:latin typeface="Times New Roman" panose="02020603050405020304" pitchFamily="18" charset="0"/>
                <a:ea typeface="Calibri" panose="020F0502020204030204" pitchFamily="34" charset="0"/>
              </a:rPr>
              <a:t>olduğunun </a:t>
            </a:r>
            <a:r>
              <a:rPr lang="tr-TR" sz="3200" dirty="0" smtClean="0">
                <a:latin typeface="Times New Roman" panose="02020603050405020304" pitchFamily="18" charset="0"/>
                <a:ea typeface="Calibri" panose="020F0502020204030204" pitchFamily="34" charset="0"/>
              </a:rPr>
              <a:t>göstergesi </a:t>
            </a:r>
            <a:r>
              <a:rPr lang="tr-TR" sz="3200" dirty="0" smtClean="0">
                <a:latin typeface="Times New Roman" panose="02020603050405020304" pitchFamily="18" charset="0"/>
                <a:ea typeface="Calibri" panose="020F0502020204030204" pitchFamily="34" charset="0"/>
              </a:rPr>
              <a:t>olabilir</a:t>
            </a:r>
            <a:r>
              <a:rPr lang="tr-TR" sz="3200" dirty="0" smtClean="0">
                <a:latin typeface="Times New Roman" panose="02020603050405020304" pitchFamily="18" charset="0"/>
                <a:ea typeface="Calibri" panose="020F0502020204030204" pitchFamily="34" charset="0"/>
              </a:rPr>
              <a:t>.</a:t>
            </a:r>
            <a:endParaRPr lang="tr-TR" sz="3200" dirty="0"/>
          </a:p>
        </p:txBody>
      </p:sp>
    </p:spTree>
    <p:extLst>
      <p:ext uri="{BB962C8B-B14F-4D97-AF65-F5344CB8AC3E}">
        <p14:creationId xmlns:p14="http://schemas.microsoft.com/office/powerpoint/2010/main" val="25251157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Arama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Bebeğin yanağına dokunulduğunda başını tarafa doğru çevirir ve meme arar. </a:t>
            </a:r>
          </a:p>
          <a:p>
            <a:pPr marL="0" lvl="0" indent="0" algn="just" fontAlgn="base">
              <a:lnSpc>
                <a:spcPct val="100000"/>
              </a:lnSpc>
              <a:spcAft>
                <a:spcPct val="0"/>
              </a:spcAft>
              <a:buFontTx/>
              <a:buChar char="•"/>
            </a:pPr>
            <a:r>
              <a:rPr lang="tr-TR" dirty="0">
                <a:solidFill>
                  <a:prstClr val="black"/>
                </a:solidFill>
                <a:latin typeface="Arial" charset="0"/>
                <a:cs typeface="Arial" charset="0"/>
              </a:rPr>
              <a:t>Dudağının ortasına dokunursanız ağzını açar. </a:t>
            </a:r>
          </a:p>
          <a:p>
            <a:pPr marL="0" lvl="0" indent="0" algn="just" fontAlgn="base">
              <a:lnSpc>
                <a:spcPct val="100000"/>
              </a:lnSpc>
              <a:spcAft>
                <a:spcPct val="0"/>
              </a:spcAft>
              <a:buFontTx/>
              <a:buChar char="•"/>
            </a:pPr>
            <a:r>
              <a:rPr lang="tr-TR" dirty="0">
                <a:solidFill>
                  <a:prstClr val="black"/>
                </a:solidFill>
                <a:latin typeface="Arial" charset="0"/>
                <a:cs typeface="Arial" charset="0"/>
              </a:rPr>
              <a:t>Zayıf olan ya da doğum travması geçiren bebeklerde bu refleks görülmeyebilir. </a:t>
            </a:r>
          </a:p>
          <a:p>
            <a:pPr marL="0" lvl="0" indent="0" algn="just" fontAlgn="base">
              <a:lnSpc>
                <a:spcPct val="100000"/>
              </a:lnSpc>
              <a:spcAft>
                <a:spcPct val="0"/>
              </a:spcAft>
              <a:buFontTx/>
              <a:buChar char="•"/>
            </a:pPr>
            <a:r>
              <a:rPr lang="tr-TR" dirty="0">
                <a:solidFill>
                  <a:prstClr val="black"/>
                </a:solidFill>
                <a:latin typeface="Arial" charset="0"/>
                <a:cs typeface="Arial" charset="0"/>
              </a:rPr>
              <a:t>Bu refleks bebek üç-dört aylık olduğunda kaybolur </a:t>
            </a:r>
          </a:p>
        </p:txBody>
      </p:sp>
    </p:spTree>
    <p:extLst>
      <p:ext uri="{BB962C8B-B14F-4D97-AF65-F5344CB8AC3E}">
        <p14:creationId xmlns:p14="http://schemas.microsoft.com/office/powerpoint/2010/main" val="6215622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smtClean="0">
                <a:solidFill>
                  <a:prstClr val="black"/>
                </a:solidFill>
                <a:latin typeface="Arial" charset="0"/>
                <a:cs typeface="Arial" charset="0"/>
              </a:rPr>
              <a:t>Yakalama(kavrama</a:t>
            </a:r>
            <a:r>
              <a:rPr lang="tr-TR" b="1" i="1" dirty="0">
                <a:solidFill>
                  <a:prstClr val="black"/>
                </a:solidFill>
                <a:latin typeface="Arial" charset="0"/>
                <a:cs typeface="Arial" charset="0"/>
              </a:rPr>
              <a:t>) </a:t>
            </a:r>
            <a:r>
              <a:rPr lang="tr-TR" b="1" i="1" dirty="0" smtClean="0">
                <a:solidFill>
                  <a:prstClr val="black"/>
                </a:solidFill>
                <a:latin typeface="Arial" charset="0"/>
                <a:cs typeface="Arial" charset="0"/>
              </a:rPr>
              <a:t>refleksi</a:t>
            </a:r>
            <a:r>
              <a:rPr lang="tr-TR" i="1" dirty="0" smtClean="0">
                <a:solidFill>
                  <a:prstClr val="black"/>
                </a:solidFill>
                <a:latin typeface="Arial" charset="0"/>
                <a:cs typeface="Arial" charset="0"/>
              </a:rPr>
              <a:t>;</a:t>
            </a:r>
            <a:r>
              <a:rPr lang="tr-TR" dirty="0" smtClean="0">
                <a:solidFill>
                  <a:prstClr val="black"/>
                </a:solidFill>
                <a:latin typeface="Arial" charset="0"/>
                <a:cs typeface="Arial" charset="0"/>
              </a:rPr>
              <a:t> </a:t>
            </a:r>
            <a:endParaRPr lang="tr-TR" dirty="0">
              <a:solidFill>
                <a:prstClr val="black"/>
              </a:solidFill>
              <a:latin typeface="Arial" charset="0"/>
              <a:cs typeface="Arial" charset="0"/>
            </a:endParaRPr>
          </a:p>
          <a:p>
            <a:pPr marL="0" lvl="0" indent="0" algn="just" fontAlgn="base">
              <a:lnSpc>
                <a:spcPct val="100000"/>
              </a:lnSpc>
              <a:spcAft>
                <a:spcPct val="0"/>
              </a:spcAft>
              <a:buFontTx/>
              <a:buChar char="•"/>
            </a:pPr>
            <a:r>
              <a:rPr lang="tr-TR" dirty="0">
                <a:solidFill>
                  <a:prstClr val="black"/>
                </a:solidFill>
                <a:latin typeface="Arial" charset="0"/>
                <a:cs typeface="Arial" charset="0"/>
              </a:rPr>
              <a:t>Bebeğin el ayası uyarılırsa elleri </a:t>
            </a:r>
            <a:r>
              <a:rPr lang="tr-TR" dirty="0" err="1" smtClean="0">
                <a:solidFill>
                  <a:prstClr val="black"/>
                </a:solidFill>
                <a:latin typeface="Arial" charset="0"/>
                <a:cs typeface="Arial" charset="0"/>
              </a:rPr>
              <a:t>kapanır.Elleri</a:t>
            </a:r>
            <a:r>
              <a:rPr lang="tr-TR" dirty="0" smtClean="0">
                <a:solidFill>
                  <a:prstClr val="black"/>
                </a:solidFill>
                <a:latin typeface="Arial" charset="0"/>
                <a:cs typeface="Arial" charset="0"/>
              </a:rPr>
              <a:t> yumruk haldedir. </a:t>
            </a:r>
            <a:endParaRPr lang="tr-TR" dirty="0">
              <a:solidFill>
                <a:prstClr val="black"/>
              </a:solidFill>
              <a:latin typeface="Arial" charset="0"/>
              <a:cs typeface="Arial" charset="0"/>
            </a:endParaRPr>
          </a:p>
          <a:p>
            <a:pPr marL="0" lvl="0" indent="0" algn="just" fontAlgn="base">
              <a:lnSpc>
                <a:spcPct val="100000"/>
              </a:lnSpc>
              <a:spcAft>
                <a:spcPct val="0"/>
              </a:spcAft>
              <a:buFontTx/>
              <a:buChar char="•"/>
            </a:pPr>
            <a:r>
              <a:rPr lang="tr-TR" dirty="0">
                <a:solidFill>
                  <a:prstClr val="black"/>
                </a:solidFill>
                <a:latin typeface="Arial" charset="0"/>
                <a:cs typeface="Arial" charset="0"/>
              </a:rPr>
              <a:t>Eline parmakla dokunulursa yakalar, tutar ve uykuya dalar. </a:t>
            </a:r>
          </a:p>
          <a:p>
            <a:pPr marL="0" lvl="0" indent="0" algn="just" fontAlgn="base">
              <a:lnSpc>
                <a:spcPct val="100000"/>
              </a:lnSpc>
              <a:spcAft>
                <a:spcPct val="0"/>
              </a:spcAft>
              <a:buFontTx/>
              <a:buChar char="•"/>
            </a:pPr>
            <a:r>
              <a:rPr lang="tr-TR" dirty="0">
                <a:solidFill>
                  <a:prstClr val="black"/>
                </a:solidFill>
                <a:latin typeface="Arial" charset="0"/>
                <a:cs typeface="Arial" charset="0"/>
              </a:rPr>
              <a:t>Düşük doğum ağırlığı olan bebeklerde gözlenmez ya da çok zayıftır. </a:t>
            </a:r>
          </a:p>
          <a:p>
            <a:pPr marL="0" lvl="0" indent="0" algn="just" fontAlgn="base">
              <a:lnSpc>
                <a:spcPct val="100000"/>
              </a:lnSpc>
              <a:spcAft>
                <a:spcPct val="0"/>
              </a:spcAft>
              <a:buFontTx/>
              <a:buChar char="•"/>
            </a:pPr>
            <a:r>
              <a:rPr lang="tr-TR" dirty="0">
                <a:solidFill>
                  <a:prstClr val="black"/>
                </a:solidFill>
                <a:latin typeface="Arial" charset="0"/>
                <a:cs typeface="Arial" charset="0"/>
              </a:rPr>
              <a:t>Birinci ayda artan yakalama refleksi bebek üç-dört aylık olduğunda kaybolur </a:t>
            </a:r>
            <a:r>
              <a:rPr lang="tr-TR" dirty="0" smtClean="0">
                <a:solidFill>
                  <a:prstClr val="black"/>
                </a:solidFill>
                <a:latin typeface="Arial" charset="0"/>
                <a:cs typeface="Arial" charset="0"/>
              </a:rPr>
              <a:t>4. ayda </a:t>
            </a:r>
            <a:r>
              <a:rPr lang="tr-TR" dirty="0">
                <a:solidFill>
                  <a:prstClr val="black"/>
                </a:solidFill>
                <a:latin typeface="Arial" charset="0"/>
                <a:cs typeface="Arial" charset="0"/>
              </a:rPr>
              <a:t>istemli </a:t>
            </a:r>
            <a:r>
              <a:rPr lang="tr-TR" dirty="0" smtClean="0">
                <a:solidFill>
                  <a:prstClr val="black"/>
                </a:solidFill>
                <a:latin typeface="Arial" charset="0"/>
                <a:cs typeface="Arial" charset="0"/>
              </a:rPr>
              <a:t>yakalama </a:t>
            </a:r>
            <a:r>
              <a:rPr lang="tr-TR" dirty="0">
                <a:solidFill>
                  <a:prstClr val="black"/>
                </a:solidFill>
                <a:latin typeface="Arial" charset="0"/>
                <a:cs typeface="Arial" charset="0"/>
              </a:rPr>
              <a:t>ile yer değiştirir </a:t>
            </a:r>
          </a:p>
        </p:txBody>
      </p:sp>
    </p:spTree>
    <p:extLst>
      <p:ext uri="{BB962C8B-B14F-4D97-AF65-F5344CB8AC3E}">
        <p14:creationId xmlns:p14="http://schemas.microsoft.com/office/powerpoint/2010/main" val="25917237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err="1">
                <a:solidFill>
                  <a:prstClr val="black"/>
                </a:solidFill>
                <a:latin typeface="Arial" charset="0"/>
                <a:cs typeface="Arial" charset="0"/>
              </a:rPr>
              <a:t>Plantar</a:t>
            </a:r>
            <a:r>
              <a:rPr lang="tr-TR" b="1" i="1" dirty="0">
                <a:solidFill>
                  <a:prstClr val="black"/>
                </a:solidFill>
                <a:latin typeface="Arial" charset="0"/>
                <a:cs typeface="Arial" charset="0"/>
              </a:rPr>
              <a:t>(taban)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Bebeğin tabanına ve bacağına yapılan herhangi bir uyarım ayak parmaklarının büzülmesine neden </a:t>
            </a:r>
            <a:r>
              <a:rPr lang="tr-TR" dirty="0" err="1" smtClean="0">
                <a:solidFill>
                  <a:prstClr val="black"/>
                </a:solidFill>
                <a:latin typeface="Arial" charset="0"/>
                <a:cs typeface="Arial" charset="0"/>
              </a:rPr>
              <a:t>olur.Bu</a:t>
            </a:r>
            <a:r>
              <a:rPr lang="tr-TR" dirty="0" smtClean="0">
                <a:solidFill>
                  <a:prstClr val="black"/>
                </a:solidFill>
                <a:latin typeface="Arial" charset="0"/>
                <a:cs typeface="Arial" charset="0"/>
              </a:rPr>
              <a:t> refleks ayakla yakalama refleksidir. </a:t>
            </a:r>
            <a:endParaRPr lang="tr-TR" dirty="0">
              <a:solidFill>
                <a:prstClr val="black"/>
              </a:solidFill>
              <a:latin typeface="Arial" charset="0"/>
              <a:cs typeface="Arial" charset="0"/>
            </a:endParaRPr>
          </a:p>
          <a:p>
            <a:pPr marL="0" lvl="0" indent="0" algn="just" fontAlgn="base">
              <a:lnSpc>
                <a:spcPct val="100000"/>
              </a:lnSpc>
              <a:spcAft>
                <a:spcPct val="0"/>
              </a:spcAft>
              <a:buFontTx/>
              <a:buChar char="•"/>
            </a:pPr>
            <a:r>
              <a:rPr lang="tr-TR" dirty="0">
                <a:solidFill>
                  <a:prstClr val="black"/>
                </a:solidFill>
                <a:latin typeface="Arial" charset="0"/>
                <a:cs typeface="Arial" charset="0"/>
              </a:rPr>
              <a:t>Zayıf bebeklerde görülmeyen ya da çok zayıf olan bu refleks sekiz-on iki aylar arasında </a:t>
            </a:r>
            <a:r>
              <a:rPr lang="tr-TR" dirty="0" smtClean="0">
                <a:solidFill>
                  <a:prstClr val="black"/>
                </a:solidFill>
                <a:latin typeface="Arial" charset="0"/>
                <a:cs typeface="Arial" charset="0"/>
              </a:rPr>
              <a:t>kaybolur.</a:t>
            </a:r>
            <a:endParaRPr lang="tr-TR" dirty="0"/>
          </a:p>
        </p:txBody>
      </p:sp>
    </p:spTree>
    <p:extLst>
      <p:ext uri="{BB962C8B-B14F-4D97-AF65-F5344CB8AC3E}">
        <p14:creationId xmlns:p14="http://schemas.microsoft.com/office/powerpoint/2010/main" val="2588977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Babinski</a:t>
            </a:r>
            <a:r>
              <a:rPr lang="tr-TR" dirty="0" smtClean="0"/>
              <a:t> refleksi</a:t>
            </a:r>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dirty="0">
                <a:solidFill>
                  <a:prstClr val="black"/>
                </a:solidFill>
                <a:latin typeface="Arial" charset="0"/>
                <a:cs typeface="Arial" charset="0"/>
              </a:rPr>
              <a:t>Ayak tabanının altı, ayak </a:t>
            </a:r>
            <a:r>
              <a:rPr lang="tr-TR" dirty="0" smtClean="0">
                <a:solidFill>
                  <a:prstClr val="black"/>
                </a:solidFill>
                <a:latin typeface="Arial" charset="0"/>
                <a:cs typeface="Arial" charset="0"/>
              </a:rPr>
              <a:t>baş parmağından </a:t>
            </a:r>
            <a:r>
              <a:rPr lang="tr-TR" dirty="0">
                <a:solidFill>
                  <a:prstClr val="black"/>
                </a:solidFill>
                <a:latin typeface="Arial" charset="0"/>
                <a:cs typeface="Arial" charset="0"/>
              </a:rPr>
              <a:t>başlayıp topuğa doğru tırnakla çizildiğinde ayak parmaklarında büzülme görülür. </a:t>
            </a:r>
          </a:p>
          <a:p>
            <a:pPr marL="0" lvl="0" indent="0" algn="just" fontAlgn="base">
              <a:lnSpc>
                <a:spcPct val="100000"/>
              </a:lnSpc>
              <a:spcAft>
                <a:spcPct val="0"/>
              </a:spcAft>
              <a:buFontTx/>
              <a:buChar char="•"/>
            </a:pPr>
            <a:r>
              <a:rPr lang="tr-TR" dirty="0">
                <a:solidFill>
                  <a:prstClr val="black"/>
                </a:solidFill>
                <a:latin typeface="Arial" charset="0"/>
                <a:cs typeface="Arial" charset="0"/>
              </a:rPr>
              <a:t>Uyarımın hafif yapılması gerekir. </a:t>
            </a:r>
          </a:p>
          <a:p>
            <a:pPr marL="0" lvl="0" indent="0" algn="just" fontAlgn="base">
              <a:lnSpc>
                <a:spcPct val="100000"/>
              </a:lnSpc>
              <a:spcAft>
                <a:spcPct val="0"/>
              </a:spcAft>
              <a:buFontTx/>
              <a:buChar char="•"/>
            </a:pPr>
            <a:r>
              <a:rPr lang="tr-TR" dirty="0">
                <a:solidFill>
                  <a:prstClr val="black"/>
                </a:solidFill>
                <a:latin typeface="Arial" charset="0"/>
                <a:cs typeface="Arial" charset="0"/>
              </a:rPr>
              <a:t>Omuriliğin alt kısım bozukluklarında bu refleks görülmez. </a:t>
            </a:r>
          </a:p>
          <a:p>
            <a:pPr marL="0" lvl="0" indent="0" algn="just" fontAlgn="base">
              <a:lnSpc>
                <a:spcPct val="100000"/>
              </a:lnSpc>
              <a:spcAft>
                <a:spcPct val="0"/>
              </a:spcAft>
              <a:buFontTx/>
              <a:buChar char="•"/>
            </a:pPr>
            <a:r>
              <a:rPr lang="tr-TR" dirty="0">
                <a:solidFill>
                  <a:prstClr val="black"/>
                </a:solidFill>
                <a:latin typeface="Arial" charset="0"/>
                <a:cs typeface="Arial" charset="0"/>
              </a:rPr>
              <a:t>Bu refleks ilk yılın sonuna doğru kaybolur </a:t>
            </a:r>
          </a:p>
        </p:txBody>
      </p:sp>
    </p:spTree>
    <p:extLst>
      <p:ext uri="{BB962C8B-B14F-4D97-AF65-F5344CB8AC3E}">
        <p14:creationId xmlns:p14="http://schemas.microsoft.com/office/powerpoint/2010/main" val="23623867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Moro</a:t>
            </a:r>
            <a:r>
              <a:rPr lang="tr-TR" dirty="0" smtClean="0"/>
              <a:t>(Kucaklama) Refleksi</a:t>
            </a:r>
            <a:endParaRPr lang="tr-TR" dirty="0"/>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dirty="0">
                <a:solidFill>
                  <a:prstClr val="black"/>
                </a:solidFill>
                <a:latin typeface="Arial"/>
                <a:cs typeface="Arial" charset="0"/>
              </a:rPr>
              <a:t>Bebeğin ani olarak sarsılmasında bu refleks görülür. </a:t>
            </a:r>
          </a:p>
          <a:p>
            <a:pPr marL="0" lvl="0" indent="0" algn="just" fontAlgn="base">
              <a:lnSpc>
                <a:spcPct val="100000"/>
              </a:lnSpc>
              <a:spcAft>
                <a:spcPct val="0"/>
              </a:spcAft>
              <a:buFontTx/>
              <a:buChar char="•"/>
            </a:pPr>
            <a:r>
              <a:rPr lang="tr-TR" dirty="0">
                <a:solidFill>
                  <a:prstClr val="black"/>
                </a:solidFill>
                <a:latin typeface="Arial"/>
                <a:cs typeface="Arial" charset="0"/>
              </a:rPr>
              <a:t>Ani sarsma sonucu ya da kollarından tutularak hafifçe çekilip sonra yatağına bırakılması sonucu, kollarını elleri ile birlikte açar ve kucaklama hareketini yaparak kollarını birbirine yaklaştırır. </a:t>
            </a:r>
          </a:p>
          <a:p>
            <a:endParaRPr lang="tr-TR" dirty="0"/>
          </a:p>
        </p:txBody>
      </p:sp>
    </p:spTree>
    <p:extLst>
      <p:ext uri="{BB962C8B-B14F-4D97-AF65-F5344CB8AC3E}">
        <p14:creationId xmlns:p14="http://schemas.microsoft.com/office/powerpoint/2010/main" val="9382733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dirty="0">
                <a:solidFill>
                  <a:prstClr val="black"/>
                </a:solidFill>
                <a:latin typeface="Arial" charset="0"/>
                <a:cs typeface="Arial" charset="0"/>
              </a:rPr>
              <a:t>Bu refleks dördüncü ayın sonunda kaybolur. Beyin felçli bebeklerde bu refleks uzun süre devam eder. </a:t>
            </a:r>
          </a:p>
          <a:p>
            <a:pPr marL="0" lvl="0" indent="0" algn="just" fontAlgn="base">
              <a:lnSpc>
                <a:spcPct val="100000"/>
              </a:lnSpc>
              <a:spcAft>
                <a:spcPct val="0"/>
              </a:spcAft>
              <a:buFontTx/>
              <a:buChar char="•"/>
            </a:pPr>
            <a:r>
              <a:rPr lang="tr-TR" dirty="0">
                <a:solidFill>
                  <a:prstClr val="black"/>
                </a:solidFill>
                <a:latin typeface="Arial" charset="0"/>
                <a:cs typeface="Arial" charset="0"/>
              </a:rPr>
              <a:t>Merkezi sinir sisteminde ağır hasar olan bebeklerde ise bu refleks görülmez. </a:t>
            </a:r>
          </a:p>
          <a:p>
            <a:pPr marL="0" lvl="0" indent="0" algn="just" fontAlgn="base">
              <a:lnSpc>
                <a:spcPct val="100000"/>
              </a:lnSpc>
              <a:spcAft>
                <a:spcPct val="0"/>
              </a:spcAft>
              <a:buFontTx/>
              <a:buChar char="•"/>
            </a:pPr>
            <a:r>
              <a:rPr lang="tr-TR" dirty="0">
                <a:solidFill>
                  <a:prstClr val="black"/>
                </a:solidFill>
                <a:latin typeface="Arial" charset="0"/>
                <a:cs typeface="Arial" charset="0"/>
              </a:rPr>
              <a:t>Altı-yedinci ayda kaybolması beklenir </a:t>
            </a:r>
          </a:p>
        </p:txBody>
      </p:sp>
    </p:spTree>
    <p:extLst>
      <p:ext uri="{BB962C8B-B14F-4D97-AF65-F5344CB8AC3E}">
        <p14:creationId xmlns:p14="http://schemas.microsoft.com/office/powerpoint/2010/main" val="26308807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Tonik boyun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Sırt üstü yatan bebek başını yana çevirir kolunu yüzünü döndürdüğü tarafa uzatır, diğer kolu tarafındaki dizini çeker. </a:t>
            </a:r>
          </a:p>
          <a:p>
            <a:pPr marL="0" lvl="0" indent="0" algn="just" fontAlgn="base">
              <a:lnSpc>
                <a:spcPct val="100000"/>
              </a:lnSpc>
              <a:spcAft>
                <a:spcPct val="0"/>
              </a:spcAft>
              <a:buFontTx/>
              <a:buChar char="•"/>
            </a:pPr>
            <a:r>
              <a:rPr lang="tr-TR" dirty="0">
                <a:solidFill>
                  <a:prstClr val="black"/>
                </a:solidFill>
                <a:latin typeface="Arial" charset="0"/>
                <a:cs typeface="Arial" charset="0"/>
              </a:rPr>
              <a:t>Yaşamın ilk altı haftasında belirgindir. </a:t>
            </a:r>
          </a:p>
          <a:p>
            <a:pPr marL="0" lvl="0" indent="0" algn="just" fontAlgn="base">
              <a:lnSpc>
                <a:spcPct val="100000"/>
              </a:lnSpc>
              <a:spcAft>
                <a:spcPct val="0"/>
              </a:spcAft>
              <a:buFontTx/>
              <a:buChar char="•"/>
            </a:pPr>
            <a:r>
              <a:rPr lang="tr-TR" dirty="0">
                <a:solidFill>
                  <a:prstClr val="black"/>
                </a:solidFill>
                <a:latin typeface="Arial" charset="0"/>
                <a:cs typeface="Arial" charset="0"/>
              </a:rPr>
              <a:t>Üçüncü aydan sonra kaybolur. </a:t>
            </a:r>
          </a:p>
          <a:p>
            <a:pPr marL="0" lvl="0" indent="0" algn="just" fontAlgn="base">
              <a:lnSpc>
                <a:spcPct val="100000"/>
              </a:lnSpc>
              <a:spcAft>
                <a:spcPct val="0"/>
              </a:spcAft>
              <a:buFontTx/>
              <a:buChar char="•"/>
            </a:pPr>
            <a:r>
              <a:rPr lang="tr-TR" dirty="0">
                <a:solidFill>
                  <a:prstClr val="black"/>
                </a:solidFill>
                <a:latin typeface="Arial" charset="0"/>
                <a:cs typeface="Arial" charset="0"/>
              </a:rPr>
              <a:t>Üç aylık bebekte boyun kontrolü başlar. Omurilik </a:t>
            </a:r>
            <a:r>
              <a:rPr lang="tr-TR" dirty="0" err="1">
                <a:solidFill>
                  <a:prstClr val="black"/>
                </a:solidFill>
                <a:latin typeface="Arial" charset="0"/>
                <a:cs typeface="Arial" charset="0"/>
              </a:rPr>
              <a:t>harabiyeti</a:t>
            </a:r>
            <a:r>
              <a:rPr lang="tr-TR" dirty="0">
                <a:solidFill>
                  <a:prstClr val="black"/>
                </a:solidFill>
                <a:latin typeface="Arial" charset="0"/>
                <a:cs typeface="Arial" charset="0"/>
              </a:rPr>
              <a:t> olanlarda ve doğum öncesi gelişme geriliği olanlarda bu refleks görülmez</a:t>
            </a:r>
            <a:endParaRPr lang="tr-TR" dirty="0"/>
          </a:p>
        </p:txBody>
      </p:sp>
    </p:spTree>
    <p:extLst>
      <p:ext uri="{BB962C8B-B14F-4D97-AF65-F5344CB8AC3E}">
        <p14:creationId xmlns:p14="http://schemas.microsoft.com/office/powerpoint/2010/main" val="14450038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Duruşa İlişkin Refleksler</a:t>
            </a:r>
            <a:endParaRPr lang="tr-TR" dirty="0"/>
          </a:p>
        </p:txBody>
      </p:sp>
      <p:sp>
        <p:nvSpPr>
          <p:cNvPr id="3" name="İçerik Yer Tutucusu 2"/>
          <p:cNvSpPr>
            <a:spLocks noGrp="1"/>
          </p:cNvSpPr>
          <p:nvPr>
            <p:ph idx="1"/>
          </p:nvPr>
        </p:nvSpPr>
        <p:spPr/>
        <p:txBody>
          <a:bodyPr>
            <a:normAutofit lnSpcReduction="10000"/>
          </a:bodyPr>
          <a:lstStyle/>
          <a:p>
            <a:pPr marL="0" lvl="0" indent="0" algn="just" fontAlgn="base">
              <a:lnSpc>
                <a:spcPct val="100000"/>
              </a:lnSpc>
              <a:spcAft>
                <a:spcPct val="0"/>
              </a:spcAft>
              <a:buFontTx/>
              <a:buChar char="•"/>
            </a:pPr>
            <a:r>
              <a:rPr lang="tr-TR" dirty="0">
                <a:solidFill>
                  <a:prstClr val="black"/>
                </a:solidFill>
                <a:latin typeface="Arial" charset="0"/>
                <a:cs typeface="Arial" charset="0"/>
              </a:rPr>
              <a:t>Doğumdan sonra bebeğin yaşamında önemli yer tutan;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adımlama,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yüzme,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göz kırpma,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kukla gözü refleksi,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landau</a:t>
            </a:r>
            <a:r>
              <a:rPr lang="tr-TR" sz="2800" dirty="0">
                <a:solidFill>
                  <a:prstClr val="black"/>
                </a:solidFill>
                <a:latin typeface="Arial"/>
                <a:cs typeface="Arial" charset="0"/>
              </a:rPr>
              <a:t>,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galant</a:t>
            </a:r>
            <a:r>
              <a:rPr lang="tr-TR" sz="2800" dirty="0">
                <a:solidFill>
                  <a:prstClr val="black"/>
                </a:solidFill>
                <a:latin typeface="Arial"/>
                <a:cs typeface="Arial" charset="0"/>
              </a:rPr>
              <a:t>, </a:t>
            </a:r>
          </a:p>
          <a:p>
            <a:pPr marL="742950" lvl="1" indent="-285750" algn="just" fontAlgn="base">
              <a:lnSpc>
                <a:spcPct val="100000"/>
              </a:lnSpc>
              <a:spcAft>
                <a:spcPct val="0"/>
              </a:spcAft>
              <a:buFontTx/>
              <a:buChar char="•"/>
            </a:pPr>
            <a:r>
              <a:rPr lang="tr-TR" sz="2800" dirty="0">
                <a:solidFill>
                  <a:prstClr val="black"/>
                </a:solidFill>
                <a:latin typeface="Arial"/>
                <a:cs typeface="Arial" charset="0"/>
              </a:rPr>
              <a:t>derin </a:t>
            </a:r>
            <a:r>
              <a:rPr lang="tr-TR" sz="2800" dirty="0" err="1">
                <a:solidFill>
                  <a:prstClr val="black"/>
                </a:solidFill>
                <a:latin typeface="Arial"/>
                <a:cs typeface="Arial" charset="0"/>
              </a:rPr>
              <a:t>tendon</a:t>
            </a:r>
            <a:r>
              <a:rPr lang="tr-TR" sz="2800" dirty="0">
                <a:solidFill>
                  <a:prstClr val="black"/>
                </a:solidFill>
                <a:latin typeface="Arial"/>
                <a:cs typeface="Arial" charset="0"/>
              </a:rPr>
              <a:t> ve </a:t>
            </a:r>
          </a:p>
          <a:p>
            <a:pPr marL="742950" lvl="1" indent="-285750" algn="just" fontAlgn="base">
              <a:lnSpc>
                <a:spcPct val="100000"/>
              </a:lnSpc>
              <a:spcAft>
                <a:spcPct val="0"/>
              </a:spcAft>
              <a:buFontTx/>
              <a:buChar char="•"/>
            </a:pPr>
            <a:r>
              <a:rPr lang="tr-TR" sz="2800" dirty="0" err="1">
                <a:solidFill>
                  <a:prstClr val="black"/>
                </a:solidFill>
                <a:latin typeface="Arial"/>
                <a:cs typeface="Arial" charset="0"/>
              </a:rPr>
              <a:t>ekstrimite</a:t>
            </a:r>
            <a:r>
              <a:rPr lang="tr-TR" sz="2800" dirty="0">
                <a:solidFill>
                  <a:prstClr val="black"/>
                </a:solidFill>
                <a:latin typeface="Arial"/>
                <a:cs typeface="Arial" charset="0"/>
              </a:rPr>
              <a:t> yerleştirme refleksleri bu grupta yer alır</a:t>
            </a:r>
            <a:endParaRPr lang="tr-TR" dirty="0"/>
          </a:p>
        </p:txBody>
      </p:sp>
    </p:spTree>
    <p:extLst>
      <p:ext uri="{BB962C8B-B14F-4D97-AF65-F5344CB8AC3E}">
        <p14:creationId xmlns:p14="http://schemas.microsoft.com/office/powerpoint/2010/main" val="40143199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Adımlama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 Bebeğin kollarının altından </a:t>
            </a:r>
            <a:r>
              <a:rPr lang="tr-TR" dirty="0" err="1">
                <a:solidFill>
                  <a:prstClr val="black"/>
                </a:solidFill>
                <a:latin typeface="Arial" charset="0"/>
                <a:cs typeface="Arial" charset="0"/>
              </a:rPr>
              <a:t>kavranılıp</a:t>
            </a:r>
            <a:r>
              <a:rPr lang="tr-TR" dirty="0">
                <a:solidFill>
                  <a:prstClr val="black"/>
                </a:solidFill>
                <a:latin typeface="Arial" charset="0"/>
                <a:cs typeface="Arial" charset="0"/>
              </a:rPr>
              <a:t> dik durumda tutulursa, adımlamaya başlar. </a:t>
            </a:r>
          </a:p>
          <a:p>
            <a:pPr marL="0" lvl="0" indent="0" algn="just" fontAlgn="base">
              <a:lnSpc>
                <a:spcPct val="100000"/>
              </a:lnSpc>
              <a:spcAft>
                <a:spcPct val="0"/>
              </a:spcAft>
              <a:buFontTx/>
              <a:buChar char="•"/>
            </a:pPr>
            <a:r>
              <a:rPr lang="tr-TR" dirty="0">
                <a:solidFill>
                  <a:prstClr val="black"/>
                </a:solidFill>
                <a:latin typeface="Arial" charset="0"/>
                <a:cs typeface="Arial" charset="0"/>
              </a:rPr>
              <a:t>Düşük doğum ağırlığı olan bebeklerde görülmeyen ya da çok zayıf olan bu refleks üç-dört haftada kaybolur </a:t>
            </a:r>
          </a:p>
          <a:p>
            <a:pPr marL="0" lvl="0" indent="0" algn="just" fontAlgn="base">
              <a:lnSpc>
                <a:spcPct val="100000"/>
              </a:lnSpc>
              <a:spcAft>
                <a:spcPct val="0"/>
              </a:spcAft>
              <a:buFontTx/>
              <a:buChar char="•"/>
            </a:pPr>
            <a:endParaRPr lang="tr-TR" dirty="0">
              <a:solidFill>
                <a:prstClr val="black"/>
              </a:solidFill>
              <a:latin typeface="Arial" charset="0"/>
              <a:cs typeface="Arial" charset="0"/>
            </a:endParaRPr>
          </a:p>
          <a:p>
            <a:endParaRPr lang="tr-TR" dirty="0"/>
          </a:p>
        </p:txBody>
      </p:sp>
    </p:spTree>
    <p:extLst>
      <p:ext uri="{BB962C8B-B14F-4D97-AF65-F5344CB8AC3E}">
        <p14:creationId xmlns:p14="http://schemas.microsoft.com/office/powerpoint/2010/main" val="6407347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Yüzme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 Yeni doğan bebek kollarından kavranarak suya sokulduğunda yüzme hareketlerini gösterir. </a:t>
            </a:r>
          </a:p>
          <a:p>
            <a:pPr marL="0" lvl="0" indent="0" algn="just" fontAlgn="base">
              <a:lnSpc>
                <a:spcPct val="100000"/>
              </a:lnSpc>
              <a:spcAft>
                <a:spcPct val="0"/>
              </a:spcAft>
              <a:buFontTx/>
              <a:buChar char="•"/>
            </a:pPr>
            <a:r>
              <a:rPr lang="tr-TR" dirty="0">
                <a:solidFill>
                  <a:prstClr val="black"/>
                </a:solidFill>
                <a:latin typeface="Arial" charset="0"/>
                <a:cs typeface="Arial" charset="0"/>
              </a:rPr>
              <a:t>Üç-dört gün süren bu refleks, omurilik ve beyin </a:t>
            </a:r>
            <a:r>
              <a:rPr lang="tr-TR" dirty="0" err="1">
                <a:solidFill>
                  <a:prstClr val="black"/>
                </a:solidFill>
                <a:latin typeface="Arial" charset="0"/>
                <a:cs typeface="Arial" charset="0"/>
              </a:rPr>
              <a:t>harabiyeti</a:t>
            </a:r>
            <a:r>
              <a:rPr lang="tr-TR" dirty="0">
                <a:solidFill>
                  <a:prstClr val="black"/>
                </a:solidFill>
                <a:latin typeface="Arial" charset="0"/>
                <a:cs typeface="Arial" charset="0"/>
              </a:rPr>
              <a:t> olan bebeklerde görülmez </a:t>
            </a:r>
          </a:p>
          <a:p>
            <a:pPr marL="0" lvl="0" indent="0" algn="just" fontAlgn="base">
              <a:lnSpc>
                <a:spcPct val="100000"/>
              </a:lnSpc>
              <a:spcAft>
                <a:spcPct val="0"/>
              </a:spcAft>
              <a:buFontTx/>
              <a:buChar char="•"/>
            </a:pPr>
            <a:endParaRPr lang="tr-TR" dirty="0">
              <a:solidFill>
                <a:prstClr val="black"/>
              </a:solidFill>
              <a:latin typeface="Arial" charset="0"/>
              <a:cs typeface="Arial" charset="0"/>
            </a:endParaRPr>
          </a:p>
          <a:p>
            <a:endParaRPr lang="tr-TR" dirty="0"/>
          </a:p>
        </p:txBody>
      </p:sp>
    </p:spTree>
    <p:extLst>
      <p:ext uri="{BB962C8B-B14F-4D97-AF65-F5344CB8AC3E}">
        <p14:creationId xmlns:p14="http://schemas.microsoft.com/office/powerpoint/2010/main" val="217900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indent="449580" algn="just">
              <a:lnSpc>
                <a:spcPct val="150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Yeni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doğan </a:t>
            </a:r>
            <a:r>
              <a:rPr lang="tr-TR" b="1" i="1" dirty="0">
                <a:latin typeface="Times New Roman" panose="02020603050405020304" pitchFamily="18" charset="0"/>
                <a:ea typeface="Calibri" panose="020F0502020204030204" pitchFamily="34" charset="0"/>
                <a:cs typeface="Times New Roman" panose="02020603050405020304" pitchFamily="18" charset="0"/>
              </a:rPr>
              <a:t>taraması</a:t>
            </a:r>
            <a:r>
              <a:rPr lang="tr-TR" dirty="0">
                <a:latin typeface="Times New Roman" panose="02020603050405020304" pitchFamily="18" charset="0"/>
                <a:ea typeface="Calibri" panose="020F0502020204030204" pitchFamily="34" charset="0"/>
                <a:cs typeface="Times New Roman" panose="02020603050405020304" pitchFamily="18" charset="0"/>
              </a:rPr>
              <a:t>, bir bebeğin doğumundan sonraki ilk birkaç saat boyunca kullanılan çeşitli değerlendirme türlerini tanımlamak için kullanılan bir terimdir. </a:t>
            </a:r>
            <a:r>
              <a:rPr lang="tr-TR"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Yeni doğana yaşamın erken dönemlerinde bazı tarama testleri yapılmaktadır. </a:t>
            </a:r>
            <a:r>
              <a:rPr lang="tr-TR" dirty="0" smtClean="0">
                <a:latin typeface="Times New Roman" panose="02020603050405020304" pitchFamily="18" charset="0"/>
                <a:ea typeface="Calibri" panose="020F0502020204030204" pitchFamily="34" charset="0"/>
                <a:cs typeface="Times New Roman" panose="02020603050405020304" pitchFamily="18" charset="0"/>
              </a:rPr>
              <a:t>Bu </a:t>
            </a:r>
            <a:r>
              <a:rPr lang="tr-TR" dirty="0" smtClean="0">
                <a:latin typeface="Times New Roman" panose="02020603050405020304" pitchFamily="18" charset="0"/>
                <a:ea typeface="Calibri" panose="020F0502020204030204" pitchFamily="34" charset="0"/>
                <a:cs typeface="Times New Roman" panose="02020603050405020304" pitchFamily="18" charset="0"/>
              </a:rPr>
              <a:t>testlerden bazıları şunlardır; </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err="1">
                <a:latin typeface="Times New Roman" panose="02020603050405020304" pitchFamily="18" charset="0"/>
                <a:ea typeface="Calibri" panose="020F0502020204030204" pitchFamily="34" charset="0"/>
                <a:cs typeface="Times New Roman" panose="02020603050405020304" pitchFamily="18" charset="0"/>
              </a:rPr>
              <a:t>Kord</a:t>
            </a:r>
            <a:r>
              <a:rPr lang="tr-TR" b="1" i="1" dirty="0">
                <a:latin typeface="Times New Roman" panose="02020603050405020304" pitchFamily="18" charset="0"/>
                <a:ea typeface="Calibri" panose="020F0502020204030204" pitchFamily="34" charset="0"/>
                <a:cs typeface="Times New Roman" panose="02020603050405020304" pitchFamily="18" charset="0"/>
              </a:rPr>
              <a:t> Kan Grubu-</a:t>
            </a:r>
            <a:r>
              <a:rPr lang="tr-TR" b="1" i="1" dirty="0" err="1">
                <a:latin typeface="Times New Roman" panose="02020603050405020304" pitchFamily="18" charset="0"/>
                <a:ea typeface="Calibri" panose="020F0502020204030204" pitchFamily="34" charset="0"/>
                <a:cs typeface="Times New Roman" panose="02020603050405020304" pitchFamily="18" charset="0"/>
              </a:rPr>
              <a:t>Coomb’s</a:t>
            </a:r>
            <a:r>
              <a:rPr lang="tr-TR" b="1" i="1" dirty="0">
                <a:latin typeface="Times New Roman" panose="02020603050405020304" pitchFamily="18" charset="0"/>
                <a:ea typeface="Calibri" panose="020F0502020204030204" pitchFamily="34" charset="0"/>
                <a:cs typeface="Times New Roman" panose="02020603050405020304" pitchFamily="18" charset="0"/>
              </a:rPr>
              <a:t> Testi </a:t>
            </a:r>
            <a:r>
              <a:rPr lang="tr-TR" dirty="0">
                <a:latin typeface="Times New Roman" panose="02020603050405020304" pitchFamily="18" charset="0"/>
                <a:ea typeface="Calibri" panose="020F0502020204030204" pitchFamily="34" charset="0"/>
                <a:cs typeface="Times New Roman" panose="02020603050405020304" pitchFamily="18" charset="0"/>
              </a:rPr>
              <a:t> için doğum odasında kordon kanından örnek alınarak kanı grup ve antikor yönünden </a:t>
            </a:r>
            <a:r>
              <a:rPr lang="tr-TR" dirty="0" smtClean="0">
                <a:latin typeface="Times New Roman" panose="02020603050405020304" pitchFamily="18" charset="0"/>
                <a:ea typeface="Calibri" panose="020F0502020204030204" pitchFamily="34" charset="0"/>
                <a:cs typeface="Times New Roman" panose="02020603050405020304" pitchFamily="18" charset="0"/>
              </a:rPr>
              <a:t>değerlendirilir. Yeni doğana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hemolitik</a:t>
            </a:r>
            <a:r>
              <a:rPr lang="tr-TR" dirty="0" smtClean="0">
                <a:latin typeface="Times New Roman" panose="02020603050405020304" pitchFamily="18" charset="0"/>
                <a:ea typeface="Calibri" panose="020F0502020204030204" pitchFamily="34" charset="0"/>
                <a:cs typeface="Times New Roman" panose="02020603050405020304" pitchFamily="18" charset="0"/>
              </a:rPr>
              <a:t> hastalığı tanısı koymak için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yapılır.Yeni</a:t>
            </a:r>
            <a:r>
              <a:rPr lang="tr-TR" dirty="0" smtClean="0">
                <a:latin typeface="Times New Roman" panose="02020603050405020304" pitchFamily="18" charset="0"/>
                <a:ea typeface="Calibri" panose="020F0502020204030204" pitchFamily="34" charset="0"/>
                <a:cs typeface="Times New Roman" panose="02020603050405020304" pitchFamily="18" charset="0"/>
              </a:rPr>
              <a:t> doğanda soluk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görünüm,sarılık,vücutta</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şişme,karaciğer</a:t>
            </a:r>
            <a:r>
              <a:rPr lang="tr-TR" dirty="0" smtClean="0">
                <a:latin typeface="Times New Roman" panose="02020603050405020304" pitchFamily="18" charset="0"/>
                <a:ea typeface="Calibri" panose="020F0502020204030204" pitchFamily="34" charset="0"/>
                <a:cs typeface="Times New Roman" panose="02020603050405020304" pitchFamily="18" charset="0"/>
              </a:rPr>
              <a:t> veya dalak büyümesi, solunum zorluğu varsa bu test yapılır. </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8471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Göz kırpma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Bebek uyanıkken keskin ışık veya herhangi bir hareket gibi bir uyarıma maruz kalırsa göz kırpma hareketini yapar. </a:t>
            </a:r>
          </a:p>
          <a:p>
            <a:pPr marL="0" lvl="0" indent="0" algn="just" fontAlgn="base">
              <a:lnSpc>
                <a:spcPct val="100000"/>
              </a:lnSpc>
              <a:spcAft>
                <a:spcPct val="0"/>
              </a:spcAft>
              <a:buFontTx/>
              <a:buChar char="•"/>
            </a:pPr>
            <a:r>
              <a:rPr lang="tr-TR" dirty="0">
                <a:solidFill>
                  <a:prstClr val="black"/>
                </a:solidFill>
                <a:latin typeface="Arial" charset="0"/>
                <a:cs typeface="Arial" charset="0"/>
              </a:rPr>
              <a:t>Bu refleks hayat boyu devam eder </a:t>
            </a:r>
          </a:p>
          <a:p>
            <a:pPr marL="0" lvl="0" indent="0" algn="just" fontAlgn="base">
              <a:lnSpc>
                <a:spcPct val="100000"/>
              </a:lnSpc>
              <a:spcAft>
                <a:spcPct val="0"/>
              </a:spcAft>
              <a:buFontTx/>
              <a:buChar char="•"/>
            </a:pPr>
            <a:endParaRPr lang="tr-TR" dirty="0">
              <a:solidFill>
                <a:prstClr val="black"/>
              </a:solidFill>
              <a:latin typeface="Arial" charset="0"/>
              <a:cs typeface="Arial" charset="0"/>
            </a:endParaRPr>
          </a:p>
          <a:p>
            <a:endParaRPr lang="tr-TR" dirty="0"/>
          </a:p>
        </p:txBody>
      </p:sp>
    </p:spTree>
    <p:extLst>
      <p:ext uri="{BB962C8B-B14F-4D97-AF65-F5344CB8AC3E}">
        <p14:creationId xmlns:p14="http://schemas.microsoft.com/office/powerpoint/2010/main" val="445065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Kukla gözü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 Bebeğin başı el ayası ile kavranarak hızla bir tarafa çevrilir ise gözler bu hareketi gecikerek izler. </a:t>
            </a:r>
          </a:p>
          <a:p>
            <a:pPr marL="0" lvl="0" indent="0" algn="just" fontAlgn="base">
              <a:lnSpc>
                <a:spcPct val="100000"/>
              </a:lnSpc>
              <a:spcAft>
                <a:spcPct val="0"/>
              </a:spcAft>
              <a:buFontTx/>
              <a:buChar char="•"/>
            </a:pPr>
            <a:r>
              <a:rPr lang="tr-TR" dirty="0">
                <a:solidFill>
                  <a:prstClr val="black"/>
                </a:solidFill>
                <a:latin typeface="Arial" charset="0"/>
                <a:cs typeface="Arial" charset="0"/>
              </a:rPr>
              <a:t>Gözlerde her iki tarafa da oynama görülür. </a:t>
            </a:r>
          </a:p>
          <a:p>
            <a:pPr marL="0" lvl="0" indent="0" algn="just" fontAlgn="base">
              <a:lnSpc>
                <a:spcPct val="100000"/>
              </a:lnSpc>
              <a:spcAft>
                <a:spcPct val="0"/>
              </a:spcAft>
              <a:buFontTx/>
              <a:buChar char="•"/>
            </a:pPr>
            <a:r>
              <a:rPr lang="tr-TR" dirty="0">
                <a:solidFill>
                  <a:prstClr val="black"/>
                </a:solidFill>
                <a:latin typeface="Arial" charset="0"/>
                <a:cs typeface="Arial" charset="0"/>
              </a:rPr>
              <a:t>Birkaç gün süren bu refleks merkezi sinir sistemi hasarlarında görülmez </a:t>
            </a:r>
          </a:p>
        </p:txBody>
      </p:sp>
    </p:spTree>
    <p:extLst>
      <p:ext uri="{BB962C8B-B14F-4D97-AF65-F5344CB8AC3E}">
        <p14:creationId xmlns:p14="http://schemas.microsoft.com/office/powerpoint/2010/main" val="22043103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lvl="0" indent="0" algn="just" fontAlgn="base">
              <a:lnSpc>
                <a:spcPct val="100000"/>
              </a:lnSpc>
              <a:spcAft>
                <a:spcPct val="0"/>
              </a:spcAft>
              <a:buNone/>
            </a:pPr>
            <a:r>
              <a:rPr lang="tr-TR" b="1" i="1" dirty="0" err="1">
                <a:solidFill>
                  <a:prstClr val="black"/>
                </a:solidFill>
                <a:latin typeface="Arial" charset="0"/>
                <a:cs typeface="Arial" charset="0"/>
              </a:rPr>
              <a:t>Landau</a:t>
            </a:r>
            <a:r>
              <a:rPr lang="tr-TR" b="1" i="1" dirty="0">
                <a:solidFill>
                  <a:prstClr val="black"/>
                </a:solidFill>
                <a:latin typeface="Arial" charset="0"/>
                <a:cs typeface="Arial" charset="0"/>
              </a:rPr>
              <a:t> refleksi</a:t>
            </a:r>
            <a:r>
              <a:rPr lang="tr-TR" i="1" dirty="0">
                <a:solidFill>
                  <a:prstClr val="black"/>
                </a:solidFill>
                <a:latin typeface="Arial" charset="0"/>
                <a:cs typeface="Arial" charset="0"/>
              </a:rPr>
              <a:t>;</a:t>
            </a:r>
            <a:r>
              <a:rPr lang="tr-TR"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 Bebek yüzükoyun yatırılırsa </a:t>
            </a:r>
            <a:r>
              <a:rPr lang="tr-TR" dirty="0" smtClean="0">
                <a:solidFill>
                  <a:prstClr val="black"/>
                </a:solidFill>
                <a:latin typeface="Arial" charset="0"/>
                <a:cs typeface="Arial" charset="0"/>
              </a:rPr>
              <a:t>göğüs ve karın hizasından tutularak yavaşça yerden yukarı paralel kaldırıldığında, bebeğin başına hafifçe bastırma hareketi yapıldığında bacaklarda </a:t>
            </a:r>
            <a:r>
              <a:rPr lang="tr-TR" dirty="0" err="1" smtClean="0">
                <a:solidFill>
                  <a:prstClr val="black"/>
                </a:solidFill>
                <a:latin typeface="Arial" charset="0"/>
                <a:cs typeface="Arial" charset="0"/>
              </a:rPr>
              <a:t>fleksiyonun</a:t>
            </a:r>
            <a:r>
              <a:rPr lang="tr-TR" dirty="0" smtClean="0">
                <a:solidFill>
                  <a:prstClr val="black"/>
                </a:solidFill>
                <a:latin typeface="Arial" charset="0"/>
                <a:cs typeface="Arial" charset="0"/>
              </a:rPr>
              <a:t> gözlenmesidir. Başlangıçta bebek sadece başını kaldırır sonra sırtını </a:t>
            </a:r>
            <a:r>
              <a:rPr lang="tr-TR" dirty="0">
                <a:solidFill>
                  <a:prstClr val="black"/>
                </a:solidFill>
                <a:latin typeface="Arial" charset="0"/>
                <a:cs typeface="Arial" charset="0"/>
              </a:rPr>
              <a:t>gerer ve </a:t>
            </a:r>
            <a:r>
              <a:rPr lang="tr-TR" dirty="0" smtClean="0">
                <a:solidFill>
                  <a:prstClr val="black"/>
                </a:solidFill>
                <a:latin typeface="Arial" charset="0"/>
                <a:cs typeface="Arial" charset="0"/>
              </a:rPr>
              <a:t>bacaklarını </a:t>
            </a:r>
            <a:r>
              <a:rPr lang="tr-TR" dirty="0" err="1" smtClean="0">
                <a:solidFill>
                  <a:prstClr val="black"/>
                </a:solidFill>
                <a:latin typeface="Arial" charset="0"/>
                <a:cs typeface="Arial" charset="0"/>
              </a:rPr>
              <a:t>gerer,sırtını</a:t>
            </a:r>
            <a:r>
              <a:rPr lang="tr-TR" dirty="0" smtClean="0">
                <a:solidFill>
                  <a:prstClr val="black"/>
                </a:solidFill>
                <a:latin typeface="Arial" charset="0"/>
                <a:cs typeface="Arial" charset="0"/>
              </a:rPr>
              <a:t> konkav bir duruma gelir. </a:t>
            </a:r>
            <a:endParaRPr lang="tr-TR" dirty="0">
              <a:solidFill>
                <a:prstClr val="black"/>
              </a:solidFill>
              <a:latin typeface="Arial" charset="0"/>
              <a:cs typeface="Arial" charset="0"/>
            </a:endParaRPr>
          </a:p>
          <a:p>
            <a:pPr marL="0" lvl="0" indent="0" algn="just" fontAlgn="base">
              <a:lnSpc>
                <a:spcPct val="100000"/>
              </a:lnSpc>
              <a:spcAft>
                <a:spcPct val="0"/>
              </a:spcAft>
              <a:buFontTx/>
              <a:buChar char="•"/>
            </a:pPr>
            <a:r>
              <a:rPr lang="tr-TR" dirty="0">
                <a:solidFill>
                  <a:prstClr val="black"/>
                </a:solidFill>
                <a:latin typeface="Arial" charset="0"/>
                <a:cs typeface="Arial" charset="0"/>
              </a:rPr>
              <a:t>Sırtı </a:t>
            </a:r>
            <a:r>
              <a:rPr lang="tr-TR" dirty="0" err="1">
                <a:solidFill>
                  <a:prstClr val="black"/>
                </a:solidFill>
                <a:latin typeface="Arial" charset="0"/>
                <a:cs typeface="Arial" charset="0"/>
              </a:rPr>
              <a:t>kamburumsu</a:t>
            </a:r>
            <a:r>
              <a:rPr lang="tr-TR" dirty="0">
                <a:solidFill>
                  <a:prstClr val="black"/>
                </a:solidFill>
                <a:latin typeface="Arial" charset="0"/>
                <a:cs typeface="Arial" charset="0"/>
              </a:rPr>
              <a:t> bir pozisyona girer. </a:t>
            </a:r>
          </a:p>
          <a:p>
            <a:pPr marL="0" lvl="0" indent="0" algn="just" fontAlgn="base">
              <a:lnSpc>
                <a:spcPct val="100000"/>
              </a:lnSpc>
              <a:spcAft>
                <a:spcPct val="0"/>
              </a:spcAft>
              <a:buFontTx/>
              <a:buChar char="•"/>
            </a:pPr>
            <a:r>
              <a:rPr lang="tr-TR" dirty="0">
                <a:solidFill>
                  <a:prstClr val="black"/>
                </a:solidFill>
                <a:latin typeface="Arial" charset="0"/>
                <a:cs typeface="Arial" charset="0"/>
              </a:rPr>
              <a:t>Bu refleks </a:t>
            </a:r>
            <a:r>
              <a:rPr lang="tr-TR" dirty="0" smtClean="0">
                <a:solidFill>
                  <a:prstClr val="black"/>
                </a:solidFill>
                <a:latin typeface="Arial" charset="0"/>
                <a:cs typeface="Arial" charset="0"/>
              </a:rPr>
              <a:t>15. ve 24. ayda kaybolur. </a:t>
            </a:r>
            <a:endParaRPr lang="tr-TR" dirty="0">
              <a:solidFill>
                <a:prstClr val="black"/>
              </a:solidFill>
              <a:latin typeface="Arial" charset="0"/>
              <a:cs typeface="Arial" charset="0"/>
            </a:endParaRPr>
          </a:p>
          <a:p>
            <a:pPr marL="0" lvl="0" indent="0" algn="just" fontAlgn="base">
              <a:lnSpc>
                <a:spcPct val="100000"/>
              </a:lnSpc>
              <a:spcAft>
                <a:spcPct val="0"/>
              </a:spcAft>
              <a:buNone/>
            </a:pPr>
            <a:endParaRPr lang="tr-TR" dirty="0">
              <a:solidFill>
                <a:prstClr val="black"/>
              </a:solidFill>
              <a:latin typeface="Arial" charset="0"/>
              <a:cs typeface="Arial" charset="0"/>
            </a:endParaRPr>
          </a:p>
          <a:p>
            <a:endParaRPr lang="tr-TR" dirty="0"/>
          </a:p>
        </p:txBody>
      </p:sp>
    </p:spTree>
    <p:extLst>
      <p:ext uri="{BB962C8B-B14F-4D97-AF65-F5344CB8AC3E}">
        <p14:creationId xmlns:p14="http://schemas.microsoft.com/office/powerpoint/2010/main" val="40744611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b="1" dirty="0" err="1" smtClean="0">
                <a:solidFill>
                  <a:prstClr val="black"/>
                </a:solidFill>
                <a:latin typeface="Arial" charset="0"/>
                <a:cs typeface="Arial" charset="0"/>
              </a:rPr>
              <a:t>Galant</a:t>
            </a:r>
            <a:r>
              <a:rPr lang="tr-TR" b="1" dirty="0" smtClean="0">
                <a:solidFill>
                  <a:prstClr val="black"/>
                </a:solidFill>
                <a:latin typeface="Arial" charset="0"/>
                <a:cs typeface="Arial" charset="0"/>
              </a:rPr>
              <a:t> refleksi</a:t>
            </a:r>
          </a:p>
          <a:p>
            <a:pPr marL="0" lvl="0" indent="0" algn="just" fontAlgn="base">
              <a:lnSpc>
                <a:spcPct val="100000"/>
              </a:lnSpc>
              <a:spcAft>
                <a:spcPct val="0"/>
              </a:spcAft>
              <a:buFontTx/>
              <a:buChar char="•"/>
            </a:pPr>
            <a:endParaRPr lang="tr-TR" dirty="0" smtClean="0">
              <a:solidFill>
                <a:prstClr val="black"/>
              </a:solidFill>
              <a:latin typeface="Arial" charset="0"/>
              <a:cs typeface="Arial" charset="0"/>
            </a:endParaRPr>
          </a:p>
          <a:p>
            <a:pPr marL="0" lvl="0" indent="0" algn="just" fontAlgn="base">
              <a:lnSpc>
                <a:spcPct val="100000"/>
              </a:lnSpc>
              <a:spcAft>
                <a:spcPct val="0"/>
              </a:spcAft>
              <a:buFontTx/>
              <a:buChar char="•"/>
            </a:pPr>
            <a:r>
              <a:rPr lang="tr-TR" dirty="0" smtClean="0">
                <a:solidFill>
                  <a:prstClr val="black"/>
                </a:solidFill>
                <a:latin typeface="Arial" charset="0"/>
                <a:cs typeface="Arial" charset="0"/>
              </a:rPr>
              <a:t>Bebek </a:t>
            </a:r>
            <a:r>
              <a:rPr lang="tr-TR" dirty="0">
                <a:solidFill>
                  <a:prstClr val="black"/>
                </a:solidFill>
                <a:latin typeface="Arial" charset="0"/>
                <a:cs typeface="Arial" charset="0"/>
              </a:rPr>
              <a:t>yan yatırıldığında bacaklarını karnına çeker. </a:t>
            </a:r>
          </a:p>
          <a:p>
            <a:pPr marL="0" lvl="0" indent="0" algn="just" fontAlgn="base">
              <a:lnSpc>
                <a:spcPct val="100000"/>
              </a:lnSpc>
              <a:spcAft>
                <a:spcPct val="0"/>
              </a:spcAft>
              <a:buFontTx/>
              <a:buChar char="•"/>
            </a:pPr>
            <a:r>
              <a:rPr lang="tr-TR" dirty="0">
                <a:solidFill>
                  <a:prstClr val="black"/>
                </a:solidFill>
                <a:latin typeface="Arial" charset="0"/>
                <a:cs typeface="Arial" charset="0"/>
              </a:rPr>
              <a:t>Bu refleks bir-iki gün görülür </a:t>
            </a:r>
          </a:p>
          <a:p>
            <a:pPr marL="0" lvl="0" indent="0" algn="just" fontAlgn="base">
              <a:lnSpc>
                <a:spcPct val="100000"/>
              </a:lnSpc>
              <a:spcAft>
                <a:spcPct val="0"/>
              </a:spcAft>
              <a:buNone/>
            </a:pPr>
            <a:endParaRPr lang="tr-TR" dirty="0">
              <a:solidFill>
                <a:prstClr val="black"/>
              </a:solidFill>
              <a:latin typeface="Arial" charset="0"/>
              <a:cs typeface="Arial" charset="0"/>
            </a:endParaRPr>
          </a:p>
          <a:p>
            <a:endParaRPr lang="tr-TR" dirty="0"/>
          </a:p>
        </p:txBody>
      </p:sp>
    </p:spTree>
    <p:extLst>
      <p:ext uri="{BB962C8B-B14F-4D97-AF65-F5344CB8AC3E}">
        <p14:creationId xmlns:p14="http://schemas.microsoft.com/office/powerpoint/2010/main" val="36735965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None/>
            </a:pPr>
            <a:r>
              <a:rPr lang="tr-TR" b="1" i="1" dirty="0">
                <a:solidFill>
                  <a:prstClr val="black"/>
                </a:solidFill>
                <a:latin typeface="Arial" charset="0"/>
                <a:cs typeface="Arial" charset="0"/>
              </a:rPr>
              <a:t>Derin </a:t>
            </a:r>
            <a:r>
              <a:rPr lang="tr-TR" b="1" i="1" dirty="0" err="1">
                <a:solidFill>
                  <a:prstClr val="black"/>
                </a:solidFill>
                <a:latin typeface="Arial" charset="0"/>
                <a:cs typeface="Arial" charset="0"/>
              </a:rPr>
              <a:t>tendon</a:t>
            </a:r>
            <a:r>
              <a:rPr lang="tr-TR" b="1" i="1" dirty="0">
                <a:solidFill>
                  <a:prstClr val="black"/>
                </a:solidFill>
                <a:latin typeface="Arial" charset="0"/>
                <a:cs typeface="Arial" charset="0"/>
              </a:rPr>
              <a:t> refleksi;</a:t>
            </a:r>
            <a:r>
              <a:rPr lang="tr-TR" b="1" dirty="0">
                <a:solidFill>
                  <a:prstClr val="black"/>
                </a:solidFill>
                <a:latin typeface="Arial" charset="0"/>
                <a:cs typeface="Arial" charset="0"/>
              </a:rPr>
              <a:t> </a:t>
            </a:r>
          </a:p>
          <a:p>
            <a:pPr marL="0" lvl="0" indent="0" algn="just" fontAlgn="base">
              <a:lnSpc>
                <a:spcPct val="100000"/>
              </a:lnSpc>
              <a:spcAft>
                <a:spcPct val="0"/>
              </a:spcAft>
              <a:buFontTx/>
              <a:buChar char="•"/>
            </a:pPr>
            <a:r>
              <a:rPr lang="tr-TR" dirty="0">
                <a:solidFill>
                  <a:prstClr val="black"/>
                </a:solidFill>
                <a:latin typeface="Arial" charset="0"/>
                <a:cs typeface="Arial" charset="0"/>
              </a:rPr>
              <a:t> Diz kapağı ya da </a:t>
            </a:r>
            <a:r>
              <a:rPr lang="tr-TR" dirty="0" err="1">
                <a:solidFill>
                  <a:prstClr val="black"/>
                </a:solidFill>
                <a:latin typeface="Arial" charset="0"/>
                <a:cs typeface="Arial" charset="0"/>
              </a:rPr>
              <a:t>patella</a:t>
            </a:r>
            <a:r>
              <a:rPr lang="tr-TR" dirty="0">
                <a:solidFill>
                  <a:prstClr val="black"/>
                </a:solidFill>
                <a:latin typeface="Arial" charset="0"/>
                <a:cs typeface="Arial" charset="0"/>
              </a:rPr>
              <a:t> kemiği altındaki </a:t>
            </a:r>
            <a:r>
              <a:rPr lang="tr-TR" dirty="0" err="1">
                <a:solidFill>
                  <a:prstClr val="black"/>
                </a:solidFill>
                <a:latin typeface="Arial" charset="0"/>
                <a:cs typeface="Arial" charset="0"/>
              </a:rPr>
              <a:t>tendona</a:t>
            </a:r>
            <a:r>
              <a:rPr lang="tr-TR" dirty="0">
                <a:solidFill>
                  <a:prstClr val="black"/>
                </a:solidFill>
                <a:latin typeface="Arial" charset="0"/>
                <a:cs typeface="Arial" charset="0"/>
              </a:rPr>
              <a:t> vurulduğunda dizin hızlı bir şekilde gerildiği ya da tekme hareketini yaptığı görülür. </a:t>
            </a:r>
          </a:p>
          <a:p>
            <a:pPr marL="0" lvl="0" indent="0" algn="just" fontAlgn="base">
              <a:lnSpc>
                <a:spcPct val="100000"/>
              </a:lnSpc>
              <a:spcAft>
                <a:spcPct val="0"/>
              </a:spcAft>
              <a:buFontTx/>
              <a:buChar char="•"/>
            </a:pPr>
            <a:r>
              <a:rPr lang="tr-TR" dirty="0">
                <a:solidFill>
                  <a:prstClr val="black"/>
                </a:solidFill>
                <a:latin typeface="Arial" charset="0"/>
                <a:cs typeface="Arial" charset="0"/>
              </a:rPr>
              <a:t>İlk iki günde şiddetli olan bu refleks zayıf bebeklerde ve kas bozukluğu olanlarda tamamen yoktur ya da zor cevap alınır. </a:t>
            </a:r>
          </a:p>
          <a:p>
            <a:pPr marL="0" lvl="0" indent="0" algn="just" fontAlgn="base">
              <a:lnSpc>
                <a:spcPct val="100000"/>
              </a:lnSpc>
              <a:spcAft>
                <a:spcPct val="0"/>
              </a:spcAft>
              <a:buFontTx/>
              <a:buChar char="•"/>
            </a:pPr>
            <a:r>
              <a:rPr lang="tr-TR" dirty="0" err="1">
                <a:solidFill>
                  <a:prstClr val="black"/>
                </a:solidFill>
                <a:latin typeface="Arial" charset="0"/>
                <a:cs typeface="Arial" charset="0"/>
              </a:rPr>
              <a:t>Hiperaktif</a:t>
            </a:r>
            <a:r>
              <a:rPr lang="tr-TR" dirty="0">
                <a:solidFill>
                  <a:prstClr val="black"/>
                </a:solidFill>
                <a:latin typeface="Arial" charset="0"/>
                <a:cs typeface="Arial" charset="0"/>
              </a:rPr>
              <a:t> çocuklarda ise daha fazla görülebilir </a:t>
            </a:r>
          </a:p>
        </p:txBody>
      </p:sp>
    </p:spTree>
    <p:extLst>
      <p:ext uri="{BB962C8B-B14F-4D97-AF65-F5344CB8AC3E}">
        <p14:creationId xmlns:p14="http://schemas.microsoft.com/office/powerpoint/2010/main" val="6540574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fontAlgn="base">
              <a:lnSpc>
                <a:spcPct val="100000"/>
              </a:lnSpc>
              <a:spcAft>
                <a:spcPct val="0"/>
              </a:spcAft>
              <a:buFontTx/>
              <a:buChar char="•"/>
            </a:pPr>
            <a:r>
              <a:rPr lang="tr-TR" b="1" i="1" dirty="0" err="1" smtClean="0">
                <a:solidFill>
                  <a:prstClr val="black"/>
                </a:solidFill>
                <a:latin typeface="Arial" charset="0"/>
                <a:cs typeface="Arial" charset="0"/>
              </a:rPr>
              <a:t>Ekstremiteleri</a:t>
            </a:r>
            <a:r>
              <a:rPr lang="tr-TR" b="1" i="1" dirty="0" smtClean="0">
                <a:solidFill>
                  <a:prstClr val="black"/>
                </a:solidFill>
                <a:latin typeface="Arial" charset="0"/>
                <a:cs typeface="Arial" charset="0"/>
              </a:rPr>
              <a:t> yerleştirme refleksi</a:t>
            </a:r>
          </a:p>
          <a:p>
            <a:pPr marL="0" lvl="0" indent="0" algn="just" fontAlgn="base">
              <a:lnSpc>
                <a:spcPct val="100000"/>
              </a:lnSpc>
              <a:spcAft>
                <a:spcPct val="0"/>
              </a:spcAft>
              <a:buFontTx/>
              <a:buChar char="•"/>
            </a:pPr>
            <a:endParaRPr lang="tr-TR" dirty="0">
              <a:solidFill>
                <a:prstClr val="black"/>
              </a:solidFill>
              <a:latin typeface="Arial" charset="0"/>
              <a:cs typeface="Arial" charset="0"/>
            </a:endParaRPr>
          </a:p>
          <a:p>
            <a:pPr marL="0" lvl="0" indent="0" algn="just" fontAlgn="base">
              <a:lnSpc>
                <a:spcPct val="100000"/>
              </a:lnSpc>
              <a:spcAft>
                <a:spcPct val="0"/>
              </a:spcAft>
              <a:buFontTx/>
              <a:buChar char="•"/>
            </a:pPr>
            <a:r>
              <a:rPr lang="tr-TR" dirty="0" smtClean="0">
                <a:solidFill>
                  <a:prstClr val="black"/>
                </a:solidFill>
                <a:latin typeface="Arial" charset="0"/>
                <a:cs typeface="Arial" charset="0"/>
              </a:rPr>
              <a:t>Diz </a:t>
            </a:r>
            <a:r>
              <a:rPr lang="tr-TR" dirty="0">
                <a:solidFill>
                  <a:prstClr val="black"/>
                </a:solidFill>
                <a:latin typeface="Arial" charset="0"/>
                <a:cs typeface="Arial" charset="0"/>
              </a:rPr>
              <a:t>altından bacağı bir masa kenarına dokundurulan bebek ayağını kaldırarak masaya yerleştirir gibi hareket eder. </a:t>
            </a:r>
          </a:p>
          <a:p>
            <a:pPr marL="0" lvl="0" indent="0" algn="just" fontAlgn="base">
              <a:lnSpc>
                <a:spcPct val="100000"/>
              </a:lnSpc>
              <a:spcAft>
                <a:spcPct val="0"/>
              </a:spcAft>
              <a:buFontTx/>
              <a:buChar char="•"/>
            </a:pPr>
            <a:r>
              <a:rPr lang="tr-TR" dirty="0">
                <a:solidFill>
                  <a:prstClr val="black"/>
                </a:solidFill>
                <a:latin typeface="Arial" charset="0"/>
                <a:cs typeface="Arial" charset="0"/>
              </a:rPr>
              <a:t>İki-üç gün süren bu refleks omurilik travmaları olan bebeklerde görülmez </a:t>
            </a:r>
          </a:p>
          <a:p>
            <a:endParaRPr lang="tr-TR" dirty="0"/>
          </a:p>
        </p:txBody>
      </p:sp>
    </p:spTree>
    <p:extLst>
      <p:ext uri="{BB962C8B-B14F-4D97-AF65-F5344CB8AC3E}">
        <p14:creationId xmlns:p14="http://schemas.microsoft.com/office/powerpoint/2010/main" val="30406396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DUYULAR</a:t>
            </a:r>
            <a:endParaRPr lang="tr-TR" dirty="0"/>
          </a:p>
        </p:txBody>
      </p:sp>
      <p:sp>
        <p:nvSpPr>
          <p:cNvPr id="3" name="İçerik Yer Tutucusu 2"/>
          <p:cNvSpPr>
            <a:spLocks noGrp="1"/>
          </p:cNvSpPr>
          <p:nvPr>
            <p:ph idx="1"/>
          </p:nvPr>
        </p:nvSpPr>
        <p:spPr/>
        <p:txBody>
          <a:bodyPr>
            <a:normAutofit fontScale="92500" lnSpcReduction="10000"/>
          </a:bodyPr>
          <a:lstStyle/>
          <a:p>
            <a:pPr indent="0" algn="just">
              <a:lnSpc>
                <a:spcPct val="150000"/>
              </a:lnSpc>
              <a:spcAft>
                <a:spcPts val="0"/>
              </a:spcAft>
              <a:buNone/>
            </a:pPr>
            <a:r>
              <a:rPr lang="tr-TR" b="1" i="1"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b="1" i="1" dirty="0">
                <a:latin typeface="Times New Roman" panose="02020603050405020304" pitchFamily="18" charset="0"/>
                <a:ea typeface="Calibri" panose="020F0502020204030204" pitchFamily="34" charset="0"/>
                <a:cs typeface="Times New Roman" panose="02020603050405020304" pitchFamily="18" charset="0"/>
              </a:rPr>
              <a:t>, duyularla ilgili uyarılara farklı şekilde cevap verebilirler. </a:t>
            </a: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Görme</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Yenidoğanın</a:t>
            </a:r>
            <a:r>
              <a:rPr lang="tr-TR" dirty="0">
                <a:latin typeface="Times New Roman" panose="02020603050405020304" pitchFamily="18" charset="0"/>
                <a:ea typeface="Calibri" panose="020F0502020204030204" pitchFamily="34" charset="0"/>
                <a:cs typeface="Times New Roman" panose="02020603050405020304" pitchFamily="18" charset="0"/>
              </a:rPr>
              <a:t> gözleri doğduğunda yarı açık ve göz kapakları şiş olabilir. Parlak ışıkta gözlerini kapatarak ya da başını çevirerek </a:t>
            </a:r>
            <a:r>
              <a:rPr lang="tr-TR" dirty="0" err="1">
                <a:latin typeface="Times New Roman" panose="02020603050405020304" pitchFamily="18" charset="0"/>
                <a:ea typeface="Calibri" panose="020F0502020204030204" pitchFamily="34" charset="0"/>
                <a:cs typeface="Times New Roman" panose="02020603050405020304" pitchFamily="18" charset="0"/>
              </a:rPr>
              <a:t>tepkiverir</a:t>
            </a:r>
            <a:r>
              <a:rPr lang="tr-TR" dirty="0">
                <a:latin typeface="Times New Roman" panose="02020603050405020304" pitchFamily="18" charset="0"/>
                <a:ea typeface="Calibri" panose="020F0502020204030204" pitchFamily="34" charset="0"/>
                <a:cs typeface="Times New Roman" panose="02020603050405020304" pitchFamily="18" charset="0"/>
              </a:rPr>
              <a:t>. Uyarı sürekli verilirse,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dirty="0">
                <a:latin typeface="Times New Roman" panose="02020603050405020304" pitchFamily="18" charset="0"/>
                <a:ea typeface="Calibri" panose="020F0502020204030204" pitchFamily="34" charset="0"/>
                <a:cs typeface="Times New Roman" panose="02020603050405020304" pitchFamily="18" charset="0"/>
              </a:rPr>
              <a:t> bu duruma uyum sağlar.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dirty="0">
                <a:latin typeface="Times New Roman" panose="02020603050405020304" pitchFamily="18" charset="0"/>
                <a:ea typeface="Calibri" panose="020F0502020204030204" pitchFamily="34" charset="0"/>
                <a:cs typeface="Times New Roman" panose="02020603050405020304" pitchFamily="18" charset="0"/>
              </a:rPr>
              <a:t> geometrik şekillerden çok hoşlanır. Hoşlandığı nesneye odaklanır. Bu odaklaşma bebeğin bulunduğu alandan çok nesnelerdir. Siyahı ve beyazı </a:t>
            </a:r>
            <a:r>
              <a:rPr lang="tr-TR" dirty="0" smtClean="0">
                <a:latin typeface="Times New Roman" panose="02020603050405020304" pitchFamily="18" charset="0"/>
                <a:ea typeface="Calibri" panose="020F0502020204030204" pitchFamily="34" charset="0"/>
                <a:cs typeface="Times New Roman" panose="02020603050405020304" pitchFamily="18" charset="0"/>
              </a:rPr>
              <a:t>ayırt edebilir</a:t>
            </a:r>
            <a:r>
              <a:rPr lang="tr-TR" dirty="0">
                <a:latin typeface="Times New Roman" panose="02020603050405020304" pitchFamily="18" charset="0"/>
                <a:ea typeface="Calibri" panose="020F0502020204030204" pitchFamily="34" charset="0"/>
                <a:cs typeface="Times New Roman" panose="02020603050405020304" pitchFamily="18" charset="0"/>
              </a:rPr>
              <a:t>, en çok 20 cm uzaklıktaki nesneleri görebilir.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19187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indent="0" algn="just">
              <a:lnSpc>
                <a:spcPct val="150000"/>
              </a:lnSpc>
              <a:spcAft>
                <a:spcPts val="0"/>
              </a:spcAft>
              <a:buNone/>
            </a:pPr>
            <a:r>
              <a:rPr lang="tr-TR" b="1" i="1" dirty="0">
                <a:latin typeface="Times New Roman" panose="02020603050405020304" pitchFamily="18" charset="0"/>
                <a:ea typeface="Calibri" panose="020F0502020204030204" pitchFamily="34" charset="0"/>
                <a:cs typeface="Times New Roman" panose="02020603050405020304" pitchFamily="18" charset="0"/>
              </a:rPr>
              <a:t>İşitme</a:t>
            </a:r>
            <a:r>
              <a:rPr lang="tr-TR" b="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Bebek doğduğunda kulakların anatomik yapısının gelişimi tamdır, gürültülü seslere duyarlıdır. Seslere düzensiz soluma, gözlerini hareket ettirme, </a:t>
            </a:r>
            <a:r>
              <a:rPr lang="tr-TR" dirty="0" err="1">
                <a:latin typeface="Times New Roman" panose="02020603050405020304" pitchFamily="18" charset="0"/>
                <a:ea typeface="Calibri" panose="020F0502020204030204" pitchFamily="34" charset="0"/>
                <a:cs typeface="Times New Roman" panose="02020603050405020304" pitchFamily="18" charset="0"/>
              </a:rPr>
              <a:t>moro</a:t>
            </a:r>
            <a:r>
              <a:rPr lang="tr-TR" dirty="0">
                <a:latin typeface="Times New Roman" panose="02020603050405020304" pitchFamily="18" charset="0"/>
                <a:ea typeface="Calibri" panose="020F0502020204030204" pitchFamily="34" charset="0"/>
                <a:cs typeface="Times New Roman" panose="02020603050405020304" pitchFamily="18" charset="0"/>
              </a:rPr>
              <a:t> refleksi ve ağlama ile karşılık verir. İşitme uyarıları sürekli verildiğinde bu seslere uyum görülür. Sesleri ayırt eden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dirty="0">
                <a:latin typeface="Times New Roman" panose="02020603050405020304" pitchFamily="18" charset="0"/>
                <a:ea typeface="Calibri" panose="020F0502020204030204" pitchFamily="34" charset="0"/>
                <a:cs typeface="Times New Roman" panose="02020603050405020304" pitchFamily="18" charset="0"/>
              </a:rPr>
              <a:t> üç günlükken annesinin sesini diğer seslerden ayırt edebilmektedir.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55353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Koku alma: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dirty="0">
                <a:latin typeface="Times New Roman" panose="02020603050405020304" pitchFamily="18" charset="0"/>
                <a:ea typeface="Calibri" panose="020F0502020204030204" pitchFamily="34" charset="0"/>
                <a:cs typeface="Times New Roman" panose="02020603050405020304" pitchFamily="18" charset="0"/>
              </a:rPr>
              <a:t>koku alma duyusu gelişmiş olmakla birlikte burundaki sıvı ve mukus temizlenince aktifleşir. Anne sütünün kokusunu alabilir ve bu sayede meme başını arayabilir. Beş günlük </a:t>
            </a:r>
            <a:r>
              <a:rPr lang="tr-TR" dirty="0" err="1">
                <a:latin typeface="Times New Roman" panose="02020603050405020304" pitchFamily="18" charset="0"/>
                <a:ea typeface="Calibri" panose="020F0502020204030204" pitchFamily="34" charset="0"/>
                <a:cs typeface="Times New Roman" panose="02020603050405020304" pitchFamily="18" charset="0"/>
              </a:rPr>
              <a:t>yenidoğan</a:t>
            </a:r>
            <a:r>
              <a:rPr lang="tr-TR" dirty="0">
                <a:latin typeface="Times New Roman" panose="02020603050405020304" pitchFamily="18" charset="0"/>
                <a:ea typeface="Calibri" panose="020F0502020204030204" pitchFamily="34" charset="0"/>
                <a:cs typeface="Times New Roman" panose="02020603050405020304" pitchFamily="18" charset="0"/>
              </a:rPr>
              <a:t> annesinin </a:t>
            </a:r>
            <a:r>
              <a:rPr lang="tr-TR" dirty="0" err="1">
                <a:latin typeface="Times New Roman" panose="02020603050405020304" pitchFamily="18" charset="0"/>
                <a:ea typeface="Calibri" panose="020F0502020204030204" pitchFamily="34" charset="0"/>
                <a:cs typeface="Times New Roman" panose="02020603050405020304" pitchFamily="18" charset="0"/>
              </a:rPr>
              <a:t>sütyenini</a:t>
            </a:r>
            <a:r>
              <a:rPr lang="tr-TR" dirty="0">
                <a:latin typeface="Times New Roman" panose="02020603050405020304" pitchFamily="18" charset="0"/>
                <a:ea typeface="Calibri" panose="020F0502020204030204" pitchFamily="34" charset="0"/>
                <a:cs typeface="Times New Roman" panose="02020603050405020304" pitchFamily="18" charset="0"/>
              </a:rPr>
              <a:t> diğer annelerin </a:t>
            </a:r>
            <a:r>
              <a:rPr lang="tr-TR" dirty="0" err="1">
                <a:latin typeface="Times New Roman" panose="02020603050405020304" pitchFamily="18" charset="0"/>
                <a:ea typeface="Calibri" panose="020F0502020204030204" pitchFamily="34" charset="0"/>
                <a:cs typeface="Times New Roman" panose="02020603050405020304" pitchFamily="18" charset="0"/>
              </a:rPr>
              <a:t>sütyeninden</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ayırtedebilir</a:t>
            </a:r>
            <a:r>
              <a:rPr lang="tr-TR" dirty="0">
                <a:latin typeface="Times New Roman" panose="02020603050405020304" pitchFamily="18" charset="0"/>
                <a:ea typeface="Calibri" panose="020F0502020204030204" pitchFamily="34" charset="0"/>
                <a:cs typeface="Times New Roman" panose="02020603050405020304" pitchFamily="18" charset="0"/>
              </a:rPr>
              <a:t>. </a:t>
            </a: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Tat alma</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Yeni doğanların tat alma duyusu oldukça gelişmiştir, tatları ayırt edebilir. Tatsız ve tuzlu sıvılardan daha çok tatlı sıvıları tercih ederler. Besinin tatlı oranı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çok </a:t>
            </a:r>
            <a:r>
              <a:rPr lang="tr-TR" dirty="0">
                <a:latin typeface="Times New Roman" panose="02020603050405020304" pitchFamily="18" charset="0"/>
                <a:ea typeface="Calibri" panose="020F0502020204030204" pitchFamily="34" charset="0"/>
                <a:cs typeface="Times New Roman" panose="02020603050405020304" pitchFamily="18" charset="0"/>
              </a:rPr>
              <a:t>yüksek değilse kısa aralıklarla dinlenerek alır, yüksek ise daha yavaş ve uzun aralıklarla alır. </a:t>
            </a:r>
          </a:p>
          <a:p>
            <a:endParaRPr lang="tr-TR" dirty="0"/>
          </a:p>
        </p:txBody>
      </p:sp>
    </p:spTree>
    <p:extLst>
      <p:ext uri="{BB962C8B-B14F-4D97-AF65-F5344CB8AC3E}">
        <p14:creationId xmlns:p14="http://schemas.microsoft.com/office/powerpoint/2010/main" val="11875532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Dokunma:</a:t>
            </a:r>
            <a:r>
              <a:rPr lang="tr-TR" dirty="0">
                <a:latin typeface="Times New Roman" panose="02020603050405020304" pitchFamily="18" charset="0"/>
                <a:ea typeface="Calibri" panose="020F0502020204030204" pitchFamily="34" charset="0"/>
                <a:cs typeface="Times New Roman" panose="02020603050405020304" pitchFamily="18" charset="0"/>
              </a:rPr>
              <a:t> Çeşitli dokunma duyularına cevap veren yeni doğan için dokunma duyusu özel duyular içinde en fazla gelişmiş olanıdır. Yeni doğan vurma ile yumuşak ve sakin yaklaşımı ayırt edebilir. Okşandığında sakinleşir. Bununla beraber yanağına dokununca arama gibi pek çok refleksin de dokunma duyusu ile ilişkili olduğu bilinmektedir. Ağrıya ve aşırı sıcağa duyarlılık olmakla birlikte, onuncu günde ağrılı uyarana tepki </a:t>
            </a:r>
            <a:r>
              <a:rPr lang="tr-TR" dirty="0" smtClean="0">
                <a:latin typeface="Times New Roman" panose="02020603050405020304" pitchFamily="18" charset="0"/>
                <a:ea typeface="Calibri" panose="020F0502020204030204" pitchFamily="34" charset="0"/>
                <a:cs typeface="Times New Roman" panose="02020603050405020304" pitchFamily="18" charset="0"/>
              </a:rPr>
              <a:t>göstermektedir.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422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938254" y="1825624"/>
            <a:ext cx="10415546" cy="5032375"/>
          </a:xfrm>
        </p:spPr>
        <p:txBody>
          <a:bodyPr>
            <a:noAutofit/>
          </a:bodyPr>
          <a:lstStyle/>
          <a:p>
            <a:pPr indent="449580" algn="just">
              <a:lnSpc>
                <a:spcPct val="150000"/>
              </a:lnSpc>
              <a:spcAft>
                <a:spcPts val="0"/>
              </a:spcAft>
            </a:pPr>
            <a:r>
              <a:rPr lang="tr-TR" sz="2400" b="1" i="1" dirty="0" err="1">
                <a:latin typeface="Times New Roman" panose="02020603050405020304" pitchFamily="18" charset="0"/>
                <a:ea typeface="Calibri" panose="020F0502020204030204" pitchFamily="34" charset="0"/>
                <a:cs typeface="Times New Roman" panose="02020603050405020304" pitchFamily="18" charset="0"/>
              </a:rPr>
              <a:t>Fenil</a:t>
            </a:r>
            <a:r>
              <a:rPr lang="tr-TR" sz="2400" b="1" i="1" dirty="0">
                <a:latin typeface="Times New Roman" panose="02020603050405020304" pitchFamily="18" charset="0"/>
                <a:ea typeface="Calibri" panose="020F0502020204030204" pitchFamily="34" charset="0"/>
                <a:cs typeface="Times New Roman" panose="02020603050405020304" pitchFamily="18" charset="0"/>
              </a:rPr>
              <a:t> </a:t>
            </a:r>
            <a:r>
              <a:rPr lang="tr-TR" sz="2400" b="1" i="1" dirty="0" err="1">
                <a:latin typeface="Times New Roman" panose="02020603050405020304" pitchFamily="18" charset="0"/>
                <a:ea typeface="Calibri" panose="020F0502020204030204" pitchFamily="34" charset="0"/>
                <a:cs typeface="Times New Roman" panose="02020603050405020304" pitchFamily="18" charset="0"/>
              </a:rPr>
              <a:t>Ketonüri</a:t>
            </a:r>
            <a:r>
              <a:rPr lang="tr-TR" sz="2400" b="1" i="1" dirty="0">
                <a:latin typeface="Times New Roman" panose="02020603050405020304" pitchFamily="18" charset="0"/>
                <a:ea typeface="Calibri" panose="020F0502020204030204" pitchFamily="34" charset="0"/>
                <a:cs typeface="Times New Roman" panose="02020603050405020304" pitchFamily="18" charset="0"/>
              </a:rPr>
              <a:t> (FKÜ) Testi </a:t>
            </a:r>
            <a:r>
              <a:rPr lang="tr-TR" sz="2400" dirty="0">
                <a:latin typeface="Times New Roman" panose="02020603050405020304" pitchFamily="18" charset="0"/>
                <a:ea typeface="Calibri" panose="020F0502020204030204" pitchFamily="34" charset="0"/>
                <a:cs typeface="Times New Roman" panose="02020603050405020304" pitchFamily="18" charset="0"/>
              </a:rPr>
              <a:t> için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yeni doğan </a:t>
            </a:r>
            <a:r>
              <a:rPr lang="tr-TR" sz="2400" dirty="0">
                <a:latin typeface="Times New Roman" panose="02020603050405020304" pitchFamily="18" charset="0"/>
                <a:ea typeface="Calibri" panose="020F0502020204030204" pitchFamily="34" charset="0"/>
                <a:cs typeface="Times New Roman" panose="02020603050405020304" pitchFamily="18" charset="0"/>
              </a:rPr>
              <a:t>beslendikten sonra topuğundan kan örneği alınır. Genetik ve </a:t>
            </a:r>
            <a:r>
              <a:rPr lang="tr-TR" sz="2400" dirty="0" err="1">
                <a:latin typeface="Times New Roman" panose="02020603050405020304" pitchFamily="18" charset="0"/>
                <a:ea typeface="Calibri" panose="020F0502020204030204" pitchFamily="34" charset="0"/>
                <a:cs typeface="Times New Roman" panose="02020603050405020304" pitchFamily="18" charset="0"/>
              </a:rPr>
              <a:t>metabolikbir</a:t>
            </a:r>
            <a:r>
              <a:rPr lang="tr-TR" sz="2400" dirty="0">
                <a:latin typeface="Times New Roman" panose="02020603050405020304" pitchFamily="18" charset="0"/>
                <a:ea typeface="Calibri" panose="020F0502020204030204" pitchFamily="34" charset="0"/>
                <a:cs typeface="Times New Roman" panose="02020603050405020304" pitchFamily="18" charset="0"/>
              </a:rPr>
              <a:t> hastalık olan FKÜ tanısı için bebeğin doğumdan sonraki 24-36 saat içinde beslenmiş olması gerekir. Erken dönemde teşhis edildiğinde diyetle tedavi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edilebilmektedir. </a:t>
            </a:r>
          </a:p>
          <a:p>
            <a:pPr indent="449580" algn="just">
              <a:lnSpc>
                <a:spcPct val="150000"/>
              </a:lnSpc>
              <a:spcAft>
                <a:spcPts val="0"/>
              </a:spcAft>
            </a:pPr>
            <a:r>
              <a:rPr lang="tr-TR" sz="2400" b="1" i="1" dirty="0" err="1" smtClean="0">
                <a:latin typeface="Times New Roman" panose="02020603050405020304" pitchFamily="18" charset="0"/>
                <a:ea typeface="Calibri" panose="020F0502020204030204" pitchFamily="34" charset="0"/>
                <a:cs typeface="Times New Roman" panose="02020603050405020304" pitchFamily="18" charset="0"/>
              </a:rPr>
              <a:t>Galaktosemi</a:t>
            </a:r>
            <a:r>
              <a:rPr lang="tr-TR" sz="24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400" b="1" i="1" dirty="0">
                <a:latin typeface="Times New Roman" panose="02020603050405020304" pitchFamily="18" charset="0"/>
                <a:ea typeface="Calibri" panose="020F0502020204030204" pitchFamily="34" charset="0"/>
                <a:cs typeface="Times New Roman" panose="02020603050405020304" pitchFamily="18" charset="0"/>
              </a:rPr>
              <a:t>Testi</a:t>
            </a:r>
            <a:r>
              <a:rPr lang="tr-TR" sz="2400" dirty="0">
                <a:latin typeface="Times New Roman" panose="02020603050405020304" pitchFamily="18" charset="0"/>
                <a:ea typeface="Calibri" panose="020F0502020204030204" pitchFamily="34" charset="0"/>
                <a:cs typeface="Times New Roman" panose="02020603050405020304" pitchFamily="18" charset="0"/>
              </a:rPr>
              <a:t> için </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sz="2400" dirty="0">
                <a:latin typeface="Times New Roman" panose="02020603050405020304" pitchFamily="18" charset="0"/>
                <a:ea typeface="Calibri" panose="020F0502020204030204" pitchFamily="34" charset="0"/>
                <a:cs typeface="Times New Roman" panose="02020603050405020304" pitchFamily="18" charset="0"/>
              </a:rPr>
              <a:t>topuğundan kan örneği alınır. Bu test ile doğuştan </a:t>
            </a:r>
            <a:r>
              <a:rPr lang="tr-TR" sz="2400" dirty="0" err="1">
                <a:latin typeface="Times New Roman" panose="02020603050405020304" pitchFamily="18" charset="0"/>
                <a:ea typeface="Calibri" panose="020F0502020204030204" pitchFamily="34" charset="0"/>
                <a:cs typeface="Times New Roman" panose="02020603050405020304" pitchFamily="18" charset="0"/>
              </a:rPr>
              <a:t>galatozun</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gluktoza</a:t>
            </a:r>
            <a:r>
              <a:rPr lang="tr-TR" sz="2400" dirty="0">
                <a:latin typeface="Times New Roman" panose="02020603050405020304" pitchFamily="18" charset="0"/>
                <a:ea typeface="Calibri" panose="020F0502020204030204" pitchFamily="34" charset="0"/>
                <a:cs typeface="Times New Roman" panose="02020603050405020304" pitchFamily="18" charset="0"/>
              </a:rPr>
              <a:t> dönüşmesinde </a:t>
            </a:r>
            <a:r>
              <a:rPr lang="tr-TR" sz="2400" dirty="0" err="1">
                <a:latin typeface="Times New Roman" panose="02020603050405020304" pitchFamily="18" charset="0"/>
                <a:ea typeface="Calibri" panose="020F0502020204030204" pitchFamily="34" charset="0"/>
                <a:cs typeface="Times New Roman" panose="02020603050405020304" pitchFamily="18" charset="0"/>
              </a:rPr>
              <a:t>metabolik</a:t>
            </a:r>
            <a:r>
              <a:rPr lang="tr-TR" sz="2400" dirty="0">
                <a:latin typeface="Times New Roman" panose="02020603050405020304" pitchFamily="18" charset="0"/>
                <a:ea typeface="Calibri" panose="020F0502020204030204" pitchFamily="34" charset="0"/>
                <a:cs typeface="Times New Roman" panose="02020603050405020304" pitchFamily="18" charset="0"/>
              </a:rPr>
              <a:t> bir hata olması durumu teşhis edilerek diyetle tedavi sonucu karaciğer ve beynin hasar görmesi engellenebilir.</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19078931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73426" y="1825624"/>
            <a:ext cx="10280373" cy="4750105"/>
          </a:xfrm>
        </p:spPr>
        <p:txBody>
          <a:bodyPr>
            <a:normAutofit fontScale="25000" lnSpcReduction="20000"/>
          </a:bodyPr>
          <a:lstStyle/>
          <a:p>
            <a:pPr algn="just">
              <a:lnSpc>
                <a:spcPct val="150000"/>
              </a:lnSpc>
              <a:spcAft>
                <a:spcPts val="0"/>
              </a:spcAft>
            </a:pPr>
            <a:r>
              <a:rPr lang="tr-TR" sz="6400" b="1" dirty="0">
                <a:latin typeface="Times New Roman" panose="02020603050405020304" pitchFamily="18" charset="0"/>
                <a:ea typeface="Calibri" panose="020F0502020204030204" pitchFamily="34" charset="0"/>
                <a:cs typeface="Times New Roman" panose="02020603050405020304" pitchFamily="18" charset="0"/>
              </a:rPr>
              <a:t>KAYNAKLAR</a:t>
            </a:r>
            <a:endParaRPr lang="tr-TR" sz="6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5600" dirty="0" err="1">
                <a:latin typeface="Times New Roman" panose="02020603050405020304" pitchFamily="18" charset="0"/>
                <a:ea typeface="Calibri" panose="020F0502020204030204" pitchFamily="34" charset="0"/>
                <a:cs typeface="Times New Roman" panose="02020603050405020304" pitchFamily="18" charset="0"/>
              </a:rPr>
              <a:t>Als</a:t>
            </a:r>
            <a:r>
              <a:rPr lang="tr-TR" sz="5600" dirty="0">
                <a:latin typeface="Times New Roman" panose="02020603050405020304" pitchFamily="18" charset="0"/>
                <a:ea typeface="Calibri" panose="020F0502020204030204" pitchFamily="34" charset="0"/>
                <a:cs typeface="Times New Roman" panose="02020603050405020304" pitchFamily="18" charset="0"/>
              </a:rPr>
              <a:t>, H. ve </a:t>
            </a:r>
            <a:r>
              <a:rPr lang="tr-TR" sz="5600" dirty="0" err="1">
                <a:latin typeface="Times New Roman" panose="02020603050405020304" pitchFamily="18" charset="0"/>
                <a:ea typeface="Calibri" panose="020F0502020204030204" pitchFamily="34" charset="0"/>
                <a:cs typeface="Times New Roman" panose="02020603050405020304" pitchFamily="18" charset="0"/>
              </a:rPr>
              <a:t>Butler</a:t>
            </a:r>
            <a:r>
              <a:rPr lang="tr-TR" sz="5600" dirty="0">
                <a:latin typeface="Times New Roman" panose="02020603050405020304" pitchFamily="18" charset="0"/>
                <a:ea typeface="Calibri" panose="020F0502020204030204" pitchFamily="34" charset="0"/>
                <a:cs typeface="Times New Roman" panose="02020603050405020304" pitchFamily="18" charset="0"/>
              </a:rPr>
              <a:t>, S. C. (2008). </a:t>
            </a:r>
            <a:r>
              <a:rPr lang="tr-TR" sz="5600" dirty="0" err="1">
                <a:latin typeface="Times New Roman" panose="02020603050405020304" pitchFamily="18" charset="0"/>
                <a:ea typeface="Calibri" panose="020F0502020204030204" pitchFamily="34" charset="0"/>
                <a:cs typeface="Times New Roman" panose="02020603050405020304" pitchFamily="18" charset="0"/>
              </a:rPr>
              <a:t>Screening</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Newborn</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and</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Maternal</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Well-Being</a:t>
            </a:r>
            <a:r>
              <a:rPr lang="tr-TR" sz="5600" dirty="0">
                <a:latin typeface="Times New Roman" panose="02020603050405020304" pitchFamily="18" charset="0"/>
                <a:ea typeface="Calibri" panose="020F0502020204030204" pitchFamily="34" charset="0"/>
                <a:cs typeface="Times New Roman" panose="02020603050405020304" pitchFamily="18" charset="0"/>
              </a:rPr>
              <a:t> Encyclopedia </a:t>
            </a:r>
            <a:r>
              <a:rPr lang="tr-TR" sz="5600" dirty="0" err="1">
                <a:latin typeface="Times New Roman" panose="02020603050405020304" pitchFamily="18" charset="0"/>
                <a:ea typeface="Calibri" panose="020F0502020204030204" pitchFamily="34" charset="0"/>
                <a:cs typeface="Times New Roman" panose="02020603050405020304" pitchFamily="18" charset="0"/>
              </a:rPr>
              <a:t>Infantand</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Early</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Childhood</a:t>
            </a:r>
            <a:r>
              <a:rPr lang="tr-TR" sz="5600" dirty="0">
                <a:latin typeface="Times New Roman" panose="02020603050405020304" pitchFamily="18" charset="0"/>
                <a:ea typeface="Calibri" panose="020F0502020204030204" pitchFamily="34" charset="0"/>
                <a:cs typeface="Times New Roman" panose="02020603050405020304" pitchFamily="18" charset="0"/>
              </a:rPr>
              <a:t> Development.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Ed</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Janette</a:t>
            </a:r>
            <a:r>
              <a:rPr lang="tr-TR" sz="5600" dirty="0">
                <a:latin typeface="Times New Roman" panose="02020603050405020304" pitchFamily="18" charset="0"/>
                <a:ea typeface="Calibri" panose="020F0502020204030204" pitchFamily="34" charset="0"/>
                <a:cs typeface="Times New Roman" panose="02020603050405020304" pitchFamily="18" charset="0"/>
              </a:rPr>
              <a:t> B. </a:t>
            </a:r>
            <a:r>
              <a:rPr lang="tr-TR" sz="5600" dirty="0" err="1">
                <a:latin typeface="Times New Roman" panose="02020603050405020304" pitchFamily="18" charset="0"/>
                <a:ea typeface="Calibri" panose="020F0502020204030204" pitchFamily="34" charset="0"/>
                <a:cs typeface="Times New Roman" panose="02020603050405020304" pitchFamily="18" charset="0"/>
              </a:rPr>
              <a:t>Benson</a:t>
            </a:r>
            <a:r>
              <a:rPr lang="tr-TR" sz="5600" dirty="0">
                <a:latin typeface="Times New Roman" panose="02020603050405020304" pitchFamily="18" charset="0"/>
                <a:ea typeface="Calibri" panose="020F0502020204030204" pitchFamily="34" charset="0"/>
                <a:cs typeface="Times New Roman" panose="02020603050405020304" pitchFamily="18" charset="0"/>
              </a:rPr>
              <a:t> ve Marshall </a:t>
            </a:r>
            <a:r>
              <a:rPr lang="tr-TR" sz="5600" dirty="0" err="1">
                <a:latin typeface="Times New Roman" panose="02020603050405020304" pitchFamily="18" charset="0"/>
                <a:ea typeface="Calibri" panose="020F0502020204030204" pitchFamily="34" charset="0"/>
                <a:cs typeface="Times New Roman" panose="02020603050405020304" pitchFamily="18" charset="0"/>
              </a:rPr>
              <a:t>M.Haith</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Academic</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Press</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smtClean="0">
                <a:latin typeface="Times New Roman" panose="02020603050405020304" pitchFamily="18" charset="0"/>
                <a:ea typeface="Calibri" panose="020F0502020204030204" pitchFamily="34" charset="0"/>
                <a:cs typeface="Times New Roman" panose="02020603050405020304" pitchFamily="18" charset="0"/>
              </a:rPr>
              <a:t>s:66-78.</a:t>
            </a:r>
          </a:p>
          <a:p>
            <a:pPr algn="just">
              <a:lnSpc>
                <a:spcPct val="150000"/>
              </a:lnSpc>
              <a:spcAft>
                <a:spcPts val="0"/>
              </a:spcAft>
            </a:pP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Bee</a:t>
            </a:r>
            <a:r>
              <a:rPr lang="tr-TR" sz="5600" dirty="0" smtClean="0">
                <a:latin typeface="Times New Roman" panose="02020603050405020304" pitchFamily="18" charset="0"/>
                <a:ea typeface="Calibri" panose="020F0502020204030204" pitchFamily="34" charset="0"/>
                <a:cs typeface="Times New Roman" panose="02020603050405020304" pitchFamily="18" charset="0"/>
              </a:rPr>
              <a:t>, H. ve </a:t>
            </a: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Boyd</a:t>
            </a:r>
            <a:r>
              <a:rPr lang="tr-TR" sz="5600" dirty="0" smtClean="0">
                <a:latin typeface="Times New Roman" panose="02020603050405020304" pitchFamily="18" charset="0"/>
                <a:ea typeface="Calibri" panose="020F0502020204030204" pitchFamily="34" charset="0"/>
                <a:cs typeface="Times New Roman" panose="02020603050405020304" pitchFamily="18" charset="0"/>
              </a:rPr>
              <a:t>, D. (2009). Çocuk Gelişim Psikolojisi. </a:t>
            </a: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Okhan</a:t>
            </a:r>
            <a:r>
              <a:rPr lang="tr-TR" sz="5600" dirty="0" smtClean="0">
                <a:latin typeface="Times New Roman" panose="02020603050405020304" pitchFamily="18" charset="0"/>
                <a:ea typeface="Calibri" panose="020F0502020204030204" pitchFamily="34" charset="0"/>
                <a:cs typeface="Times New Roman" panose="02020603050405020304" pitchFamily="18" charset="0"/>
              </a:rPr>
              <a:t> Gündüz (Çev.). İstanbul: </a:t>
            </a: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Kaknüs</a:t>
            </a:r>
            <a:endParaRPr lang="tr-TR" sz="5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Bregman</a:t>
            </a:r>
            <a:r>
              <a:rPr lang="tr-TR" sz="5600"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5600" dirty="0">
                <a:latin typeface="Times New Roman" panose="02020603050405020304" pitchFamily="18" charset="0"/>
                <a:ea typeface="Calibri" panose="020F0502020204030204" pitchFamily="34" charset="0"/>
                <a:cs typeface="Times New Roman" panose="02020603050405020304" pitchFamily="18" charset="0"/>
              </a:rPr>
              <a:t>J . (2002). </a:t>
            </a:r>
            <a:r>
              <a:rPr lang="tr-TR" sz="5600" dirty="0" err="1">
                <a:latin typeface="Times New Roman" panose="02020603050405020304" pitchFamily="18" charset="0"/>
                <a:ea typeface="Calibri" panose="020F0502020204030204" pitchFamily="34" charset="0"/>
                <a:cs typeface="Times New Roman" panose="02020603050405020304" pitchFamily="18" charset="0"/>
              </a:rPr>
              <a:t>Apgar</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Scoring</a:t>
            </a:r>
            <a:r>
              <a:rPr lang="tr-TR" sz="5600" dirty="0">
                <a:latin typeface="Times New Roman" panose="02020603050405020304" pitchFamily="18" charset="0"/>
                <a:ea typeface="Calibri" panose="020F0502020204030204" pitchFamily="34" charset="0"/>
                <a:cs typeface="Times New Roman" panose="02020603050405020304" pitchFamily="18" charset="0"/>
              </a:rPr>
              <a: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System</a:t>
            </a:r>
            <a:r>
              <a:rPr lang="tr-TR" sz="5600" dirty="0">
                <a:latin typeface="Times New Roman" panose="02020603050405020304" pitchFamily="18" charset="0"/>
                <a:ea typeface="Calibri" panose="020F0502020204030204" pitchFamily="34" charset="0"/>
                <a:cs typeface="Times New Roman" panose="02020603050405020304" pitchFamily="18" charset="0"/>
              </a:rPr>
              <a:t>. Child Development. </a:t>
            </a:r>
            <a:r>
              <a:rPr lang="tr-TR" sz="5600" dirty="0" err="1">
                <a:latin typeface="Times New Roman" panose="02020603050405020304" pitchFamily="18" charset="0"/>
                <a:ea typeface="Calibri" panose="020F0502020204030204" pitchFamily="34" charset="0"/>
                <a:cs typeface="Times New Roman" panose="02020603050405020304" pitchFamily="18" charset="0"/>
              </a:rPr>
              <a:t>Neil</a:t>
            </a:r>
            <a:r>
              <a:rPr lang="tr-TR" sz="5600" dirty="0">
                <a:latin typeface="Times New Roman" panose="02020603050405020304" pitchFamily="18" charset="0"/>
                <a:ea typeface="Calibri" panose="020F0502020204030204" pitchFamily="34" charset="0"/>
                <a:cs typeface="Times New Roman" panose="02020603050405020304" pitchFamily="18" charset="0"/>
              </a:rPr>
              <a:t> J. </a:t>
            </a:r>
            <a:r>
              <a:rPr lang="tr-TR" sz="5600" dirty="0" err="1">
                <a:latin typeface="Times New Roman" panose="02020603050405020304" pitchFamily="18" charset="0"/>
                <a:ea typeface="Calibri" panose="020F0502020204030204" pitchFamily="34" charset="0"/>
                <a:cs typeface="Times New Roman" panose="02020603050405020304" pitchFamily="18" charset="0"/>
              </a:rPr>
              <a:t>Salkind</a:t>
            </a:r>
            <a:r>
              <a:rPr lang="tr-TR" sz="5600" dirty="0">
                <a:latin typeface="Times New Roman" panose="02020603050405020304" pitchFamily="18" charset="0"/>
                <a:ea typeface="Calibri" panose="020F0502020204030204" pitchFamily="34" charset="0"/>
                <a:cs typeface="Times New Roman" panose="02020603050405020304" pitchFamily="18" charset="0"/>
              </a:rPr>
              <a:t> (Ed.:). (s: 25-26). USA: </a:t>
            </a:r>
            <a:r>
              <a:rPr lang="tr-TR" sz="5600" dirty="0" err="1" smtClean="0">
                <a:latin typeface="Times New Roman" panose="02020603050405020304" pitchFamily="18" charset="0"/>
                <a:ea typeface="Calibri" panose="020F0502020204030204" pitchFamily="34" charset="0"/>
                <a:cs typeface="Times New Roman" panose="02020603050405020304" pitchFamily="18" charset="0"/>
              </a:rPr>
              <a:t>Macmillan</a:t>
            </a:r>
            <a:endParaRPr lang="tr-TR" sz="5600" dirty="0" smtClean="0">
              <a:latin typeface="Times New Roman" panose="02020603050405020304" pitchFamily="18" charset="0"/>
              <a:ea typeface="Calibri" panose="020F0502020204030204" pitchFamily="34" charset="0"/>
              <a:cs typeface="Times New Roman" panose="02020603050405020304" pitchFamily="18" charset="0"/>
            </a:endParaRPr>
          </a:p>
          <a:p>
            <a:pPr marL="0" lvl="0" indent="0" fontAlgn="base">
              <a:lnSpc>
                <a:spcPct val="100000"/>
              </a:lnSpc>
              <a:spcAft>
                <a:spcPct val="0"/>
              </a:spcAft>
              <a:buFont typeface="Arial" charset="0"/>
              <a:buChar char="•"/>
            </a:pPr>
            <a:r>
              <a:rPr lang="tr-TR" sz="5600" dirty="0" smtClean="0">
                <a:solidFill>
                  <a:prstClr val="black"/>
                </a:solidFill>
                <a:latin typeface="Times New Roman" panose="02020603050405020304" pitchFamily="18" charset="0"/>
                <a:cs typeface="Times New Roman" panose="02020603050405020304" pitchFamily="18" charset="0"/>
              </a:rPr>
              <a:t>  </a:t>
            </a:r>
            <a:r>
              <a:rPr lang="tr-TR" sz="5600" dirty="0" err="1" smtClean="0">
                <a:solidFill>
                  <a:prstClr val="black"/>
                </a:solidFill>
                <a:latin typeface="Times New Roman" panose="02020603050405020304" pitchFamily="18" charset="0"/>
                <a:cs typeface="Times New Roman" panose="02020603050405020304" pitchFamily="18" charset="0"/>
              </a:rPr>
              <a:t>Durualp</a:t>
            </a:r>
            <a:r>
              <a:rPr lang="tr-TR" sz="5600" dirty="0" smtClean="0">
                <a:solidFill>
                  <a:prstClr val="black"/>
                </a:solidFill>
                <a:latin typeface="Times New Roman" panose="02020603050405020304" pitchFamily="18" charset="0"/>
                <a:cs typeface="Times New Roman" panose="02020603050405020304" pitchFamily="18" charset="0"/>
              </a:rPr>
              <a:t>, E. (2019). Doğum </a:t>
            </a:r>
            <a:r>
              <a:rPr lang="tr-TR" sz="5600" dirty="0">
                <a:solidFill>
                  <a:prstClr val="black"/>
                </a:solidFill>
                <a:latin typeface="Times New Roman" panose="02020603050405020304" pitchFamily="18" charset="0"/>
                <a:cs typeface="Times New Roman" panose="02020603050405020304" pitchFamily="18" charset="0"/>
              </a:rPr>
              <a:t>Öncesi Gelişim ve </a:t>
            </a:r>
            <a:r>
              <a:rPr lang="tr-TR" sz="5600" dirty="0" smtClean="0">
                <a:solidFill>
                  <a:prstClr val="black"/>
                </a:solidFill>
                <a:latin typeface="Times New Roman" panose="02020603050405020304" pitchFamily="18" charset="0"/>
                <a:cs typeface="Times New Roman" panose="02020603050405020304" pitchFamily="18" charset="0"/>
              </a:rPr>
              <a:t>Doğum. Erken </a:t>
            </a:r>
            <a:r>
              <a:rPr lang="tr-TR" sz="5600" dirty="0">
                <a:solidFill>
                  <a:prstClr val="black"/>
                </a:solidFill>
                <a:latin typeface="Times New Roman" panose="02020603050405020304" pitchFamily="18" charset="0"/>
                <a:cs typeface="Times New Roman" panose="02020603050405020304" pitchFamily="18" charset="0"/>
              </a:rPr>
              <a:t>Çocukluk Döneminde Gelişim I, 0-36 Ay.(</a:t>
            </a:r>
            <a:r>
              <a:rPr lang="tr-TR" sz="5600" dirty="0" err="1">
                <a:solidFill>
                  <a:prstClr val="black"/>
                </a:solidFill>
                <a:latin typeface="Times New Roman" panose="02020603050405020304" pitchFamily="18" charset="0"/>
                <a:cs typeface="Times New Roman" panose="02020603050405020304" pitchFamily="18" charset="0"/>
              </a:rPr>
              <a:t>Edit:A</a:t>
            </a:r>
            <a:r>
              <a:rPr lang="tr-TR" sz="5600" dirty="0" smtClean="0">
                <a:solidFill>
                  <a:prstClr val="black"/>
                </a:solidFill>
                <a:latin typeface="Times New Roman" panose="02020603050405020304" pitchFamily="18" charset="0"/>
                <a:cs typeface="Times New Roman" panose="02020603050405020304" pitchFamily="18" charset="0"/>
              </a:rPr>
              <a:t>.      Köksal </a:t>
            </a:r>
            <a:r>
              <a:rPr lang="tr-TR" sz="5600" dirty="0">
                <a:solidFill>
                  <a:prstClr val="black"/>
                </a:solidFill>
                <a:latin typeface="Times New Roman" panose="02020603050405020304" pitchFamily="18" charset="0"/>
                <a:cs typeface="Times New Roman" panose="02020603050405020304" pitchFamily="18" charset="0"/>
              </a:rPr>
              <a:t>Akyol).111-149,Ankara; Anı Yayınları</a:t>
            </a:r>
            <a:r>
              <a:rPr lang="tr-TR" sz="5600" dirty="0" smtClean="0">
                <a:solidFill>
                  <a:prstClr val="black"/>
                </a:solidFill>
                <a:latin typeface="Times New Roman" panose="02020603050405020304" pitchFamily="18" charset="0"/>
                <a:cs typeface="Times New Roman" panose="02020603050405020304" pitchFamily="18" charset="0"/>
              </a:rPr>
              <a:t>.</a:t>
            </a:r>
            <a:endParaRPr lang="tr-TR" sz="56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pPr>
            <a:r>
              <a:rPr lang="tr-TR" sz="5600" dirty="0" err="1">
                <a:solidFill>
                  <a:srgbClr val="222222"/>
                </a:solidFill>
                <a:latin typeface="Times New Roman" panose="02020603050405020304" pitchFamily="18" charset="0"/>
                <a:cs typeface="Times New Roman" panose="02020603050405020304" pitchFamily="18" charset="0"/>
              </a:rPr>
              <a:t>Gürsoy,F</a:t>
            </a:r>
            <a:r>
              <a:rPr lang="tr-TR" sz="5600" dirty="0">
                <a:solidFill>
                  <a:srgbClr val="222222"/>
                </a:solidFill>
                <a:latin typeface="Times New Roman" panose="02020603050405020304" pitchFamily="18" charset="0"/>
                <a:cs typeface="Times New Roman" panose="02020603050405020304" pitchFamily="18" charset="0"/>
              </a:rPr>
              <a:t>., Aysu, B. (2018). Doğum Sonrası Gelişim. Çocuk Gelişimi. Editör Neriman Aral, Fulya Temel. S. 58 72 </a:t>
            </a:r>
            <a:r>
              <a:rPr lang="tr-TR" sz="5600" dirty="0" smtClean="0">
                <a:solidFill>
                  <a:srgbClr val="222222"/>
                </a:solidFill>
                <a:latin typeface="Times New Roman" panose="02020603050405020304" pitchFamily="18" charset="0"/>
                <a:cs typeface="Times New Roman" panose="02020603050405020304" pitchFamily="18" charset="0"/>
              </a:rPr>
              <a:t>Ankara: Hedef </a:t>
            </a:r>
            <a:r>
              <a:rPr lang="tr-TR" sz="5600" dirty="0" smtClean="0">
                <a:solidFill>
                  <a:srgbClr val="222222"/>
                </a:solidFill>
                <a:latin typeface="Times New Roman" panose="02020603050405020304" pitchFamily="18" charset="0"/>
                <a:cs typeface="Times New Roman" panose="02020603050405020304" pitchFamily="18" charset="0"/>
              </a:rPr>
              <a:t>CS</a:t>
            </a:r>
          </a:p>
          <a:p>
            <a:pPr marL="0" lvl="0" indent="0" fontAlgn="base">
              <a:lnSpc>
                <a:spcPct val="100000"/>
              </a:lnSpc>
              <a:spcAft>
                <a:spcPct val="0"/>
              </a:spcAft>
              <a:buFont typeface="Arial" charset="0"/>
              <a:buChar char="•"/>
            </a:pPr>
            <a:r>
              <a:rPr lang="tr-TR" sz="5600" dirty="0" smtClean="0">
                <a:solidFill>
                  <a:srgbClr val="222222"/>
                </a:solidFill>
                <a:latin typeface="Times New Roman" panose="02020603050405020304" pitchFamily="18" charset="0"/>
                <a:cs typeface="Times New Roman" panose="02020603050405020304" pitchFamily="18" charset="0"/>
              </a:rPr>
              <a:t>   </a:t>
            </a:r>
            <a:r>
              <a:rPr lang="tr-TR" sz="5600" dirty="0" err="1" smtClean="0">
                <a:solidFill>
                  <a:srgbClr val="222222"/>
                </a:solidFill>
                <a:latin typeface="Times New Roman" panose="02020603050405020304" pitchFamily="18" charset="0"/>
                <a:cs typeface="Times New Roman" panose="02020603050405020304" pitchFamily="18" charset="0"/>
              </a:rPr>
              <a:t>Gürsoy.F</a:t>
            </a:r>
            <a:r>
              <a:rPr lang="tr-TR" sz="5600" dirty="0" smtClean="0">
                <a:solidFill>
                  <a:srgbClr val="222222"/>
                </a:solidFill>
                <a:latin typeface="Times New Roman" panose="02020603050405020304" pitchFamily="18" charset="0"/>
                <a:cs typeface="Times New Roman" panose="02020603050405020304" pitchFamily="18" charset="0"/>
              </a:rPr>
              <a:t>.  ve  </a:t>
            </a:r>
            <a:r>
              <a:rPr lang="tr-TR" sz="5600" dirty="0" err="1" smtClean="0">
                <a:solidFill>
                  <a:srgbClr val="222222"/>
                </a:solidFill>
                <a:latin typeface="Times New Roman" panose="02020603050405020304" pitchFamily="18" charset="0"/>
                <a:cs typeface="Times New Roman" panose="02020603050405020304" pitchFamily="18" charset="0"/>
              </a:rPr>
              <a:t>Özaslan,H</a:t>
            </a:r>
            <a:r>
              <a:rPr lang="tr-TR" sz="5600" dirty="0" smtClean="0">
                <a:solidFill>
                  <a:srgbClr val="222222"/>
                </a:solidFill>
                <a:latin typeface="Times New Roman" panose="02020603050405020304" pitchFamily="18" charset="0"/>
                <a:cs typeface="Times New Roman" panose="02020603050405020304" pitchFamily="18" charset="0"/>
              </a:rPr>
              <a:t>.(2019).Fiziksel Gelişim.</a:t>
            </a:r>
            <a:r>
              <a:rPr lang="tr-TR" sz="5600" dirty="0">
                <a:solidFill>
                  <a:prstClr val="black"/>
                </a:solidFill>
                <a:latin typeface="Times New Roman" panose="02020603050405020304" pitchFamily="18" charset="0"/>
                <a:cs typeface="Times New Roman" panose="02020603050405020304" pitchFamily="18" charset="0"/>
              </a:rPr>
              <a:t> Erken Çocukluk Döneminde Gelişim I, 0-36 Ay.(</a:t>
            </a:r>
            <a:r>
              <a:rPr lang="tr-TR" sz="5600" dirty="0" err="1">
                <a:solidFill>
                  <a:prstClr val="black"/>
                </a:solidFill>
                <a:latin typeface="Times New Roman" panose="02020603050405020304" pitchFamily="18" charset="0"/>
                <a:cs typeface="Times New Roman" panose="02020603050405020304" pitchFamily="18" charset="0"/>
              </a:rPr>
              <a:t>Edit:A</a:t>
            </a:r>
            <a:r>
              <a:rPr lang="tr-TR" sz="5600" dirty="0" smtClean="0">
                <a:solidFill>
                  <a:prstClr val="black"/>
                </a:solidFill>
                <a:latin typeface="Times New Roman" panose="02020603050405020304" pitchFamily="18" charset="0"/>
                <a:cs typeface="Times New Roman" panose="02020603050405020304" pitchFamily="18" charset="0"/>
              </a:rPr>
              <a:t>. </a:t>
            </a:r>
            <a:r>
              <a:rPr lang="tr-TR" sz="5600" dirty="0">
                <a:solidFill>
                  <a:prstClr val="black"/>
                </a:solidFill>
                <a:latin typeface="Times New Roman" panose="02020603050405020304" pitchFamily="18" charset="0"/>
                <a:cs typeface="Times New Roman" panose="02020603050405020304" pitchFamily="18" charset="0"/>
              </a:rPr>
              <a:t>Köksal Akyol).</a:t>
            </a:r>
            <a:r>
              <a:rPr lang="tr-TR" sz="5600" dirty="0" smtClean="0">
                <a:solidFill>
                  <a:prstClr val="black"/>
                </a:solidFill>
                <a:latin typeface="Times New Roman" panose="02020603050405020304" pitchFamily="18" charset="0"/>
                <a:cs typeface="Times New Roman" panose="02020603050405020304" pitchFamily="18" charset="0"/>
              </a:rPr>
              <a:t>177192,Ankara</a:t>
            </a:r>
            <a:r>
              <a:rPr lang="tr-TR" sz="5600" dirty="0">
                <a:solidFill>
                  <a:prstClr val="black"/>
                </a:solidFill>
                <a:latin typeface="Times New Roman" panose="02020603050405020304" pitchFamily="18" charset="0"/>
                <a:cs typeface="Times New Roman" panose="02020603050405020304" pitchFamily="18" charset="0"/>
              </a:rPr>
              <a:t>; Anı Yayınları</a:t>
            </a:r>
            <a:r>
              <a:rPr lang="tr-TR" sz="5600" dirty="0" smtClean="0">
                <a:solidFill>
                  <a:prstClr val="black"/>
                </a:solidFill>
                <a:latin typeface="Times New Roman" panose="02020603050405020304" pitchFamily="18" charset="0"/>
                <a:cs typeface="Times New Roman" panose="02020603050405020304" pitchFamily="18" charset="0"/>
              </a:rPr>
              <a:t>.</a:t>
            </a:r>
            <a:endParaRPr lang="tr-TR" sz="5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pPr>
            <a:r>
              <a:rPr lang="tr-TR" sz="5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Görgülü</a:t>
            </a:r>
            <a:r>
              <a:rPr lang="tr-TR" sz="5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R. S. (2014). Hemşireler için Fiziksel Muayene Yöntemleri. </a:t>
            </a:r>
            <a:r>
              <a:rPr lang="tr-TR" sz="56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İstanbul:Medikal</a:t>
            </a:r>
            <a:endParaRPr lang="tr-TR" sz="5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pPr>
            <a:r>
              <a:rPr lang="tr-TR" sz="56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Kuyurtar</a:t>
            </a:r>
            <a:r>
              <a:rPr lang="tr-TR" sz="5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 (2013). Fizik Muayene. Ankara: </a:t>
            </a:r>
            <a:r>
              <a:rPr lang="tr-TR" sz="5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Nobel</a:t>
            </a:r>
          </a:p>
          <a:p>
            <a:pPr lvl="0" algn="just">
              <a:lnSpc>
                <a:spcPct val="150000"/>
              </a:lnSpc>
            </a:pPr>
            <a:r>
              <a:rPr lang="tr-TR" sz="5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Özer, D. S. ve Özer, K. (2000). Çocuklarda Motor Gelişim İstanbul: Kazancı </a:t>
            </a:r>
          </a:p>
          <a:p>
            <a:pPr lvl="0" algn="just">
              <a:lnSpc>
                <a:spcPct val="150000"/>
              </a:lnSpc>
            </a:pPr>
            <a:endParaRPr lang="tr-TR" sz="5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endParaRPr lang="tr-TR" sz="4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tr-TR" sz="44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50000"/>
              </a:lnSpc>
              <a:spcAft>
                <a:spcPts val="0"/>
              </a:spcAft>
            </a:pPr>
            <a:endParaRPr lang="tr-TR" sz="4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tr-TR" sz="4400" dirty="0">
                <a:latin typeface="Times New Roman" panose="02020603050405020304" pitchFamily="18" charset="0"/>
                <a:ea typeface="Calibri" panose="020F0502020204030204" pitchFamily="34" charset="0"/>
                <a:cs typeface="Times New Roman" panose="02020603050405020304" pitchFamily="18" charset="0"/>
              </a:rPr>
              <a:t> </a:t>
            </a:r>
          </a:p>
          <a:p>
            <a:endParaRPr lang="tr-T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78062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lgn="just">
              <a:lnSpc>
                <a:spcPct val="150000"/>
              </a:lnSpc>
            </a:pPr>
            <a:r>
              <a:rPr lang="tr-TR" sz="20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Pedroso</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 D. (2008).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Reflexes</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Encyclopedia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Infant</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and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Early</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Childhood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Development.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Janette</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Benson</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ve Marshall M.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Haith</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 11-23)</a:t>
            </a:r>
            <a:r>
              <a:rPr lang="tr-TR"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Academic</a:t>
            </a: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Press</a:t>
            </a:r>
            <a:r>
              <a:rPr lang="tr-TR"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endPar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tr-TR"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Senemoğlu</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 (2000). Gelişim Öğrenme ve Öğretim. Ankara: Gazi</a:t>
            </a:r>
            <a:endPar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Slentz</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K.;</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Krogh</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 (2001).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Early</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Childhood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Development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and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Its</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Variations</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London</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Lawrence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Erlbaum</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Associates</a:t>
            </a:r>
            <a:r>
              <a:rPr lang="tr-TR" sz="2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lnSpc>
                <a:spcPct val="150000"/>
              </a:lnSpc>
            </a:pP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Taşkın, L. (2016). Doğum ve Kadın Sağlığı Hemşireliği. Ankara: Akademisyen Tıp</a:t>
            </a:r>
            <a:endPar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Törüner, E. K. ve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Büyükgönenç</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L. (2011). Çocuk Sağlığı. Ankara: Gökçe</a:t>
            </a:r>
            <a:endPar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Ziegler</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Delahunt</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J. (2002). Motor Development Child Development.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Neil</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J.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Salkind</a:t>
            </a:r>
            <a:r>
              <a:rPr lang="tr-TR"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(Ed.). s: 279- 282. USA: </a:t>
            </a:r>
            <a:r>
              <a:rPr lang="tr-TR"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Macmillan</a:t>
            </a:r>
            <a:endParaRPr lang="tr-TR"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endParaRPr lang="tr-TR" sz="1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endParaRPr lang="tr-TR" dirty="0"/>
          </a:p>
        </p:txBody>
      </p:sp>
    </p:spTree>
    <p:extLst>
      <p:ext uri="{BB962C8B-B14F-4D97-AF65-F5344CB8AC3E}">
        <p14:creationId xmlns:p14="http://schemas.microsoft.com/office/powerpoint/2010/main" val="1950112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indent="449580" algn="just">
              <a:lnSpc>
                <a:spcPct val="150000"/>
              </a:lnSpc>
              <a:spcAft>
                <a:spcPts val="0"/>
              </a:spcAft>
            </a:pPr>
            <a:r>
              <a:rPr lang="tr-TR" b="1" i="1" dirty="0" err="1">
                <a:latin typeface="Times New Roman" panose="02020603050405020304" pitchFamily="18" charset="0"/>
                <a:ea typeface="Calibri" panose="020F0502020204030204" pitchFamily="34" charset="0"/>
                <a:cs typeface="Times New Roman" panose="02020603050405020304" pitchFamily="18" charset="0"/>
              </a:rPr>
              <a:t>Sickle-cell</a:t>
            </a:r>
            <a:r>
              <a:rPr lang="tr-TR" b="1" i="1" dirty="0">
                <a:latin typeface="Times New Roman" panose="02020603050405020304" pitchFamily="18" charset="0"/>
                <a:ea typeface="Calibri" panose="020F0502020204030204" pitchFamily="34" charset="0"/>
                <a:cs typeface="Times New Roman" panose="02020603050405020304" pitchFamily="18" charset="0"/>
              </a:rPr>
              <a:t> Hastalığının Teşhis Testi</a:t>
            </a:r>
            <a:r>
              <a:rPr lang="tr-TR" dirty="0">
                <a:latin typeface="Times New Roman" panose="02020603050405020304" pitchFamily="18" charset="0"/>
                <a:ea typeface="Calibri" panose="020F0502020204030204" pitchFamily="34" charset="0"/>
                <a:cs typeface="Times New Roman" panose="02020603050405020304" pitchFamily="18" charset="0"/>
              </a:rPr>
              <a:t>  için yine topuktan kan alınır. </a:t>
            </a:r>
            <a:r>
              <a:rPr lang="tr-TR" dirty="0" smtClean="0">
                <a:latin typeface="Times New Roman" panose="02020603050405020304" pitchFamily="18" charset="0"/>
                <a:ea typeface="Calibri" panose="020F0502020204030204" pitchFamily="34" charset="0"/>
                <a:cs typeface="Times New Roman" panose="02020603050405020304" pitchFamily="18" charset="0"/>
              </a:rPr>
              <a:t>Orak hücreli anemi, kanda oksijen taşımakla görevli oksijenin yapısının bozulmasıyla beraber görevini yerine getirememesi ve kandaki kırmızı kan hücrelerinin azalması sonucu oluşur. Genetik bir problemdir.</a:t>
            </a:r>
          </a:p>
          <a:p>
            <a:pPr indent="449580" algn="just">
              <a:lnSpc>
                <a:spcPct val="150000"/>
              </a:lnSpc>
              <a:spcAft>
                <a:spcPts val="0"/>
              </a:spcAft>
            </a:pPr>
            <a:r>
              <a:rPr lang="tr-TR" b="1" i="1" dirty="0" err="1" smtClean="0">
                <a:latin typeface="Times New Roman" panose="02020603050405020304" pitchFamily="18" charset="0"/>
                <a:ea typeface="Calibri" panose="020F0502020204030204" pitchFamily="34" charset="0"/>
                <a:cs typeface="Times New Roman" panose="02020603050405020304" pitchFamily="18" charset="0"/>
              </a:rPr>
              <a:t>Hipotroidizm</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b="1" i="1" dirty="0">
                <a:latin typeface="Times New Roman" panose="02020603050405020304" pitchFamily="18" charset="0"/>
                <a:ea typeface="Calibri" panose="020F0502020204030204" pitchFamily="34" charset="0"/>
                <a:cs typeface="Times New Roman" panose="02020603050405020304" pitchFamily="18" charset="0"/>
              </a:rPr>
              <a:t>Testi</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doğanda </a:t>
            </a:r>
            <a:r>
              <a:rPr lang="tr-TR" dirty="0" err="1">
                <a:latin typeface="Times New Roman" panose="02020603050405020304" pitchFamily="18" charset="0"/>
                <a:ea typeface="Calibri" panose="020F0502020204030204" pitchFamily="34" charset="0"/>
                <a:cs typeface="Times New Roman" panose="02020603050405020304" pitchFamily="18" charset="0"/>
              </a:rPr>
              <a:t>troid</a:t>
            </a:r>
            <a:r>
              <a:rPr lang="tr-TR" dirty="0">
                <a:latin typeface="Times New Roman" panose="02020603050405020304" pitchFamily="18" charset="0"/>
                <a:ea typeface="Calibri" panose="020F0502020204030204" pitchFamily="34" charset="0"/>
                <a:cs typeface="Times New Roman" panose="02020603050405020304" pitchFamily="18" charset="0"/>
              </a:rPr>
              <a:t> fonksiyon bozukluğunun teşhisinde </a:t>
            </a:r>
            <a:r>
              <a:rPr lang="tr-TR" dirty="0" smtClean="0">
                <a:latin typeface="Times New Roman" panose="02020603050405020304" pitchFamily="18" charset="0"/>
                <a:ea typeface="Calibri" panose="020F0502020204030204" pitchFamily="34" charset="0"/>
                <a:cs typeface="Times New Roman" panose="02020603050405020304" pitchFamily="18" charset="0"/>
              </a:rPr>
              <a:t>kullanılmaktadır.</a:t>
            </a:r>
          </a:p>
        </p:txBody>
      </p:sp>
    </p:spTree>
    <p:extLst>
      <p:ext uri="{BB962C8B-B14F-4D97-AF65-F5344CB8AC3E}">
        <p14:creationId xmlns:p14="http://schemas.microsoft.com/office/powerpoint/2010/main" val="3661166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İlk İşitme Testi</a:t>
            </a:r>
            <a:r>
              <a:rPr lang="tr-TR" dirty="0">
                <a:latin typeface="Times New Roman" panose="02020603050405020304" pitchFamily="18" charset="0"/>
                <a:ea typeface="Calibri" panose="020F0502020204030204" pitchFamily="34" charset="0"/>
                <a:cs typeface="Times New Roman" panose="02020603050405020304" pitchFamily="18" charset="0"/>
              </a:rPr>
              <a:t> ise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 </a:t>
            </a:r>
            <a:r>
              <a:rPr lang="tr-TR" dirty="0">
                <a:latin typeface="Times New Roman" panose="02020603050405020304" pitchFamily="18" charset="0"/>
                <a:ea typeface="Calibri" panose="020F0502020204030204" pitchFamily="34" charset="0"/>
                <a:cs typeface="Times New Roman" panose="02020603050405020304" pitchFamily="18" charset="0"/>
              </a:rPr>
              <a:t>sesiz uyanık durumda iken yapılır. Bu test için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dirty="0">
                <a:latin typeface="Times New Roman" panose="02020603050405020304" pitchFamily="18" charset="0"/>
                <a:ea typeface="Calibri" panose="020F0502020204030204" pitchFamily="34" charset="0"/>
                <a:cs typeface="Times New Roman" panose="02020603050405020304" pitchFamily="18" charset="0"/>
              </a:rPr>
              <a:t>kulağının yakınında el çırpılır veya zil çalınır. </a:t>
            </a:r>
            <a:r>
              <a:rPr lang="tr-TR" dirty="0" smtClean="0">
                <a:latin typeface="Times New Roman" panose="02020603050405020304" pitchFamily="18" charset="0"/>
                <a:ea typeface="Calibri" panose="020F0502020204030204" pitchFamily="34" charset="0"/>
                <a:cs typeface="Times New Roman" panose="02020603050405020304" pitchFamily="18" charset="0"/>
              </a:rPr>
              <a:t>Yeni doğanın </a:t>
            </a:r>
            <a:r>
              <a:rPr lang="tr-TR" dirty="0">
                <a:latin typeface="Times New Roman" panose="02020603050405020304" pitchFamily="18" charset="0"/>
                <a:ea typeface="Calibri" panose="020F0502020204030204" pitchFamily="34" charset="0"/>
                <a:cs typeface="Times New Roman" panose="02020603050405020304" pitchFamily="18" charset="0"/>
              </a:rPr>
              <a:t>korkması ve gözkapaklarını kırpıştırması beklenir. Aksi durumda yani tepki vermediğinde test </a:t>
            </a:r>
            <a:r>
              <a:rPr lang="tr-TR" dirty="0" smtClean="0">
                <a:latin typeface="Times New Roman" panose="02020603050405020304" pitchFamily="18" charset="0"/>
                <a:ea typeface="Calibri" panose="020F0502020204030204" pitchFamily="34" charset="0"/>
                <a:cs typeface="Times New Roman" panose="02020603050405020304" pitchFamily="18" charset="0"/>
              </a:rPr>
              <a:t>tekrarlanır. İşitme </a:t>
            </a:r>
            <a:r>
              <a:rPr lang="tr-TR" dirty="0">
                <a:latin typeface="Times New Roman" panose="02020603050405020304" pitchFamily="18" charset="0"/>
                <a:ea typeface="Calibri" panose="020F0502020204030204" pitchFamily="34" charset="0"/>
                <a:cs typeface="Times New Roman" panose="02020603050405020304" pitchFamily="18" charset="0"/>
              </a:rPr>
              <a:t>testi için annenin bebekle konuşması da istenebilir. Bebeğin sese verdiği tepki izlenir. Dördüncü aydan küçük bebekler yüksek sese sıçrama ile tepki verirken sesin yerini </a:t>
            </a:r>
            <a:r>
              <a:rPr lang="tr-TR" dirty="0" smtClean="0">
                <a:latin typeface="Times New Roman" panose="02020603050405020304" pitchFamily="18" charset="0"/>
                <a:ea typeface="Calibri" panose="020F0502020204030204" pitchFamily="34" charset="0"/>
                <a:cs typeface="Times New Roman" panose="02020603050405020304" pitchFamily="18" charset="0"/>
              </a:rPr>
              <a:t>belirleyemezler</a:t>
            </a:r>
            <a:endParaRPr lang="tr-TR" dirty="0"/>
          </a:p>
        </p:txBody>
      </p:sp>
    </p:spTree>
    <p:extLst>
      <p:ext uri="{BB962C8B-B14F-4D97-AF65-F5344CB8AC3E}">
        <p14:creationId xmlns:p14="http://schemas.microsoft.com/office/powerpoint/2010/main" val="1797025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Calibri" panose="020F0502020204030204" pitchFamily="34" charset="0"/>
              </a:rPr>
              <a:t>Bebeğin kimliğinin belirlenmesi için </a:t>
            </a:r>
            <a:r>
              <a:rPr lang="tr-TR" sz="3200" dirty="0" smtClean="0">
                <a:latin typeface="Times New Roman" panose="02020603050405020304" pitchFamily="18" charset="0"/>
                <a:ea typeface="Calibri" panose="020F0502020204030204" pitchFamily="34" charset="0"/>
              </a:rPr>
              <a:t>yeni doğan </a:t>
            </a:r>
            <a:r>
              <a:rPr lang="tr-TR" sz="3200" dirty="0">
                <a:latin typeface="Times New Roman" panose="02020603050405020304" pitchFamily="18" charset="0"/>
                <a:ea typeface="Calibri" panose="020F0502020204030204" pitchFamily="34" charset="0"/>
              </a:rPr>
              <a:t>doğum odasından ayrılmadan önce annenin adı soyadı, doğum zamanı, tarihi ve bebeğin cinsiyetinin yazıldığı iki bant ya da bilezik hazırlanarak biri annenin bileğine, diğeri ise bebeğin ayak bileğine takılır. </a:t>
            </a:r>
            <a:endParaRPr lang="tr-TR" sz="3200" dirty="0" smtClean="0">
              <a:latin typeface="Times New Roman" panose="02020603050405020304" pitchFamily="18" charset="0"/>
              <a:ea typeface="Calibri" panose="020F0502020204030204" pitchFamily="34" charset="0"/>
            </a:endParaRPr>
          </a:p>
          <a:p>
            <a:r>
              <a:rPr lang="tr-TR" sz="3200" dirty="0" smtClean="0">
                <a:latin typeface="Times New Roman" panose="02020603050405020304" pitchFamily="18" charset="0"/>
                <a:ea typeface="Calibri" panose="020F0502020204030204" pitchFamily="34" charset="0"/>
              </a:rPr>
              <a:t>Kimliğin </a:t>
            </a:r>
            <a:r>
              <a:rPr lang="tr-TR" sz="3200" dirty="0">
                <a:latin typeface="Times New Roman" panose="02020603050405020304" pitchFamily="18" charset="0"/>
                <a:ea typeface="Calibri" panose="020F0502020204030204" pitchFamily="34" charset="0"/>
              </a:rPr>
              <a:t>belirlenmesi için ayrıca annenin sağ başparmak izi ile bebeğin ayak izleri de alınmaktadır </a:t>
            </a:r>
            <a:endParaRPr lang="tr-TR" sz="3200" dirty="0"/>
          </a:p>
        </p:txBody>
      </p:sp>
    </p:spTree>
    <p:extLst>
      <p:ext uri="{BB962C8B-B14F-4D97-AF65-F5344CB8AC3E}">
        <p14:creationId xmlns:p14="http://schemas.microsoft.com/office/powerpoint/2010/main" val="8059009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TotalTime>
  <Words>3110</Words>
  <Application>Microsoft Office PowerPoint</Application>
  <PresentationFormat>Geniş ekran</PresentationFormat>
  <Paragraphs>223</Paragraphs>
  <Slides>61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61</vt:i4>
      </vt:variant>
    </vt:vector>
  </HeadingPairs>
  <TitlesOfParts>
    <vt:vector size="66" baseType="lpstr">
      <vt:lpstr>Arial</vt:lpstr>
      <vt:lpstr>Calibri</vt:lpstr>
      <vt:lpstr>Calibri Light</vt:lpstr>
      <vt:lpstr>Times New Roman</vt:lpstr>
      <vt:lpstr>Office Teması</vt:lpstr>
      <vt:lpstr>YENİ DOĞAN DÖNEMİ</vt:lpstr>
      <vt:lpstr>PowerPoint Sunusu</vt:lpstr>
      <vt:lpstr>YENİ DOĞANIN GÖZLEMİ</vt:lpstr>
      <vt:lpstr>PowerPoint Sunusu</vt:lpstr>
      <vt:lpstr>PowerPoint Sunusu</vt:lpstr>
      <vt:lpstr>PowerPoint Sunusu</vt:lpstr>
      <vt:lpstr>PowerPoint Sunusu</vt:lpstr>
      <vt:lpstr>PowerPoint Sunusu</vt:lpstr>
      <vt:lpstr>PowerPoint Sunusu</vt:lpstr>
      <vt:lpstr>YENİ DOĞANIN DEĞERLENDİRİLMESİ</vt:lpstr>
      <vt:lpstr>YENİ DOĞANIN DEĞERLENDİRİLMESİ</vt:lpstr>
      <vt:lpstr>PowerPoint Sunusu</vt:lpstr>
      <vt:lpstr>PowerPoint Sunusu</vt:lpstr>
      <vt:lpstr>PowerPoint Sunusu</vt:lpstr>
      <vt:lpstr>PowerPoint Sunusu</vt:lpstr>
      <vt:lpstr>PowerPoint Sunusu</vt:lpstr>
      <vt:lpstr>Düşük Doğum Ağırlığı Nedenleri</vt:lpstr>
      <vt:lpstr>Prematüre Bebek</vt:lpstr>
      <vt:lpstr>PowerPoint Sunusu</vt:lpstr>
      <vt:lpstr>PowerPoint Sunusu</vt:lpstr>
      <vt:lpstr>Prematüre Bebeklerin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YENİ DOĞANIN REFLEKSLERİ</vt:lpstr>
      <vt:lpstr>PowerPoint Sunusu</vt:lpstr>
      <vt:lpstr>Birincil Refleksler</vt:lpstr>
      <vt:lpstr>PowerPoint Sunusu</vt:lpstr>
      <vt:lpstr>PowerPoint Sunusu</vt:lpstr>
      <vt:lpstr>PowerPoint Sunusu</vt:lpstr>
      <vt:lpstr>PowerPoint Sunusu</vt:lpstr>
      <vt:lpstr>Babinski refleksi</vt:lpstr>
      <vt:lpstr>Moro(Kucaklama) Refleksi</vt:lpstr>
      <vt:lpstr>PowerPoint Sunusu</vt:lpstr>
      <vt:lpstr>PowerPoint Sunusu</vt:lpstr>
      <vt:lpstr>Duruşa İlişkin Refleksler</vt:lpstr>
      <vt:lpstr>PowerPoint Sunusu</vt:lpstr>
      <vt:lpstr>PowerPoint Sunusu</vt:lpstr>
      <vt:lpstr>PowerPoint Sunusu</vt:lpstr>
      <vt:lpstr>PowerPoint Sunusu</vt:lpstr>
      <vt:lpstr>PowerPoint Sunusu</vt:lpstr>
      <vt:lpstr>PowerPoint Sunusu</vt:lpstr>
      <vt:lpstr>PowerPoint Sunusu</vt:lpstr>
      <vt:lpstr>PowerPoint Sunusu</vt:lpstr>
      <vt:lpstr>DUYULAR</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YENİDOĞAN DÖNEMİ</dc:title>
  <dc:creator>figen</dc:creator>
  <cp:lastModifiedBy>figen</cp:lastModifiedBy>
  <cp:revision>54</cp:revision>
  <dcterms:created xsi:type="dcterms:W3CDTF">2020-09-10T21:36:32Z</dcterms:created>
  <dcterms:modified xsi:type="dcterms:W3CDTF">2020-10-31T16:02:23Z</dcterms:modified>
</cp:coreProperties>
</file>