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7"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13901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09391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092369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30938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05631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31032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33854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5322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75231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13498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95375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37374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23419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11744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83117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14357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527033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a:t>Yasal </a:t>
            </a:r>
            <a:r>
              <a:rPr lang="tr-TR" dirty="0" smtClean="0"/>
              <a:t>Mirasçılık</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2D65DC-8EE9-1249-94A6-284483E9CDDF}"/>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FB8BABC9-A740-3D4F-8E52-BAB6265AD5B7}"/>
              </a:ext>
            </a:extLst>
          </p:cNvPr>
          <p:cNvSpPr>
            <a:spLocks noGrp="1"/>
          </p:cNvSpPr>
          <p:nvPr>
            <p:ph idx="1"/>
          </p:nvPr>
        </p:nvSpPr>
        <p:spPr/>
        <p:txBody>
          <a:bodyPr/>
          <a:lstStyle/>
          <a:p>
            <a:r>
              <a:rPr lang="tr-TR" dirty="0"/>
              <a:t>A. Kan hısımları I. Altsoy Madde 495- </a:t>
            </a:r>
            <a:r>
              <a:rPr lang="tr-TR" dirty="0" err="1"/>
              <a:t>Mirasbırakanın</a:t>
            </a:r>
            <a:r>
              <a:rPr lang="tr-TR" dirty="0"/>
              <a:t> birinci derece mirasçıları, onun altsoyudur. Çocuklar eşit olarak mirasçıdırlar. </a:t>
            </a:r>
            <a:r>
              <a:rPr lang="tr-TR" dirty="0" err="1"/>
              <a:t>Mirasbırakandan</a:t>
            </a:r>
            <a:r>
              <a:rPr lang="tr-TR" dirty="0"/>
              <a:t> önce ölmüş olan çocukların yerini, her derecede </a:t>
            </a:r>
            <a:r>
              <a:rPr lang="tr-TR" dirty="0" err="1"/>
              <a:t>halefiyet</a:t>
            </a:r>
            <a:r>
              <a:rPr lang="tr-TR" dirty="0"/>
              <a:t> yoluyla kendi altsoyları alır. </a:t>
            </a:r>
          </a:p>
          <a:p>
            <a:r>
              <a:rPr lang="tr-TR" dirty="0"/>
              <a:t>II. Ana ve baba Madde 496- Altsoyu bulunmayan </a:t>
            </a:r>
            <a:r>
              <a:rPr lang="tr-TR" dirty="0" err="1"/>
              <a:t>mirasbırakanın</a:t>
            </a:r>
            <a:r>
              <a:rPr lang="tr-TR" dirty="0"/>
              <a:t> mirasçıları, ana ve babasıdır. Bunlar eşit olarak mirasçıdırlar. </a:t>
            </a:r>
            <a:r>
              <a:rPr lang="tr-TR" dirty="0" err="1"/>
              <a:t>Mirasbırakandan</a:t>
            </a:r>
            <a:r>
              <a:rPr lang="tr-TR" dirty="0"/>
              <a:t> önce ölmüş olan ana ve babanın yerlerini, her derecede </a:t>
            </a:r>
            <a:r>
              <a:rPr lang="tr-TR" dirty="0" err="1"/>
              <a:t>halefiyet</a:t>
            </a:r>
            <a:r>
              <a:rPr lang="tr-TR" dirty="0"/>
              <a:t> yoluyla kendi altsoyları alır. Bir tarafta hiç mirasçı bulunmadığı takdirde, bütün miras diğer taraftaki mirasçılara kalır.</a:t>
            </a:r>
          </a:p>
        </p:txBody>
      </p:sp>
    </p:spTree>
    <p:extLst>
      <p:ext uri="{BB962C8B-B14F-4D97-AF65-F5344CB8AC3E}">
        <p14:creationId xmlns:p14="http://schemas.microsoft.com/office/powerpoint/2010/main" val="3200576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2D65DC-8EE9-1249-94A6-284483E9CDDF}"/>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FB8BABC9-A740-3D4F-8E52-BAB6265AD5B7}"/>
              </a:ext>
            </a:extLst>
          </p:cNvPr>
          <p:cNvSpPr>
            <a:spLocks noGrp="1"/>
          </p:cNvSpPr>
          <p:nvPr>
            <p:ph idx="1"/>
          </p:nvPr>
        </p:nvSpPr>
        <p:spPr/>
        <p:txBody>
          <a:bodyPr>
            <a:normAutofit fontScale="92500" lnSpcReduction="10000"/>
          </a:bodyPr>
          <a:lstStyle/>
          <a:p>
            <a:r>
              <a:rPr lang="tr-TR" dirty="0"/>
              <a:t>II. Büyük ana ve büyük baba Madde 497- Altsoyu, ana ve babası ve onların altsoyu bulunmayan </a:t>
            </a:r>
            <a:r>
              <a:rPr lang="tr-TR" dirty="0" err="1"/>
              <a:t>mirasbırakanın</a:t>
            </a:r>
            <a:r>
              <a:rPr lang="tr-TR" dirty="0"/>
              <a:t> mirasçıları, büyük ana ve büyük babalarıdır. Bunlar, eşit olarak mirasçıdırlar. </a:t>
            </a:r>
            <a:r>
              <a:rPr lang="tr-TR" dirty="0" err="1"/>
              <a:t>Mirasbırakandan</a:t>
            </a:r>
            <a:r>
              <a:rPr lang="tr-TR" dirty="0"/>
              <a:t> önce ölmüş olan büyük ana ve büyük babaların yerlerini, her derecede </a:t>
            </a:r>
            <a:r>
              <a:rPr lang="tr-TR" dirty="0" err="1"/>
              <a:t>halefiyet</a:t>
            </a:r>
            <a:r>
              <a:rPr lang="tr-TR" dirty="0"/>
              <a:t> yoluyla kendi altsoyları alır. Ana veya baba tarafından olan büyük ana ve büyük babalardan biri altsoyu bulunmaksızın </a:t>
            </a:r>
            <a:r>
              <a:rPr lang="tr-TR" dirty="0" err="1"/>
              <a:t>mirasbırakandan</a:t>
            </a:r>
            <a:r>
              <a:rPr lang="tr-TR" dirty="0"/>
              <a:t> önce ölmüşse, ona düşen pay aynı taraftaki mirasçılara kalır. Ana veya baba tarafından olan büyük ana ve büyük babaların ikisi de altsoyları bulunmaksızın </a:t>
            </a:r>
            <a:r>
              <a:rPr lang="tr-TR" dirty="0" err="1"/>
              <a:t>mirasbırakandan</a:t>
            </a:r>
            <a:r>
              <a:rPr lang="tr-TR" dirty="0"/>
              <a:t> önce ölmüşlerse, bütün miras diğer taraftaki mirasçılara kalır. Sağ kalan eş varsa, büyük ana ve büyük babalardan birinin </a:t>
            </a:r>
            <a:r>
              <a:rPr lang="tr-TR" dirty="0" err="1"/>
              <a:t>mirasbırakandan</a:t>
            </a:r>
            <a:r>
              <a:rPr lang="tr-TR" dirty="0"/>
              <a:t> önce ölmüş olması hâlinde, payı kendi çocuğuna; çocuğu yoksa o taraftaki büyük ana ve büyük babaya; bir taraftaki büyük ana ve büyük babanın her ikisinin de ölmüş olmaları hâlinde onların payları diğer tarafa geçer. IV. Evlilik dışı hısımlar Madde 498- Evlilik dışında doğmuş ve </a:t>
            </a:r>
            <a:r>
              <a:rPr lang="tr-TR" dirty="0" err="1"/>
              <a:t>soybağı</a:t>
            </a:r>
            <a:r>
              <a:rPr lang="tr-TR" dirty="0"/>
              <a:t>, tanıma veya hâkim hükmüyle kurulmuş olanlar, baba yönünden evlilik içi hısımlar gibi mirasçı olurlar.</a:t>
            </a:r>
          </a:p>
        </p:txBody>
      </p:sp>
    </p:spTree>
    <p:extLst>
      <p:ext uri="{BB962C8B-B14F-4D97-AF65-F5344CB8AC3E}">
        <p14:creationId xmlns:p14="http://schemas.microsoft.com/office/powerpoint/2010/main" val="3652990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2D65DC-8EE9-1249-94A6-284483E9CDDF}"/>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FB8BABC9-A740-3D4F-8E52-BAB6265AD5B7}"/>
              </a:ext>
            </a:extLst>
          </p:cNvPr>
          <p:cNvSpPr>
            <a:spLocks noGrp="1"/>
          </p:cNvSpPr>
          <p:nvPr>
            <p:ph idx="1"/>
          </p:nvPr>
        </p:nvSpPr>
        <p:spPr/>
        <p:txBody>
          <a:bodyPr/>
          <a:lstStyle/>
          <a:p>
            <a:r>
              <a:rPr lang="tr-TR" dirty="0"/>
              <a:t>Sağ kalan eşin mirasçılığı ise kanunumuzda çeşitli ihtimaller göz önünde tutularak düzenlenmiştir. Eşin hangi zümre ile birlikte mirasçı olduğuna göre mirastan alacağı oran değişmektedir. Bu bakımdan zümre sistemi sağ kalan eşin mirasçılığını da etkilemektedir.</a:t>
            </a:r>
          </a:p>
          <a:p>
            <a:r>
              <a:rPr lang="tr-TR" dirty="0"/>
              <a:t>B. Sağ kalan eş Madde 499- Sağ kalan eş, birlikte bulunduğu zümreye göre </a:t>
            </a:r>
            <a:r>
              <a:rPr lang="tr-TR" dirty="0" err="1"/>
              <a:t>mirasbırakana</a:t>
            </a:r>
            <a:r>
              <a:rPr lang="tr-TR" dirty="0"/>
              <a:t> aşağıdaki oranlarda mirasçı olur: 1. </a:t>
            </a:r>
            <a:r>
              <a:rPr lang="tr-TR" dirty="0" err="1"/>
              <a:t>Mirasbırakanın</a:t>
            </a:r>
            <a:r>
              <a:rPr lang="tr-TR" dirty="0"/>
              <a:t> altsoyu ile birlikte mirasçı olursa, mirasın dörtte biri, 2. </a:t>
            </a:r>
            <a:r>
              <a:rPr lang="tr-TR" dirty="0" err="1"/>
              <a:t>Mirasbırakanın</a:t>
            </a:r>
            <a:r>
              <a:rPr lang="tr-TR" dirty="0"/>
              <a:t> ana ve baba zümresi ile birlikte mirasçı olursa, mirasın yarısı, 3. </a:t>
            </a:r>
            <a:r>
              <a:rPr lang="tr-TR" dirty="0" err="1"/>
              <a:t>Mirasbırakanın</a:t>
            </a:r>
            <a:r>
              <a:rPr lang="tr-TR" dirty="0"/>
              <a:t> büyük ana ve büyük babaları ve onların çocukları ile birlikte mirasçı olursa, mirasın dörtte üçü, bunlar da yoksa mirasın tamamı eşe kalır.</a:t>
            </a:r>
          </a:p>
          <a:p>
            <a:endParaRPr lang="tr-TR" dirty="0"/>
          </a:p>
        </p:txBody>
      </p:sp>
    </p:spTree>
    <p:extLst>
      <p:ext uri="{BB962C8B-B14F-4D97-AF65-F5344CB8AC3E}">
        <p14:creationId xmlns:p14="http://schemas.microsoft.com/office/powerpoint/2010/main" val="3361792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2D65DC-8EE9-1249-94A6-284483E9CDDF}"/>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FB8BABC9-A740-3D4F-8E52-BAB6265AD5B7}"/>
              </a:ext>
            </a:extLst>
          </p:cNvPr>
          <p:cNvSpPr>
            <a:spLocks noGrp="1"/>
          </p:cNvSpPr>
          <p:nvPr>
            <p:ph idx="1"/>
          </p:nvPr>
        </p:nvSpPr>
        <p:spPr/>
        <p:txBody>
          <a:bodyPr/>
          <a:lstStyle/>
          <a:p>
            <a:r>
              <a:rPr lang="tr-TR" dirty="0"/>
              <a:t>Evlatlığın mirasçılığı Medeni Kanun’da düzenlenmiştir.</a:t>
            </a:r>
          </a:p>
          <a:p>
            <a:r>
              <a:rPr lang="tr-TR" dirty="0"/>
              <a:t>C. Evlâtlık Madde 500- Evlâtlık ve altsoyu, evlât edinene kan hısımı gibi mirasçı olurlar. Evlâtlığın kendi ailesindeki mirasçılığı da devam eder. Evlât edinen ve hısımları, evlâtlığa mirasçı olmazlar</a:t>
            </a:r>
          </a:p>
          <a:p>
            <a:r>
              <a:rPr lang="tr-TR" dirty="0"/>
              <a:t>Burada önem taşıyan husus, evlatlık ile evlat edinen arasında tek yönlü mirasçılığın söz konusu olduğu ve evlatlığın öz ana-babasına (akrabalarına) olan mirasçılığının da devam ettiğidir.</a:t>
            </a:r>
          </a:p>
        </p:txBody>
      </p:sp>
    </p:spTree>
    <p:extLst>
      <p:ext uri="{BB962C8B-B14F-4D97-AF65-F5344CB8AC3E}">
        <p14:creationId xmlns:p14="http://schemas.microsoft.com/office/powerpoint/2010/main" val="361249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2D65DC-8EE9-1249-94A6-284483E9CDDF}"/>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FB8BABC9-A740-3D4F-8E52-BAB6265AD5B7}"/>
              </a:ext>
            </a:extLst>
          </p:cNvPr>
          <p:cNvSpPr>
            <a:spLocks noGrp="1"/>
          </p:cNvSpPr>
          <p:nvPr>
            <p:ph idx="1"/>
          </p:nvPr>
        </p:nvSpPr>
        <p:spPr/>
        <p:txBody>
          <a:bodyPr/>
          <a:lstStyle/>
          <a:p>
            <a:r>
              <a:rPr lang="tr-TR" dirty="0"/>
              <a:t>Son yasal mirasçı ise Devlet’tir. Mirasçı bırakmaksızın ölen kimsenin mirası Devlet’e geçecektir. Ancak Devlet, diğer mirasçıların aksine terekedeki borçları bütün malvarlığından değil, terekedeki aktiflerden ifa edecektir.</a:t>
            </a:r>
          </a:p>
          <a:p>
            <a:r>
              <a:rPr lang="tr-TR" smtClean="0"/>
              <a:t>Madde </a:t>
            </a:r>
            <a:r>
              <a:rPr lang="tr-TR" dirty="0"/>
              <a:t>501- Mirasçı bırakmaksızın ölen kimsenin mirası Devlete geçer.</a:t>
            </a:r>
          </a:p>
          <a:p>
            <a:endParaRPr lang="tr-TR" dirty="0"/>
          </a:p>
        </p:txBody>
      </p:sp>
    </p:spTree>
    <p:extLst>
      <p:ext uri="{BB962C8B-B14F-4D97-AF65-F5344CB8AC3E}">
        <p14:creationId xmlns:p14="http://schemas.microsoft.com/office/powerpoint/2010/main" val="3510787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E4BDF32-D237-604B-BB3F-08C110551DA8}"/>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FE54ABD8-5035-864E-92DD-AB6E61057618}"/>
              </a:ext>
            </a:extLst>
          </p:cNvPr>
          <p:cNvSpPr>
            <a:spLocks noGrp="1"/>
          </p:cNvSpPr>
          <p:nvPr>
            <p:ph idx="1"/>
          </p:nvPr>
        </p:nvSpPr>
        <p:spPr/>
        <p:txBody>
          <a:bodyPr/>
          <a:lstStyle/>
          <a:p>
            <a:r>
              <a:rPr lang="tr-TR" dirty="0"/>
              <a:t>Yasal mirasçılar, kanun gereği mirasçı olan kimselerdir. Kimlerim bu şekilde mirasçı olacağının belirlenmesinde çeşitli sistemler kullanılmaktadır. bu sistemler fert sistemi, sınıf sistemi ve zümre sistemleridir. </a:t>
            </a:r>
          </a:p>
          <a:p>
            <a:r>
              <a:rPr lang="tr-TR" dirty="0"/>
              <a:t>Hukukumuzda hakim olan sistem zümre sistemidir. Zümre, bir kimse (zümre başı) ile ondan türeyen kimseler (altsoy) demektir. </a:t>
            </a:r>
            <a:r>
              <a:rPr lang="tr-TR" dirty="0" err="1"/>
              <a:t>Zümrebaşı</a:t>
            </a:r>
            <a:r>
              <a:rPr lang="tr-TR" dirty="0"/>
              <a:t>, zümreye dahildir.</a:t>
            </a:r>
          </a:p>
          <a:p>
            <a:r>
              <a:rPr lang="tr-TR" dirty="0"/>
              <a:t>Zümrelerin tespitinde </a:t>
            </a:r>
            <a:r>
              <a:rPr lang="tr-TR" dirty="0" err="1"/>
              <a:t>zümbaşlarından</a:t>
            </a:r>
            <a:r>
              <a:rPr lang="tr-TR" dirty="0"/>
              <a:t> hareket edilir. Zümre başları belirlendikten sonra, onların altsoyları zümreyi teşkil eder.</a:t>
            </a:r>
          </a:p>
        </p:txBody>
      </p:sp>
    </p:spTree>
    <p:extLst>
      <p:ext uri="{BB962C8B-B14F-4D97-AF65-F5344CB8AC3E}">
        <p14:creationId xmlns:p14="http://schemas.microsoft.com/office/powerpoint/2010/main" val="2222309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714ACCB-BD82-5D4A-8CAF-67F9F098AAF6}"/>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338BD419-9958-BD4E-ADDE-83B4DE6BE746}"/>
              </a:ext>
            </a:extLst>
          </p:cNvPr>
          <p:cNvSpPr>
            <a:spLocks noGrp="1"/>
          </p:cNvSpPr>
          <p:nvPr>
            <p:ph idx="1"/>
          </p:nvPr>
        </p:nvSpPr>
        <p:spPr/>
        <p:txBody>
          <a:bodyPr/>
          <a:lstStyle/>
          <a:p>
            <a:r>
              <a:rPr lang="tr-TR" dirty="0"/>
              <a:t>Medeni Kanun’a göre hukukumuzda üç zümre bulunmaktadır.  Bu zümrelerin belirlenmesinde ilk hareket noktası </a:t>
            </a:r>
            <a:r>
              <a:rPr lang="tr-TR" dirty="0" err="1"/>
              <a:t>mirasbırakandır</a:t>
            </a:r>
            <a:r>
              <a:rPr lang="tr-TR" dirty="0"/>
              <a:t>.</a:t>
            </a:r>
          </a:p>
          <a:p>
            <a:r>
              <a:rPr lang="tr-TR" dirty="0"/>
              <a:t>Birinci zümre, </a:t>
            </a:r>
            <a:r>
              <a:rPr lang="tr-TR" dirty="0" err="1"/>
              <a:t>mirasbırakan</a:t>
            </a:r>
            <a:r>
              <a:rPr lang="tr-TR" dirty="0"/>
              <a:t> altsoyudur. Bu zümrenin zümre başı </a:t>
            </a:r>
            <a:r>
              <a:rPr lang="tr-TR" dirty="0" err="1"/>
              <a:t>mirasbırakanın</a:t>
            </a:r>
            <a:r>
              <a:rPr lang="tr-TR" dirty="0"/>
              <a:t> kendisidir.</a:t>
            </a:r>
          </a:p>
          <a:p>
            <a:r>
              <a:rPr lang="tr-TR" dirty="0"/>
              <a:t>İkinci zümre, </a:t>
            </a:r>
            <a:r>
              <a:rPr lang="tr-TR" dirty="0" err="1"/>
              <a:t>mirasbırakanın</a:t>
            </a:r>
            <a:r>
              <a:rPr lang="tr-TR" dirty="0"/>
              <a:t> ana-babası ve onların altsoylarıdır.</a:t>
            </a:r>
          </a:p>
          <a:p>
            <a:r>
              <a:rPr lang="tr-TR" dirty="0"/>
              <a:t>Üçüncü zümre ise </a:t>
            </a:r>
            <a:r>
              <a:rPr lang="tr-TR" dirty="0" err="1"/>
              <a:t>mirasbırakanın</a:t>
            </a:r>
            <a:r>
              <a:rPr lang="tr-TR" dirty="0"/>
              <a:t> </a:t>
            </a:r>
            <a:r>
              <a:rPr lang="tr-TR" dirty="0" err="1"/>
              <a:t>büyükana</a:t>
            </a:r>
            <a:r>
              <a:rPr lang="tr-TR" dirty="0"/>
              <a:t>-babaları ile onların altsoylarıdır.</a:t>
            </a:r>
          </a:p>
        </p:txBody>
      </p:sp>
    </p:spTree>
    <p:extLst>
      <p:ext uri="{BB962C8B-B14F-4D97-AF65-F5344CB8AC3E}">
        <p14:creationId xmlns:p14="http://schemas.microsoft.com/office/powerpoint/2010/main" val="4117749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56421C8-F046-7240-92B3-8728CAED44B0}"/>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99CA335C-C7AA-9944-B6DC-DCFB2CAF98D7}"/>
              </a:ext>
            </a:extLst>
          </p:cNvPr>
          <p:cNvSpPr>
            <a:spLocks noGrp="1"/>
          </p:cNvSpPr>
          <p:nvPr>
            <p:ph idx="1"/>
          </p:nvPr>
        </p:nvSpPr>
        <p:spPr/>
        <p:txBody>
          <a:bodyPr/>
          <a:lstStyle/>
          <a:p>
            <a:r>
              <a:rPr lang="tr-TR" dirty="0"/>
              <a:t>Zümre sisteminin ana ilkeleri:</a:t>
            </a:r>
          </a:p>
          <a:p>
            <a:r>
              <a:rPr lang="tr-TR" dirty="0"/>
              <a:t>Yasal mirasçı olabilmek için mutlaka bir zümreye dahil olmak gerekmektedir. Burada ana kriter </a:t>
            </a:r>
            <a:r>
              <a:rPr lang="tr-TR" dirty="0" err="1"/>
              <a:t>soybağının</a:t>
            </a:r>
            <a:r>
              <a:rPr lang="tr-TR" dirty="0"/>
              <a:t> kurulmuş olmasıdır.</a:t>
            </a:r>
          </a:p>
          <a:p>
            <a:r>
              <a:rPr lang="tr-TR" dirty="0"/>
              <a:t>Burada zümreye dahil olmaktan kast edilen kan hısımlığı çerçevesinde zümreye dahil olmaktır, kayın hısımlığı zümreye dahil olmaya yetmez.</a:t>
            </a:r>
          </a:p>
          <a:p>
            <a:endParaRPr lang="tr-TR" dirty="0"/>
          </a:p>
        </p:txBody>
      </p:sp>
    </p:spTree>
    <p:extLst>
      <p:ext uri="{BB962C8B-B14F-4D97-AF65-F5344CB8AC3E}">
        <p14:creationId xmlns:p14="http://schemas.microsoft.com/office/powerpoint/2010/main" val="22021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7FCBDB9-084D-1D43-9E79-3DA9CA344604}"/>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8EDB7E5A-97A0-7643-ABD4-BCD50661FF49}"/>
              </a:ext>
            </a:extLst>
          </p:cNvPr>
          <p:cNvSpPr>
            <a:spLocks noGrp="1"/>
          </p:cNvSpPr>
          <p:nvPr>
            <p:ph idx="1"/>
          </p:nvPr>
        </p:nvSpPr>
        <p:spPr/>
        <p:txBody>
          <a:bodyPr/>
          <a:lstStyle/>
          <a:p>
            <a:r>
              <a:rPr lang="tr-TR" dirty="0"/>
              <a:t>Zümrelerin işleyişine göre, önceki zümrede mirasçı bulunması, bir sonraki zümreye mirasın geçişini engeller. Örneğin birinci zümrede mirasçısı olan bir tereke, ikinci zümreye yasal mirasçılık çerçevesinde geçmeyecektir.</a:t>
            </a:r>
          </a:p>
          <a:p>
            <a:r>
              <a:rPr lang="tr-TR" dirty="0"/>
              <a:t>Benzer bir mantıkla, zümrede bulunan mirasçılar, zümrenin kendilerinden alt tarafındaki mirasçılara mirasın geçmesini engellerler. Başka deyişle zümre başına yakın olan ve yaşayan mirasçı, zümre başına daha uzak olan aynı kökten olan mirasçının yasal mirasçılığını engelleyecektir.</a:t>
            </a:r>
          </a:p>
        </p:txBody>
      </p:sp>
    </p:spTree>
    <p:extLst>
      <p:ext uri="{BB962C8B-B14F-4D97-AF65-F5344CB8AC3E}">
        <p14:creationId xmlns:p14="http://schemas.microsoft.com/office/powerpoint/2010/main" val="1798185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3860DD2-3091-7440-AE83-62FF9876D75F}"/>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04CC1D2F-4517-8240-9E0C-608A65A946DB}"/>
              </a:ext>
            </a:extLst>
          </p:cNvPr>
          <p:cNvSpPr>
            <a:spLocks noGrp="1"/>
          </p:cNvSpPr>
          <p:nvPr>
            <p:ph idx="1"/>
          </p:nvPr>
        </p:nvSpPr>
        <p:spPr/>
        <p:txBody>
          <a:bodyPr>
            <a:normAutofit/>
          </a:bodyPr>
          <a:lstStyle/>
          <a:p>
            <a:r>
              <a:rPr lang="tr-TR" dirty="0"/>
              <a:t>Zümre başlarına kendi altsoyları halef olur. Bunun için zümre başının </a:t>
            </a:r>
            <a:r>
              <a:rPr lang="tr-TR" dirty="0" err="1"/>
              <a:t>mirasbırakandan</a:t>
            </a:r>
            <a:r>
              <a:rPr lang="tr-TR" dirty="0"/>
              <a:t> önce ölmüş olması ve halef olacak olan kişinin herhangi bir sebeple mirastan uzaklaştırılmamış olması gerekmektedir.</a:t>
            </a:r>
          </a:p>
          <a:p>
            <a:r>
              <a:rPr lang="tr-TR" dirty="0"/>
              <a:t>Burada iki istisna vardır: feragat ve </a:t>
            </a:r>
            <a:r>
              <a:rPr lang="tr-TR" dirty="0" err="1"/>
              <a:t>red</a:t>
            </a:r>
            <a:r>
              <a:rPr lang="tr-TR" dirty="0"/>
              <a:t>.</a:t>
            </a:r>
          </a:p>
          <a:p>
            <a:r>
              <a:rPr lang="tr-TR" dirty="0"/>
              <a:t>1. aksine anlaşma olmadıkça ivazlı feragat, feragat edenin altsoyunu da etkiler ve onunda mirasçı olmasını engeller.</a:t>
            </a:r>
          </a:p>
          <a:p>
            <a:r>
              <a:rPr lang="tr-TR" dirty="0"/>
              <a:t>II. En yakın yasal mirasçıların tümünün mirası reddetmesi halinde tereke iflas hükümlerine göre tasfiye edilir. Kalan, mirası reddedenlere verilir.</a:t>
            </a:r>
          </a:p>
          <a:p>
            <a:r>
              <a:rPr lang="tr-TR" dirty="0" err="1"/>
              <a:t>Mirasbırakanın</a:t>
            </a:r>
            <a:r>
              <a:rPr lang="tr-TR" dirty="0"/>
              <a:t> eşi sağ ise 3.zümredeki </a:t>
            </a:r>
            <a:r>
              <a:rPr lang="tr-TR" dirty="0" err="1"/>
              <a:t>halefiyet</a:t>
            </a:r>
            <a:r>
              <a:rPr lang="tr-TR" dirty="0"/>
              <a:t> zümre başının çocukları ile sınırlıdır.</a:t>
            </a:r>
          </a:p>
        </p:txBody>
      </p:sp>
    </p:spTree>
    <p:extLst>
      <p:ext uri="{BB962C8B-B14F-4D97-AF65-F5344CB8AC3E}">
        <p14:creationId xmlns:p14="http://schemas.microsoft.com/office/powerpoint/2010/main" val="3864149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39D747-B151-824F-889B-F76E7B9E1A2B}"/>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40FE214E-3A6A-CF46-B351-39738F853B83}"/>
              </a:ext>
            </a:extLst>
          </p:cNvPr>
          <p:cNvSpPr>
            <a:spLocks noGrp="1"/>
          </p:cNvSpPr>
          <p:nvPr>
            <p:ph idx="1"/>
          </p:nvPr>
        </p:nvSpPr>
        <p:spPr/>
        <p:txBody>
          <a:bodyPr/>
          <a:lstStyle/>
          <a:p>
            <a:r>
              <a:rPr lang="tr-TR" dirty="0"/>
              <a:t>Mirasın birinci zümrede kök başlarına ikinci zümrede ve üçüncü zümrede zümre başlarına göre eşit paylaştırılması prensibi uygulanır. Buna göre şemadaki oklara miras eşit olarak pay edilir ve mirasçıların payları bu çerçevede tespit edilir.</a:t>
            </a:r>
          </a:p>
          <a:p>
            <a:r>
              <a:rPr lang="tr-TR" dirty="0"/>
              <a:t>Evlatlığın kendi öz ailesine olan mirasçılığı devam eder. Evlat edinen ve altsoyu evlatlığa yasal mirasçı olamazlar.</a:t>
            </a:r>
          </a:p>
        </p:txBody>
      </p:sp>
    </p:spTree>
    <p:extLst>
      <p:ext uri="{BB962C8B-B14F-4D97-AF65-F5344CB8AC3E}">
        <p14:creationId xmlns:p14="http://schemas.microsoft.com/office/powerpoint/2010/main" val="3665766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2D65DC-8EE9-1249-94A6-284483E9CDDF}"/>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FB8BABC9-A740-3D4F-8E52-BAB6265AD5B7}"/>
              </a:ext>
            </a:extLst>
          </p:cNvPr>
          <p:cNvSpPr>
            <a:spLocks noGrp="1"/>
          </p:cNvSpPr>
          <p:nvPr>
            <p:ph idx="1"/>
          </p:nvPr>
        </p:nvSpPr>
        <p:spPr/>
        <p:txBody>
          <a:bodyPr/>
          <a:lstStyle/>
          <a:p>
            <a:r>
              <a:rPr lang="tr-TR" dirty="0"/>
              <a:t>Eşin mirasçılığı, birlikte mirasçı olduğu zümreye göre değişecektir. Eş herhangi bir zümreye dahil değildir.</a:t>
            </a:r>
          </a:p>
          <a:p>
            <a:r>
              <a:rPr lang="tr-TR" dirty="0"/>
              <a:t>Boşanma davası devam ederken evlilik birliği </a:t>
            </a:r>
            <a:r>
              <a:rPr lang="tr-TR"/>
              <a:t>henüz sonuçlanmadığı için</a:t>
            </a:r>
          </a:p>
        </p:txBody>
      </p:sp>
    </p:spTree>
    <p:extLst>
      <p:ext uri="{BB962C8B-B14F-4D97-AF65-F5344CB8AC3E}">
        <p14:creationId xmlns:p14="http://schemas.microsoft.com/office/powerpoint/2010/main" val="367455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2D65DC-8EE9-1249-94A6-284483E9CDDF}"/>
              </a:ext>
            </a:extLst>
          </p:cNvPr>
          <p:cNvSpPr>
            <a:spLocks noGrp="1"/>
          </p:cNvSpPr>
          <p:nvPr>
            <p:ph type="title"/>
          </p:nvPr>
        </p:nvSpPr>
        <p:spPr/>
        <p:txBody>
          <a:bodyPr/>
          <a:lstStyle/>
          <a:p>
            <a:r>
              <a:rPr lang="tr-TR" dirty="0" smtClean="0"/>
              <a:t>Yasal Mirasçılar</a:t>
            </a:r>
            <a:endParaRPr lang="tr-TR" dirty="0"/>
          </a:p>
        </p:txBody>
      </p:sp>
      <p:sp>
        <p:nvSpPr>
          <p:cNvPr id="3" name="İçerik Yer Tutucusu 2">
            <a:extLst>
              <a:ext uri="{FF2B5EF4-FFF2-40B4-BE49-F238E27FC236}">
                <a16:creationId xmlns:a16="http://schemas.microsoft.com/office/drawing/2014/main" id="{FB8BABC9-A740-3D4F-8E52-BAB6265AD5B7}"/>
              </a:ext>
            </a:extLst>
          </p:cNvPr>
          <p:cNvSpPr>
            <a:spLocks noGrp="1"/>
          </p:cNvSpPr>
          <p:nvPr>
            <p:ph idx="1"/>
          </p:nvPr>
        </p:nvSpPr>
        <p:spPr/>
        <p:txBody>
          <a:bodyPr/>
          <a:lstStyle/>
          <a:p>
            <a:r>
              <a:rPr lang="tr-TR" dirty="0"/>
              <a:t>Yasal mirasçıların neler olduğu ve zümrelere kimlerin dahil olduğu </a:t>
            </a:r>
            <a:r>
              <a:rPr lang="tr-TR" dirty="0" err="1"/>
              <a:t>TMK’da</a:t>
            </a:r>
            <a:r>
              <a:rPr lang="tr-TR" dirty="0"/>
              <a:t> düzenlenmiştir. Bu konuyu düzenleyen hükümlere göre yasal mirasçılar kan hısımları, sağ kalan eş, evlatlık ve Devlet’tir.</a:t>
            </a:r>
          </a:p>
          <a:p>
            <a:r>
              <a:rPr lang="tr-TR" dirty="0"/>
              <a:t>Yukarıda açıklanan zümre sistemi kan hısımlarının mirasçılığına ilişkindir. </a:t>
            </a:r>
          </a:p>
          <a:p>
            <a:r>
              <a:rPr lang="tr-TR" dirty="0"/>
              <a:t>Medeni Kanun’a göre kan hısımlarından altsoy 1. zümreyi, ana-baba ve onların altsoyları 2. zümreyi, büyük ana-babalar ve onların altsoyları 3. zümreyi oluşturmaktadır.</a:t>
            </a:r>
          </a:p>
          <a:p>
            <a:endParaRPr lang="tr-TR" dirty="0"/>
          </a:p>
        </p:txBody>
      </p:sp>
    </p:spTree>
    <p:extLst>
      <p:ext uri="{BB962C8B-B14F-4D97-AF65-F5344CB8AC3E}">
        <p14:creationId xmlns:p14="http://schemas.microsoft.com/office/powerpoint/2010/main" val="370885727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1205</TotalTime>
  <Words>997</Words>
  <Application>Microsoft Office PowerPoint</Application>
  <PresentationFormat>Geniş ekran</PresentationFormat>
  <Paragraphs>49</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Century Gothic</vt:lpstr>
      <vt:lpstr>Wingdings 3</vt:lpstr>
      <vt:lpstr>Duman</vt:lpstr>
      <vt:lpstr>Miras Hukuku</vt:lpstr>
      <vt:lpstr>Yasal Mirasçılar</vt:lpstr>
      <vt:lpstr>Yasal Mirasçılar</vt:lpstr>
      <vt:lpstr>Yasal Mirasçılar</vt:lpstr>
      <vt:lpstr>Yasal Mirasçılar</vt:lpstr>
      <vt:lpstr>Yasal Mirasçılar</vt:lpstr>
      <vt:lpstr>Yasal Mirasçılar</vt:lpstr>
      <vt:lpstr>Yasal Mirasçılar</vt:lpstr>
      <vt:lpstr>Yasal Mirasçılar</vt:lpstr>
      <vt:lpstr>Yasal Mirasçılar</vt:lpstr>
      <vt:lpstr>Yasal Mirasçılar</vt:lpstr>
      <vt:lpstr>Yasal Mirasçılar</vt:lpstr>
      <vt:lpstr>Yasal Mirasçılar</vt:lpstr>
      <vt:lpstr>Yasal Mirasçılar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20</cp:revision>
  <dcterms:created xsi:type="dcterms:W3CDTF">2020-07-01T13:53:34Z</dcterms:created>
  <dcterms:modified xsi:type="dcterms:W3CDTF">2021-03-26T12:41:12Z</dcterms:modified>
</cp:coreProperties>
</file>