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2FCC-17BA-4D2B-A2C4-5B011A7FF6B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7E47-BFC0-473F-A89A-7EFD09CE88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6098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2FCC-17BA-4D2B-A2C4-5B011A7FF6B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7E47-BFC0-473F-A89A-7EFD09CE88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4957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2FCC-17BA-4D2B-A2C4-5B011A7FF6B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7E47-BFC0-473F-A89A-7EFD09CE88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201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2FCC-17BA-4D2B-A2C4-5B011A7FF6B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7E47-BFC0-473F-A89A-7EFD09CE88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604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2FCC-17BA-4D2B-A2C4-5B011A7FF6B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7E47-BFC0-473F-A89A-7EFD09CE88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6914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2FCC-17BA-4D2B-A2C4-5B011A7FF6B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7E47-BFC0-473F-A89A-7EFD09CE88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8943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2FCC-17BA-4D2B-A2C4-5B011A7FF6B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7E47-BFC0-473F-A89A-7EFD09CE88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3381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2FCC-17BA-4D2B-A2C4-5B011A7FF6B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7E47-BFC0-473F-A89A-7EFD09CE88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113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2FCC-17BA-4D2B-A2C4-5B011A7FF6B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7E47-BFC0-473F-A89A-7EFD09CE88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93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2FCC-17BA-4D2B-A2C4-5B011A7FF6B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7E47-BFC0-473F-A89A-7EFD09CE88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1814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2FCC-17BA-4D2B-A2C4-5B011A7FF6B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D7E47-BFC0-473F-A89A-7EFD09CE88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286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B2FCC-17BA-4D2B-A2C4-5B011A7FF6B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D7E47-BFC0-473F-A89A-7EFD09CE88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135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Dilbilim Akımları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Seda Gülsüm Gökmen</a:t>
            </a:r>
          </a:p>
          <a:p>
            <a:r>
              <a:rPr lang="tr-TR" dirty="0" smtClean="0"/>
              <a:t>Ankara Üniversitesi</a:t>
            </a:r>
          </a:p>
          <a:p>
            <a:r>
              <a:rPr lang="tr-TR" dirty="0" smtClean="0"/>
              <a:t>Dilbilim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659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Anadili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</a:p>
          <a:p>
            <a:pPr>
              <a:buNone/>
            </a:pPr>
            <a:r>
              <a:rPr lang="tr-TR" dirty="0" smtClean="0"/>
              <a:t>	</a:t>
            </a:r>
          </a:p>
          <a:p>
            <a:pPr algn="just">
              <a:buNone/>
            </a:pPr>
            <a:r>
              <a:rPr lang="tr-TR" dirty="0" smtClean="0"/>
              <a:t>	</a:t>
            </a:r>
            <a:r>
              <a:rPr lang="tr-TR" sz="3600" dirty="0"/>
              <a:t>Anadili dediğimiz olgu kuşaktan kuşağa aktarılan ulusun kültürüyle ilişkili bir bildirişme dizgesidir. </a:t>
            </a:r>
          </a:p>
          <a:p>
            <a:pPr algn="just">
              <a:buNone/>
            </a:pPr>
            <a:r>
              <a:rPr lang="tr-TR" sz="3600" dirty="0"/>
              <a:t>	Toplumsal bir kurumdur.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482275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çocuk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</a:p>
          <a:p>
            <a:pPr algn="just">
              <a:buNone/>
            </a:pPr>
            <a:r>
              <a:rPr lang="tr-TR" dirty="0" smtClean="0"/>
              <a:t>	</a:t>
            </a:r>
            <a:r>
              <a:rPr lang="tr-TR" sz="3600" dirty="0"/>
              <a:t>Büyümekte olan bir çocuk kendini hem bir ses sisteminin hem de dış gerçekliği ya da evreni belli bir biçime sokan düşünce sisteminin içinde bulur.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454895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Dilsel farklılıklar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</a:p>
          <a:p>
            <a:pPr>
              <a:buNone/>
            </a:pPr>
            <a:endParaRPr lang="tr-TR" dirty="0" smtClean="0"/>
          </a:p>
          <a:p>
            <a:pPr algn="just">
              <a:buNone/>
            </a:pPr>
            <a:r>
              <a:rPr lang="tr-TR" dirty="0" smtClean="0"/>
              <a:t>	</a:t>
            </a:r>
            <a:r>
              <a:rPr lang="tr-TR" sz="4000" dirty="0"/>
              <a:t>Diller arasındaki farklılıklar, yalnızca seslerde değil aynı zamanda bütün dünya görüşlerinde kendini gösterir.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850503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ders: Ders içeriğinin tanıtımı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Bu ders kapsamında dilbilim alanının geniş bir tarihçe özeti yapılacak, dilbilim alanında önemli kilometre taşları sayılan isimler, akımlar ve ekoller üzerinde durulacaktır.</a:t>
            </a:r>
          </a:p>
          <a:p>
            <a:pPr>
              <a:buNone/>
            </a:pPr>
            <a:r>
              <a:rPr lang="tr-TR" dirty="0" smtClean="0"/>
              <a:t>Bu ders kapsamında kullanılacak olan kaynaklar hakkında bilgi verilecektir.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6216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Dil Nedir?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i="1" dirty="0" smtClean="0"/>
              <a:t>	</a:t>
            </a:r>
          </a:p>
          <a:p>
            <a:pPr>
              <a:buNone/>
            </a:pPr>
            <a:endParaRPr lang="tr-TR" i="1" dirty="0" smtClean="0"/>
          </a:p>
          <a:p>
            <a:pPr algn="just">
              <a:buNone/>
            </a:pPr>
            <a:r>
              <a:rPr lang="tr-TR" i="1" dirty="0" smtClean="0"/>
              <a:t>	</a:t>
            </a:r>
            <a:r>
              <a:rPr lang="tr-TR" sz="3600" i="1" dirty="0"/>
              <a:t>Pek </a:t>
            </a:r>
            <a:r>
              <a:rPr lang="tr-TR" sz="3600" i="1" dirty="0"/>
              <a:t>çok dilbilimciye göre dil, insan konuşmasının temel kalıbı ve konuşmayla dinlemenin üzerine kurulu olduğu (örtük) sistemler topluluğudur</a:t>
            </a:r>
            <a:r>
              <a:rPr lang="tr-TR" sz="3600" i="1" dirty="0"/>
              <a:t>.</a:t>
            </a:r>
            <a:endParaRPr lang="tr-TR" sz="3600" i="1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398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Dil Nedir?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dirty="0" smtClean="0"/>
              <a:t>	</a:t>
            </a:r>
            <a:r>
              <a:rPr lang="tr-TR" sz="3200" b="1" dirty="0"/>
              <a:t>Dil</a:t>
            </a:r>
            <a:r>
              <a:rPr lang="tr-TR" sz="3200" dirty="0"/>
              <a:t> </a:t>
            </a:r>
            <a:r>
              <a:rPr lang="tr-TR" sz="3200" dirty="0"/>
              <a:t>sözcüğü pek çok farklı biçimde kullanılmaktadır. </a:t>
            </a:r>
            <a:endParaRPr lang="tr-TR" sz="3200" dirty="0"/>
          </a:p>
          <a:p>
            <a:pPr algn="just">
              <a:buNone/>
            </a:pPr>
            <a:r>
              <a:rPr lang="tr-TR" sz="3200" dirty="0"/>
              <a:t>	Örneğin </a:t>
            </a:r>
            <a:r>
              <a:rPr lang="tr-TR" sz="3200" dirty="0"/>
              <a:t>bilgisayar dillerinden, işaret dilinden ya da renklerin dilinden söz edilir ya da “Bu aletin dilinden anlamıyorum ben” der birisi. Tüm bu kullanımlar, aslında temelde bir </a:t>
            </a:r>
            <a:r>
              <a:rPr lang="tr-TR" sz="3200" b="1" dirty="0"/>
              <a:t>yapı</a:t>
            </a:r>
            <a:r>
              <a:rPr lang="tr-TR" sz="3200" dirty="0"/>
              <a:t>ya işaret etmektedir. 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2428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Dil nedir?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</a:p>
          <a:p>
            <a:pPr algn="just">
              <a:buNone/>
            </a:pPr>
            <a:r>
              <a:rPr lang="tr-TR" dirty="0" smtClean="0"/>
              <a:t>	</a:t>
            </a:r>
            <a:r>
              <a:rPr lang="tr-TR" sz="3200" dirty="0"/>
              <a:t>Dilbilimciler için bu </a:t>
            </a:r>
            <a:r>
              <a:rPr lang="tr-TR" sz="3200" b="1" dirty="0"/>
              <a:t>yapı</a:t>
            </a:r>
            <a:r>
              <a:rPr lang="tr-TR" sz="3200" dirty="0"/>
              <a:t>, insan zihninde var olan ve insanın konuşma organı aracılığıyla ürettiği sesleri kullanarak iletişim gereksinimini karşıladığı, soyut bir </a:t>
            </a:r>
            <a:r>
              <a:rPr lang="tr-TR" sz="3200" dirty="0" err="1"/>
              <a:t>işlemlemedir</a:t>
            </a:r>
            <a:r>
              <a:rPr lang="tr-TR" sz="3200" dirty="0"/>
              <a:t>. </a:t>
            </a:r>
          </a:p>
          <a:p>
            <a:pPr algn="just">
              <a:buNone/>
            </a:pPr>
            <a:r>
              <a:rPr lang="tr-TR" sz="3200" dirty="0"/>
              <a:t>	Bu yapı olmaksızın iletişim gerçekleşemez. 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0960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Dilbilim nedir?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 smtClean="0"/>
              <a:t>	</a:t>
            </a:r>
          </a:p>
          <a:p>
            <a:pPr algn="just">
              <a:buNone/>
            </a:pPr>
            <a:r>
              <a:rPr lang="tr-TR" dirty="0" smtClean="0"/>
              <a:t>	</a:t>
            </a:r>
            <a:r>
              <a:rPr lang="tr-TR" sz="3600" dirty="0"/>
              <a:t>Dil </a:t>
            </a:r>
            <a:r>
              <a:rPr lang="tr-TR" sz="3600" dirty="0"/>
              <a:t>denen gerçeği ele alan, dillerin doğuşunu, evrimini, gelişmesini, yeryüzüne yayılışını ve aralarındaki ilişkileri ses, biçim, anlam, </a:t>
            </a:r>
            <a:r>
              <a:rPr lang="tr-TR" sz="3600" dirty="0"/>
              <a:t>sözdizimi vb. </a:t>
            </a:r>
            <a:r>
              <a:rPr lang="tr-TR" sz="3600" dirty="0"/>
              <a:t>yönlerinden inceleyen bilim.</a:t>
            </a:r>
          </a:p>
        </p:txBody>
      </p:sp>
    </p:spTree>
    <p:extLst>
      <p:ext uri="{BB962C8B-B14F-4D97-AF65-F5344CB8AC3E}">
        <p14:creationId xmlns:p14="http://schemas.microsoft.com/office/powerpoint/2010/main" val="3397509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Dilbilimci kimdir?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-Dil nedir? </a:t>
            </a:r>
          </a:p>
          <a:p>
            <a:pPr>
              <a:buNone/>
            </a:pPr>
            <a:r>
              <a:rPr lang="tr-TR" dirty="0" smtClean="0"/>
              <a:t>-</a:t>
            </a:r>
            <a:r>
              <a:rPr lang="tr-TR" dirty="0"/>
              <a:t>Sesler nasıl çıkarılır? ve bunlar nasıl algılanır?</a:t>
            </a:r>
          </a:p>
          <a:p>
            <a:pPr>
              <a:buNone/>
            </a:pPr>
            <a:r>
              <a:rPr lang="tr-TR" dirty="0"/>
              <a:t>-Bir tümceyi oluşturan öğeler nelerdir?</a:t>
            </a:r>
          </a:p>
          <a:p>
            <a:pPr>
              <a:buNone/>
            </a:pPr>
            <a:r>
              <a:rPr lang="tr-TR" dirty="0"/>
              <a:t>-Bir tümce nasıl olup da belli bir anlamı üstlenebilmektedir?</a:t>
            </a:r>
          </a:p>
          <a:p>
            <a:pPr>
              <a:buNone/>
            </a:pPr>
            <a:r>
              <a:rPr lang="tr-TR" dirty="0"/>
              <a:t>-Dil ile düşünce arasındaki ilişki nedir?</a:t>
            </a:r>
          </a:p>
          <a:p>
            <a:pPr>
              <a:buNone/>
            </a:pPr>
            <a:r>
              <a:rPr lang="tr-TR" dirty="0"/>
              <a:t>-Dil insanların anlaşmalarını nasıl sağlar?</a:t>
            </a:r>
          </a:p>
          <a:p>
            <a:pPr>
              <a:buNone/>
            </a:pPr>
            <a:r>
              <a:rPr lang="tr-TR" dirty="0"/>
              <a:t>-Dil nasıl ve neden değişir?</a:t>
            </a:r>
          </a:p>
          <a:p>
            <a:pPr>
              <a:buNone/>
            </a:pPr>
            <a:r>
              <a:rPr lang="tr-TR" dirty="0"/>
              <a:t>-Diller arasında </a:t>
            </a:r>
            <a:r>
              <a:rPr lang="tr-TR" dirty="0" smtClean="0"/>
              <a:t>benzerlikler </a:t>
            </a:r>
            <a:r>
              <a:rPr lang="tr-TR" dirty="0"/>
              <a:t>var mıdır?</a:t>
            </a:r>
          </a:p>
          <a:p>
            <a:pPr>
              <a:buNone/>
            </a:pPr>
            <a:r>
              <a:rPr lang="tr-TR" dirty="0"/>
              <a:t>-Diller arasında ne gibi farklılıklar vardır?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1771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Dil-dilbilim-dilbilimci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dirty="0" smtClean="0"/>
              <a:t>	</a:t>
            </a:r>
            <a:r>
              <a:rPr lang="tr-TR" dirty="0"/>
              <a:t>Buraya değin, ''kimse size sormayınca bildiğimiz, ama birine açıklamaya kalkınca da bilmediğimiz'' dilden ve onu tüm durumları içinde incelemeye çalışan dilbilimden söz ettik. </a:t>
            </a:r>
          </a:p>
          <a:p>
            <a:pPr algn="just">
              <a:buNone/>
            </a:pPr>
            <a:r>
              <a:rPr lang="tr-TR" dirty="0"/>
              <a:t>	Dil üzerine konuşmak hem kolay hem de zordur. Herkes kendi anadilini ya da bir ikinci dili konuşabilir ve herkesin konuştuğu dil üzerine söyleyecek bir sözü vardır. </a:t>
            </a:r>
          </a:p>
          <a:p>
            <a:pPr algn="just">
              <a:buNone/>
            </a:pPr>
            <a:r>
              <a:rPr lang="tr-TR" dirty="0" smtClean="0"/>
              <a:t>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2795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''Herkes zaten doğuştan dilbilimcidir.”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sz="3600" dirty="0"/>
              <a:t>Birey dünyaya geldiği andan itibaren dili edinmeye başlar. Edinmeye başladığı dille birlikte içinde bulunduğu toplumun her türlü kültürünü de kazanmaya başlar.</a:t>
            </a:r>
          </a:p>
          <a:p>
            <a:pPr>
              <a:buNone/>
            </a:pPr>
            <a:r>
              <a:rPr lang="tr-TR" sz="3600" dirty="0"/>
              <a:t>	Bir dilbilimci, bir toplumbilimci gibi davranır.</a:t>
            </a:r>
          </a:p>
          <a:p>
            <a:pPr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17406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440</Words>
  <Application>Microsoft Office PowerPoint</Application>
  <PresentationFormat>Geniş ekran</PresentationFormat>
  <Paragraphs>51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Dilbilim Akımları</vt:lpstr>
      <vt:lpstr>1. ders: Ders içeriğinin tanıtımı</vt:lpstr>
      <vt:lpstr>Dil Nedir?</vt:lpstr>
      <vt:lpstr>Dil Nedir?</vt:lpstr>
      <vt:lpstr>Dil nedir?</vt:lpstr>
      <vt:lpstr>Dilbilim nedir?</vt:lpstr>
      <vt:lpstr>Dilbilimci kimdir?</vt:lpstr>
      <vt:lpstr>Dil-dilbilim-dilbilimci</vt:lpstr>
      <vt:lpstr>''Herkes zaten doğuştan dilbilimcidir.” </vt:lpstr>
      <vt:lpstr>Anadili</vt:lpstr>
      <vt:lpstr>çocuk</vt:lpstr>
      <vt:lpstr>Dilsel farklılıklar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Dilbilim Akımları</dc:title>
  <dc:creator>SEDA</dc:creator>
  <cp:lastModifiedBy>SEDA</cp:lastModifiedBy>
  <cp:revision>1</cp:revision>
  <dcterms:created xsi:type="dcterms:W3CDTF">2020-03-18T08:04:26Z</dcterms:created>
  <dcterms:modified xsi:type="dcterms:W3CDTF">2020-03-18T08:04:52Z</dcterms:modified>
</cp:coreProperties>
</file>