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19.11.2017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dhmi.gov.tr/getBinaryFile.aspx?Type=1&amp;dosyaID=56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Akım ve gerilim ölçme</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103 ÖLÇME TEKNİĞİ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AKIM ÖLÇME</a:t>
            </a:r>
            <a:endParaRPr lang="tr-TR" dirty="0"/>
          </a:p>
        </p:txBody>
      </p:sp>
      <p:sp>
        <p:nvSpPr>
          <p:cNvPr id="3" name="İçerik Yer Tutucusu 2"/>
          <p:cNvSpPr>
            <a:spLocks noGrp="1"/>
          </p:cNvSpPr>
          <p:nvPr>
            <p:ph idx="1"/>
          </p:nvPr>
        </p:nvSpPr>
        <p:spPr/>
        <p:txBody>
          <a:bodyPr>
            <a:normAutofit/>
          </a:bodyPr>
          <a:lstStyle/>
          <a:p>
            <a:pPr algn="just"/>
            <a:r>
              <a:rPr lang="tr-TR" sz="2400" dirty="0"/>
              <a:t>Birim zamanda, bir yönde meydana gelen elektron hareketine elektrik akımı denir. Elektrik akımı, iletkenlere uygulanan potansiyel farkın iletken atomunun son yörüngesindeki elektronları kendi yörüngesinden koparıp bir yönde ötelemesi ile meydana gelir. Elektrik akımı “I” harfi ile gösterilir. Akım şiddeti ampermetre ile </a:t>
            </a:r>
            <a:r>
              <a:rPr lang="tr-TR" sz="2400" dirty="0" smtClean="0"/>
              <a:t>ölçülür[1].</a:t>
            </a:r>
            <a:endParaRPr lang="tr-TR" sz="2400" dirty="0"/>
          </a:p>
        </p:txBody>
      </p:sp>
    </p:spTree>
    <p:extLst>
      <p:ext uri="{BB962C8B-B14F-4D97-AF65-F5344CB8AC3E}">
        <p14:creationId xmlns:p14="http://schemas.microsoft.com/office/powerpoint/2010/main" val="3012536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AKIM ÖLÇME</a:t>
            </a:r>
          </a:p>
        </p:txBody>
      </p:sp>
      <p:sp>
        <p:nvSpPr>
          <p:cNvPr id="3" name="İçerik Yer Tutucusu 2"/>
          <p:cNvSpPr>
            <a:spLocks noGrp="1"/>
          </p:cNvSpPr>
          <p:nvPr>
            <p:ph idx="1"/>
          </p:nvPr>
        </p:nvSpPr>
        <p:spPr/>
        <p:txBody>
          <a:bodyPr>
            <a:normAutofit/>
          </a:bodyPr>
          <a:lstStyle/>
          <a:p>
            <a:pPr algn="just"/>
            <a:r>
              <a:rPr lang="tr-TR" sz="2400" dirty="0"/>
              <a:t>Elektrik akım şiddetini ölçmede kullanılan ölçü aletlerine ampermetre denir. Ampermetrelerin elektrik devrelerindeki sembolü, daire içinde “A” ile ifade edilir. Ampermetreler devreye seri bağlanır, çünkü alıcı veya alıcılardan geçecek akımın ölçülebilmesi için akımın tamamının ampermetreden geçmesi gerekmektedir. Ampermetreler devreye seri bağlandıklarından, ölçüm yaptıkları devrelerde bir yük gibi akımı sınırlandırıcı etki yapmamaları gerekmektedir. Bu yüzden ampermetrelerin iç dirençleri çok küçüktür (0-1 </a:t>
            </a:r>
            <a:r>
              <a:rPr lang="el-GR" sz="2400" dirty="0"/>
              <a:t>Ω) </a:t>
            </a:r>
            <a:r>
              <a:rPr lang="tr-TR" sz="2400" dirty="0"/>
              <a:t>ve yanlışlıkla paralel bağlanmaları durumunda üzerinden çok büyük akım geçeceğinden kısa sürede kullanılmaz hale </a:t>
            </a:r>
            <a:r>
              <a:rPr lang="tr-TR" sz="2400" dirty="0" smtClean="0"/>
              <a:t>gelebilirler[1].</a:t>
            </a:r>
            <a:endParaRPr lang="tr-TR" sz="2400" dirty="0"/>
          </a:p>
        </p:txBody>
      </p:sp>
    </p:spTree>
    <p:extLst>
      <p:ext uri="{BB962C8B-B14F-4D97-AF65-F5344CB8AC3E}">
        <p14:creationId xmlns:p14="http://schemas.microsoft.com/office/powerpoint/2010/main" val="4027478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AKIM ÖLÇME</a:t>
            </a:r>
          </a:p>
        </p:txBody>
      </p:sp>
      <p:sp>
        <p:nvSpPr>
          <p:cNvPr id="3" name="İçerik Yer Tutucusu 2"/>
          <p:cNvSpPr>
            <a:spLocks noGrp="1"/>
          </p:cNvSpPr>
          <p:nvPr>
            <p:ph idx="1"/>
          </p:nvPr>
        </p:nvSpPr>
        <p:spPr/>
        <p:txBody>
          <a:bodyPr>
            <a:normAutofit/>
          </a:bodyPr>
          <a:lstStyle/>
          <a:p>
            <a:pPr algn="just"/>
            <a:r>
              <a:rPr lang="tr-TR" sz="2400" dirty="0"/>
              <a:t>Akım şiddetini ölçen bu aletler dijital, analog ve pens ampermetreler olarak çeşitlere sahiptir. Ampermetreler ölçülecek değere göre </a:t>
            </a:r>
            <a:r>
              <a:rPr lang="tr-TR" sz="2400" dirty="0" err="1"/>
              <a:t>mA</a:t>
            </a:r>
            <a:r>
              <a:rPr lang="tr-TR" sz="2400" dirty="0"/>
              <a:t> seviyesinden </a:t>
            </a:r>
            <a:r>
              <a:rPr lang="tr-TR" sz="2400" dirty="0" err="1"/>
              <a:t>kA</a:t>
            </a:r>
            <a:r>
              <a:rPr lang="tr-TR" sz="2400" dirty="0"/>
              <a:t> seviyesine kadar ölçme alanına sahip olarak imal edilmektedirler. Ölçülecek akımın DC veya AC olmasına göre, DC ampermetresi veya AC ampermetresi </a:t>
            </a:r>
            <a:r>
              <a:rPr lang="tr-TR" sz="2400" dirty="0" smtClean="0"/>
              <a:t>kullanılmalıdır[1]. </a:t>
            </a:r>
            <a:endParaRPr lang="tr-TR" sz="2400" dirty="0"/>
          </a:p>
        </p:txBody>
      </p:sp>
    </p:spTree>
    <p:extLst>
      <p:ext uri="{BB962C8B-B14F-4D97-AF65-F5344CB8AC3E}">
        <p14:creationId xmlns:p14="http://schemas.microsoft.com/office/powerpoint/2010/main" val="826942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AKIM ÖLÇME</a:t>
            </a:r>
          </a:p>
        </p:txBody>
      </p:sp>
      <p:sp>
        <p:nvSpPr>
          <p:cNvPr id="3" name="İçerik Yer Tutucusu 2"/>
          <p:cNvSpPr>
            <a:spLocks noGrp="1"/>
          </p:cNvSpPr>
          <p:nvPr>
            <p:ph idx="1"/>
          </p:nvPr>
        </p:nvSpPr>
        <p:spPr/>
        <p:txBody>
          <a:bodyPr>
            <a:normAutofit/>
          </a:bodyPr>
          <a:lstStyle/>
          <a:p>
            <a:pPr algn="just"/>
            <a:r>
              <a:rPr lang="tr-TR" sz="2200" dirty="0"/>
              <a:t>Akım ölçme işlemi yapılmadan önceki en önemli nokta ölçüm yapılacak akıma uygun ampermetre seçmektir. Ampermetre seçimi yapılırken aşağıda belirtilen hususlara kesinlikle dikkat </a:t>
            </a:r>
            <a:r>
              <a:rPr lang="tr-TR" sz="2200" dirty="0" smtClean="0"/>
              <a:t>edilmelidir:</a:t>
            </a:r>
          </a:p>
          <a:p>
            <a:pPr algn="just"/>
            <a:r>
              <a:rPr lang="tr-TR" sz="2200" dirty="0" smtClean="0"/>
              <a:t>Ampermetreler </a:t>
            </a:r>
            <a:r>
              <a:rPr lang="tr-TR" sz="2200" dirty="0"/>
              <a:t>devreye seri </a:t>
            </a:r>
            <a:r>
              <a:rPr lang="tr-TR" sz="2200" dirty="0" smtClean="0"/>
              <a:t>bağlanır.</a:t>
            </a:r>
          </a:p>
          <a:p>
            <a:pPr algn="just"/>
            <a:r>
              <a:rPr lang="tr-TR" sz="2200" dirty="0" smtClean="0"/>
              <a:t>Akım </a:t>
            </a:r>
            <a:r>
              <a:rPr lang="tr-TR" sz="2200" dirty="0"/>
              <a:t>çeşidine uygun(AC-DC) ampermetre </a:t>
            </a:r>
            <a:r>
              <a:rPr lang="tr-TR" sz="2200" dirty="0" smtClean="0"/>
              <a:t>seçilmelidir.</a:t>
            </a:r>
          </a:p>
          <a:p>
            <a:pPr algn="just"/>
            <a:r>
              <a:rPr lang="tr-TR" sz="2200" dirty="0" smtClean="0"/>
              <a:t>Ampermetrenin </a:t>
            </a:r>
            <a:r>
              <a:rPr lang="tr-TR" sz="2200" dirty="0"/>
              <a:t>ölçme sınırı, ölçülecek akım değerinden mutlaka büyük olmalıdır. </a:t>
            </a:r>
            <a:r>
              <a:rPr lang="tr-TR" sz="2200" dirty="0" smtClean="0"/>
              <a:t>Alternatif </a:t>
            </a:r>
            <a:r>
              <a:rPr lang="tr-TR" sz="2200" dirty="0"/>
              <a:t>akım ölçmelerinde ampermetreye bağlanan giriş ve çıkış uçları farklılık göstermezken doğru akımda “+” ve “–“ uçlar doğru bağlanmalıdır. Aksi takdirde analog ölçü aletlerinde ibre ters sapar dijital ölçü aletlerinde değer önünde negatif ifadesi görünür.</a:t>
            </a:r>
          </a:p>
        </p:txBody>
      </p:sp>
    </p:spTree>
    <p:extLst>
      <p:ext uri="{BB962C8B-B14F-4D97-AF65-F5344CB8AC3E}">
        <p14:creationId xmlns:p14="http://schemas.microsoft.com/office/powerpoint/2010/main" val="168180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AKIM ÖLÇME</a:t>
            </a:r>
          </a:p>
        </p:txBody>
      </p:sp>
      <p:sp>
        <p:nvSpPr>
          <p:cNvPr id="3" name="İçerik Yer Tutucusu 2"/>
          <p:cNvSpPr>
            <a:spLocks noGrp="1"/>
          </p:cNvSpPr>
          <p:nvPr>
            <p:ph idx="1"/>
          </p:nvPr>
        </p:nvSpPr>
        <p:spPr/>
        <p:txBody>
          <a:bodyPr>
            <a:normAutofit/>
          </a:bodyPr>
          <a:lstStyle/>
          <a:p>
            <a:pPr algn="just"/>
            <a:r>
              <a:rPr lang="tr-TR" sz="2400" dirty="0"/>
              <a:t>Ölçülecek akım değerine uygun hassasiyete sahip ampermetre seçilmelidir. </a:t>
            </a:r>
            <a:r>
              <a:rPr lang="el-GR" sz="2400" dirty="0"/>
              <a:t>μ</a:t>
            </a:r>
            <a:r>
              <a:rPr lang="tr-TR" sz="2400" dirty="0"/>
              <a:t>A seviyesindeki akım, amper seviyesinde ölçüm yapan bir ampermetre ile ölçülemez. </a:t>
            </a:r>
          </a:p>
          <a:p>
            <a:pPr algn="just"/>
            <a:r>
              <a:rPr lang="tr-TR" sz="2400" dirty="0" smtClean="0"/>
              <a:t>Ampermetre </a:t>
            </a:r>
            <a:r>
              <a:rPr lang="tr-TR" sz="2400" dirty="0"/>
              <a:t>ölçüm yapılacak noktaya, alıcının veya devrenin çektiği akımın tamamı üzerinden geçecek şekilde, yani seri bağlanmalıdır. </a:t>
            </a:r>
            <a:endParaRPr lang="tr-TR" sz="2400" dirty="0" smtClean="0"/>
          </a:p>
          <a:p>
            <a:pPr algn="just"/>
            <a:r>
              <a:rPr lang="tr-TR" sz="2400" dirty="0" smtClean="0"/>
              <a:t>Enerji </a:t>
            </a:r>
            <a:r>
              <a:rPr lang="tr-TR" sz="2400" dirty="0"/>
              <a:t>altında hiçbir şekilde ampermetre bağlantısı yapılmamalı ve mevcut bağlantıya müdahale </a:t>
            </a:r>
            <a:r>
              <a:rPr lang="tr-TR" sz="2400" dirty="0" smtClean="0"/>
              <a:t>edilmemelidir[1].</a:t>
            </a:r>
            <a:endParaRPr lang="tr-TR" sz="2400" dirty="0"/>
          </a:p>
        </p:txBody>
      </p:sp>
    </p:spTree>
    <p:extLst>
      <p:ext uri="{BB962C8B-B14F-4D97-AF65-F5344CB8AC3E}">
        <p14:creationId xmlns:p14="http://schemas.microsoft.com/office/powerpoint/2010/main" val="2761003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AKIM ÖLÇME</a:t>
            </a:r>
          </a:p>
        </p:txBody>
      </p:sp>
      <p:sp>
        <p:nvSpPr>
          <p:cNvPr id="3" name="İçerik Yer Tutucusu 2"/>
          <p:cNvSpPr>
            <a:spLocks noGrp="1"/>
          </p:cNvSpPr>
          <p:nvPr>
            <p:ph idx="1"/>
          </p:nvPr>
        </p:nvSpPr>
        <p:spPr/>
        <p:txBody>
          <a:bodyPr/>
          <a:lstStyle/>
          <a:p>
            <a:r>
              <a:rPr lang="tr-TR" dirty="0" smtClean="0"/>
              <a:t>Deneylerimizde analog ve dijital ölçü aletlerini kullanarak akım ölçeceğiz.</a:t>
            </a:r>
            <a:endParaRPr lang="tr-TR" dirty="0"/>
          </a:p>
        </p:txBody>
      </p:sp>
    </p:spTree>
    <p:extLst>
      <p:ext uri="{BB962C8B-B14F-4D97-AF65-F5344CB8AC3E}">
        <p14:creationId xmlns:p14="http://schemas.microsoft.com/office/powerpoint/2010/main" val="113038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 </a:t>
            </a:r>
            <a:r>
              <a:rPr lang="tr-TR" dirty="0" smtClean="0">
                <a:hlinkClick r:id="rId2"/>
              </a:rPr>
              <a:t>www.dhmi.gov.tr/getBinaryFile.aspx?Type=1&amp;dosyaID=567</a:t>
            </a:r>
            <a:r>
              <a:rPr lang="tr-TR" dirty="0" smtClean="0"/>
              <a:t> (Erişim </a:t>
            </a:r>
            <a:r>
              <a:rPr lang="tr-TR" dirty="0"/>
              <a:t>tar: </a:t>
            </a:r>
            <a:r>
              <a:rPr lang="tr-TR" dirty="0" smtClean="0"/>
              <a:t>19.11.2017)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1453</TotalTime>
  <Words>379</Words>
  <Application>Microsoft Office PowerPoint</Application>
  <PresentationFormat>Özel</PresentationFormat>
  <Paragraphs>25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Geçmişe bakış</vt:lpstr>
      <vt:lpstr>Akım ve gerilim ölçme</vt:lpstr>
      <vt:lpstr>AKIM ÖLÇME</vt:lpstr>
      <vt:lpstr>AKIM ÖLÇME</vt:lpstr>
      <vt:lpstr>AKIM ÖLÇME</vt:lpstr>
      <vt:lpstr>AKIM ÖLÇME</vt:lpstr>
      <vt:lpstr>AKIM ÖLÇME</vt:lpstr>
      <vt:lpstr>AKIM ÖLÇME</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87</cp:revision>
  <dcterms:created xsi:type="dcterms:W3CDTF">2017-11-14T11:12:27Z</dcterms:created>
  <dcterms:modified xsi:type="dcterms:W3CDTF">2017-11-19T19:32:41Z</dcterms:modified>
</cp:coreProperties>
</file>