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06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4A8A-9847-4471-BEB1-154F7309DE2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C9CE-7698-4708-9D60-EB616B7D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4A8A-9847-4471-BEB1-154F7309DE2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C9CE-7698-4708-9D60-EB616B7D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4A8A-9847-4471-BEB1-154F7309DE2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C9CE-7698-4708-9D60-EB616B7D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4A8A-9847-4471-BEB1-154F7309DE2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C9CE-7698-4708-9D60-EB616B7D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4A8A-9847-4471-BEB1-154F7309DE2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C9CE-7698-4708-9D60-EB616B7D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4A8A-9847-4471-BEB1-154F7309DE2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C9CE-7698-4708-9D60-EB616B7D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4A8A-9847-4471-BEB1-154F7309DE2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C9CE-7698-4708-9D60-EB616B7D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4A8A-9847-4471-BEB1-154F7309DE2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C9CE-7698-4708-9D60-EB616B7D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4A8A-9847-4471-BEB1-154F7309DE2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C9CE-7698-4708-9D60-EB616B7D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4A8A-9847-4471-BEB1-154F7309DE2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C9CE-7698-4708-9D60-EB616B7D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4A8A-9847-4471-BEB1-154F7309DE2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C9CE-7698-4708-9D60-EB616B7D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34A8A-9847-4471-BEB1-154F7309DE2F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9C9CE-7698-4708-9D60-EB616B7DCF4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İslam Borçlar Hukukunda Faiz ve Modern Hukukla Mukayesesi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Kavramlar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Bey‘</a:t>
            </a:r>
          </a:p>
          <a:p>
            <a:r>
              <a:rPr lang="tr-TR" dirty="0" err="1" smtClean="0"/>
              <a:t>Ribâ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Karz</a:t>
            </a:r>
            <a:endParaRPr lang="tr-TR" dirty="0" smtClean="0"/>
          </a:p>
          <a:p>
            <a:r>
              <a:rPr lang="tr-TR" dirty="0" smtClean="0"/>
              <a:t>Sarf </a:t>
            </a:r>
          </a:p>
          <a:p>
            <a:r>
              <a:rPr lang="tr-TR" dirty="0" err="1" smtClean="0"/>
              <a:t>Beyu’l</a:t>
            </a:r>
            <a:r>
              <a:rPr lang="tr-TR" dirty="0" smtClean="0"/>
              <a:t>-‘</a:t>
            </a:r>
            <a:r>
              <a:rPr lang="tr-TR" dirty="0" err="1"/>
              <a:t>î</a:t>
            </a:r>
            <a:r>
              <a:rPr lang="tr-TR" dirty="0" err="1" smtClean="0"/>
              <a:t>ne</a:t>
            </a:r>
            <a:endParaRPr lang="tr-TR" dirty="0" smtClean="0"/>
          </a:p>
          <a:p>
            <a:r>
              <a:rPr lang="tr-TR" dirty="0" err="1" smtClean="0"/>
              <a:t>Beyu’l</a:t>
            </a:r>
            <a:r>
              <a:rPr lang="tr-TR" dirty="0" smtClean="0"/>
              <a:t>-</a:t>
            </a:r>
            <a:r>
              <a:rPr lang="tr-TR" dirty="0" err="1" smtClean="0"/>
              <a:t>vefâ</a:t>
            </a:r>
            <a:endParaRPr lang="tr-TR" dirty="0" smtClean="0"/>
          </a:p>
          <a:p>
            <a:r>
              <a:rPr lang="tr-TR" dirty="0" err="1" smtClean="0"/>
              <a:t>Beyu’l</a:t>
            </a:r>
            <a:r>
              <a:rPr lang="tr-TR" dirty="0" smtClean="0"/>
              <a:t>-</a:t>
            </a:r>
            <a:r>
              <a:rPr lang="tr-TR" dirty="0" err="1" smtClean="0"/>
              <a:t>istiğlâl</a:t>
            </a:r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Bey’in tanımı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</a:t>
            </a:r>
            <a:r>
              <a:rPr lang="tr-TR" dirty="0" err="1" smtClean="0"/>
              <a:t>ayn’ın</a:t>
            </a:r>
            <a:r>
              <a:rPr lang="tr-TR" dirty="0" smtClean="0"/>
              <a:t> ivaz karşılığında temlikidir.</a:t>
            </a:r>
          </a:p>
          <a:p>
            <a:pPr lvl="1"/>
            <a:r>
              <a:rPr lang="tr-TR" dirty="0" err="1" smtClean="0"/>
              <a:t>Ayn</a:t>
            </a:r>
            <a:r>
              <a:rPr lang="tr-TR" dirty="0" smtClean="0"/>
              <a:t>: menfaat kavramından ayırt eder.</a:t>
            </a:r>
          </a:p>
          <a:p>
            <a:pPr lvl="1"/>
            <a:r>
              <a:rPr lang="tr-TR" dirty="0" smtClean="0"/>
              <a:t>İvaz: teberru kavramından ayırt eder.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1978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Ribâ’nın</a:t>
            </a:r>
            <a:r>
              <a:rPr lang="tr-TR" dirty="0" smtClean="0"/>
              <a:t> tanımı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Menfaat celbeden her </a:t>
            </a:r>
            <a:r>
              <a:rPr lang="tr-TR" dirty="0" err="1" smtClean="0"/>
              <a:t>karz</a:t>
            </a:r>
            <a:r>
              <a:rPr lang="tr-TR" dirty="0" smtClean="0"/>
              <a:t> akdi </a:t>
            </a:r>
            <a:r>
              <a:rPr lang="tr-TR" dirty="0" err="1" smtClean="0"/>
              <a:t>ribadır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Menfaat</a:t>
            </a:r>
          </a:p>
          <a:p>
            <a:pPr lvl="1"/>
            <a:r>
              <a:rPr lang="tr-TR" dirty="0" err="1" smtClean="0"/>
              <a:t>Karz</a:t>
            </a:r>
            <a:endParaRPr lang="tr-TR" dirty="0" smtClean="0"/>
          </a:p>
          <a:p>
            <a:pPr marL="457200" lvl="1" indent="0">
              <a:buNone/>
            </a:pPr>
            <a:endParaRPr lang="tr-TR" dirty="0" smtClean="0"/>
          </a:p>
          <a:p>
            <a:r>
              <a:rPr lang="tr-TR" dirty="0" err="1" smtClean="0"/>
              <a:t>Karz</a:t>
            </a:r>
            <a:r>
              <a:rPr lang="tr-TR" dirty="0" smtClean="0"/>
              <a:t>: </a:t>
            </a:r>
            <a:r>
              <a:rPr lang="tr-TR" dirty="0"/>
              <a:t>teberru‘ yoluyla bir menfaatin, aynı tüketilmek üzere hal-i hazırda temlik edilmesidir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Teberru: ivaz kavramından ayırt eder. Dolayısıyla </a:t>
            </a:r>
            <a:r>
              <a:rPr lang="tr-TR" dirty="0" err="1" smtClean="0"/>
              <a:t>ivaz’lı</a:t>
            </a:r>
            <a:r>
              <a:rPr lang="tr-TR" dirty="0" smtClean="0"/>
              <a:t> </a:t>
            </a:r>
            <a:r>
              <a:rPr lang="tr-TR" dirty="0" err="1" smtClean="0"/>
              <a:t>karz</a:t>
            </a:r>
            <a:r>
              <a:rPr lang="tr-TR" dirty="0" smtClean="0"/>
              <a:t> akitleri </a:t>
            </a:r>
            <a:r>
              <a:rPr lang="tr-TR" dirty="0" err="1" smtClean="0"/>
              <a:t>riba</a:t>
            </a:r>
            <a:r>
              <a:rPr lang="tr-TR" dirty="0" smtClean="0"/>
              <a:t> anlamına gelir.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7933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Ribâ</a:t>
            </a:r>
            <a:r>
              <a:rPr lang="tr-TR" dirty="0" smtClean="0"/>
              <a:t> hileleri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İyne</a:t>
            </a:r>
            <a:r>
              <a:rPr lang="tr-TR" dirty="0" smtClean="0"/>
              <a:t> satışı: peşin para mukabilinde satılan bir malın, aynı mecliste daha fazla bir bedel karşılığında eski sahibi tarafından vadeli olarak satın alınmasıdır.</a:t>
            </a:r>
          </a:p>
          <a:p>
            <a:pPr lvl="1"/>
            <a:r>
              <a:rPr lang="tr-TR" dirty="0" smtClean="0"/>
              <a:t>Örnek: A: bayi, B: müşteri, C: satış sözleşmesine konu olan mal. A, C’yi 2000 lira peşin fiyatına B’ye satar. Ardından aynı mecliste B, C’yi 2500 liraya vadeli olarak A’ya tekrar satar.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0026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Modern Hukuk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 Ticaret Kanunu</a:t>
            </a:r>
          </a:p>
          <a:p>
            <a:pPr lvl="1"/>
            <a:r>
              <a:rPr lang="tr-TR" b="1" dirty="0"/>
              <a:t>MADDE 8</a:t>
            </a:r>
            <a:r>
              <a:rPr lang="tr-TR" dirty="0"/>
              <a:t>-</a:t>
            </a:r>
            <a:r>
              <a:rPr lang="tr-TR" b="1" dirty="0"/>
              <a:t> </a:t>
            </a:r>
            <a:r>
              <a:rPr lang="tr-TR" dirty="0"/>
              <a:t>(1)</a:t>
            </a:r>
            <a:r>
              <a:rPr lang="tr-TR" b="1" dirty="0"/>
              <a:t> </a:t>
            </a:r>
            <a:r>
              <a:rPr lang="tr-TR" dirty="0"/>
              <a:t>Ticari işlerde faiz oranı serbestçe belirlenir.</a:t>
            </a:r>
            <a:r>
              <a:rPr lang="tr-TR" b="1" dirty="0"/>
              <a:t> </a:t>
            </a:r>
            <a:endParaRPr lang="tr-TR" dirty="0"/>
          </a:p>
          <a:p>
            <a:pPr lvl="1"/>
            <a:r>
              <a:rPr lang="tr-TR" b="1" dirty="0"/>
              <a:t>MADDE 10</a:t>
            </a:r>
            <a:r>
              <a:rPr lang="tr-TR" dirty="0"/>
              <a:t>-</a:t>
            </a:r>
            <a:r>
              <a:rPr lang="tr-TR" b="1" dirty="0"/>
              <a:t> </a:t>
            </a:r>
            <a:r>
              <a:rPr lang="tr-TR" dirty="0"/>
              <a:t>(1)</a:t>
            </a:r>
            <a:r>
              <a:rPr lang="tr-TR" b="1" dirty="0"/>
              <a:t> </a:t>
            </a:r>
            <a:r>
              <a:rPr lang="tr-TR" dirty="0"/>
              <a:t>Aksine sözleşme yoksa, ticari bir borcun faizi, vadenin bitiminden ve belli bir vade yoksa ihtar gününden itibaren işlemeye başlar.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196</Words>
  <Application>Microsoft Office PowerPoint</Application>
  <PresentationFormat>Ekran Gösterisi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İslam Borçlar Hukukunda Faiz ve Modern Hukukla Mukayesesi </vt:lpstr>
      <vt:lpstr>Kavramlar </vt:lpstr>
      <vt:lpstr>Bey’in tanımı</vt:lpstr>
      <vt:lpstr>Ribâ’nın tanımı</vt:lpstr>
      <vt:lpstr>Ribâ hileleri</vt:lpstr>
      <vt:lpstr>Modern Hukuk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Borçlar Hukukunda Faiz ve Modern Hukukla Mukayesesi</dc:title>
  <dc:creator>user</dc:creator>
  <cp:lastModifiedBy>user</cp:lastModifiedBy>
  <cp:revision>14</cp:revision>
  <dcterms:created xsi:type="dcterms:W3CDTF">2014-10-29T17:21:20Z</dcterms:created>
  <dcterms:modified xsi:type="dcterms:W3CDTF">2019-04-12T09:23:25Z</dcterms:modified>
</cp:coreProperties>
</file>