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2" r:id="rId4"/>
    <p:sldId id="260" r:id="rId5"/>
    <p:sldId id="261" r:id="rId6"/>
    <p:sldId id="258" r:id="rId7"/>
    <p:sldId id="257"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F849F07-1A1B-408B-9330-D07760547143}" type="datetimeFigureOut">
              <a:rPr lang="tr-TR" smtClean="0"/>
              <a:t>5.05.2020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5EF071CD-A319-47BB-BD2B-BBE04683D6AC}"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56952970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F849F07-1A1B-408B-9330-D0776054714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F071CD-A319-47BB-BD2B-BBE04683D6AC}" type="slidenum">
              <a:rPr lang="tr-TR" smtClean="0"/>
              <a:t>‹#›</a:t>
            </a:fld>
            <a:endParaRPr lang="tr-TR"/>
          </a:p>
        </p:txBody>
      </p:sp>
    </p:spTree>
    <p:extLst>
      <p:ext uri="{BB962C8B-B14F-4D97-AF65-F5344CB8AC3E}">
        <p14:creationId xmlns:p14="http://schemas.microsoft.com/office/powerpoint/2010/main" val="3136777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F849F07-1A1B-408B-9330-D0776054714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F071CD-A319-47BB-BD2B-BBE04683D6AC}" type="slidenum">
              <a:rPr lang="tr-TR" smtClean="0"/>
              <a:t>‹#›</a:t>
            </a:fld>
            <a:endParaRPr lang="tr-TR"/>
          </a:p>
        </p:txBody>
      </p:sp>
    </p:spTree>
    <p:extLst>
      <p:ext uri="{BB962C8B-B14F-4D97-AF65-F5344CB8AC3E}">
        <p14:creationId xmlns:p14="http://schemas.microsoft.com/office/powerpoint/2010/main" val="1832876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F849F07-1A1B-408B-9330-D0776054714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F071CD-A319-47BB-BD2B-BBE04683D6AC}" type="slidenum">
              <a:rPr lang="tr-TR" smtClean="0"/>
              <a:t>‹#›</a:t>
            </a:fld>
            <a:endParaRPr lang="tr-TR"/>
          </a:p>
        </p:txBody>
      </p:sp>
    </p:spTree>
    <p:extLst>
      <p:ext uri="{BB962C8B-B14F-4D97-AF65-F5344CB8AC3E}">
        <p14:creationId xmlns:p14="http://schemas.microsoft.com/office/powerpoint/2010/main" val="3797405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F849F07-1A1B-408B-9330-D07760547143}" type="datetimeFigureOut">
              <a:rPr lang="tr-TR" smtClean="0"/>
              <a:t>5.05.2020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5EF071CD-A319-47BB-BD2B-BBE04683D6AC}"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62012782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F849F07-1A1B-408B-9330-D0776054714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EF071CD-A319-47BB-BD2B-BBE04683D6AC}" type="slidenum">
              <a:rPr lang="tr-TR" smtClean="0"/>
              <a:t>‹#›</a:t>
            </a:fld>
            <a:endParaRPr lang="tr-TR"/>
          </a:p>
        </p:txBody>
      </p:sp>
    </p:spTree>
    <p:extLst>
      <p:ext uri="{BB962C8B-B14F-4D97-AF65-F5344CB8AC3E}">
        <p14:creationId xmlns:p14="http://schemas.microsoft.com/office/powerpoint/2010/main" val="4072337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F849F07-1A1B-408B-9330-D07760547143}"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EF071CD-A319-47BB-BD2B-BBE04683D6AC}" type="slidenum">
              <a:rPr lang="tr-TR" smtClean="0"/>
              <a:t>‹#›</a:t>
            </a:fld>
            <a:endParaRPr lang="tr-TR"/>
          </a:p>
        </p:txBody>
      </p:sp>
    </p:spTree>
    <p:extLst>
      <p:ext uri="{BB962C8B-B14F-4D97-AF65-F5344CB8AC3E}">
        <p14:creationId xmlns:p14="http://schemas.microsoft.com/office/powerpoint/2010/main" val="2746800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F849F07-1A1B-408B-9330-D07760547143}"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EF071CD-A319-47BB-BD2B-BBE04683D6AC}" type="slidenum">
              <a:rPr lang="tr-TR" smtClean="0"/>
              <a:t>‹#›</a:t>
            </a:fld>
            <a:endParaRPr lang="tr-TR"/>
          </a:p>
        </p:txBody>
      </p:sp>
    </p:spTree>
    <p:extLst>
      <p:ext uri="{BB962C8B-B14F-4D97-AF65-F5344CB8AC3E}">
        <p14:creationId xmlns:p14="http://schemas.microsoft.com/office/powerpoint/2010/main" val="3848665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849F07-1A1B-408B-9330-D07760547143}"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EF071CD-A319-47BB-BD2B-BBE04683D6AC}" type="slidenum">
              <a:rPr lang="tr-TR" smtClean="0"/>
              <a:t>‹#›</a:t>
            </a:fld>
            <a:endParaRPr lang="tr-TR"/>
          </a:p>
        </p:txBody>
      </p:sp>
    </p:spTree>
    <p:extLst>
      <p:ext uri="{BB962C8B-B14F-4D97-AF65-F5344CB8AC3E}">
        <p14:creationId xmlns:p14="http://schemas.microsoft.com/office/powerpoint/2010/main" val="1451168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F849F07-1A1B-408B-9330-D07760547143}"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5EF071CD-A319-47BB-BD2B-BBE04683D6AC}"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2264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F849F07-1A1B-408B-9330-D07760547143}"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5EF071CD-A319-47BB-BD2B-BBE04683D6AC}"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1773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F849F07-1A1B-408B-9330-D07760547143}" type="datetimeFigureOut">
              <a:rPr lang="tr-TR" smtClean="0"/>
              <a:t>5.05.2020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5EF071CD-A319-47BB-BD2B-BBE04683D6AC}"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423063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76F77C-C999-45EF-BB38-9DC18A5BDF77}"/>
              </a:ext>
            </a:extLst>
          </p:cNvPr>
          <p:cNvSpPr>
            <a:spLocks noGrp="1"/>
          </p:cNvSpPr>
          <p:nvPr>
            <p:ph type="ctrTitle"/>
          </p:nvPr>
        </p:nvSpPr>
        <p:spPr/>
        <p:txBody>
          <a:bodyPr/>
          <a:lstStyle/>
          <a:p>
            <a:r>
              <a:rPr lang="tr-TR" cap="none" dirty="0"/>
              <a:t>Hesap Planı</a:t>
            </a:r>
          </a:p>
        </p:txBody>
      </p:sp>
      <p:sp>
        <p:nvSpPr>
          <p:cNvPr id="3" name="Alt Başlık 2">
            <a:extLst>
              <a:ext uri="{FF2B5EF4-FFF2-40B4-BE49-F238E27FC236}">
                <a16:creationId xmlns:a16="http://schemas.microsoft.com/office/drawing/2014/main" id="{6EB3B753-B005-4F62-8723-3B88210ADE52}"/>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945574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3B2088-9BA8-4C45-89A3-E8F22672B6AA}"/>
              </a:ext>
            </a:extLst>
          </p:cNvPr>
          <p:cNvSpPr>
            <a:spLocks noGrp="1"/>
          </p:cNvSpPr>
          <p:nvPr>
            <p:ph idx="1"/>
          </p:nvPr>
        </p:nvSpPr>
        <p:spPr>
          <a:xfrm>
            <a:off x="1371600" y="331305"/>
            <a:ext cx="9601200" cy="5963478"/>
          </a:xfrm>
        </p:spPr>
        <p:txBody>
          <a:bodyPr/>
          <a:lstStyle/>
          <a:p>
            <a:pPr marL="0" indent="0" algn="just">
              <a:buNone/>
            </a:pPr>
            <a:r>
              <a:rPr lang="tr-TR" dirty="0"/>
              <a:t>3. İşletme 15.12.2011 tarihinde 1.500 TL tutarında malı peşin satmıştır. </a:t>
            </a:r>
          </a:p>
          <a:p>
            <a:pPr marL="0" indent="0" algn="just">
              <a:buNone/>
            </a:pPr>
            <a:endParaRPr lang="tr-TR" dirty="0"/>
          </a:p>
          <a:p>
            <a:pPr marL="0" indent="0" algn="just">
              <a:buNone/>
            </a:pPr>
            <a:endParaRPr lang="tr-TR" dirty="0"/>
          </a:p>
          <a:p>
            <a:pPr marL="0" indent="0" algn="just">
              <a:buNone/>
            </a:pPr>
            <a:endParaRPr lang="tr-TR" dirty="0"/>
          </a:p>
        </p:txBody>
      </p:sp>
      <p:cxnSp>
        <p:nvCxnSpPr>
          <p:cNvPr id="7" name="Düz Bağlayıcı 6">
            <a:extLst>
              <a:ext uri="{FF2B5EF4-FFF2-40B4-BE49-F238E27FC236}">
                <a16:creationId xmlns:a16="http://schemas.microsoft.com/office/drawing/2014/main" id="{2DE2A04A-E455-45FC-8788-938BE716300E}"/>
              </a:ext>
            </a:extLst>
          </p:cNvPr>
          <p:cNvCxnSpPr/>
          <p:nvPr/>
        </p:nvCxnSpPr>
        <p:spPr>
          <a:xfrm>
            <a:off x="2955231" y="1464366"/>
            <a:ext cx="6281530"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Düz Bağlayıcı 9">
            <a:extLst>
              <a:ext uri="{FF2B5EF4-FFF2-40B4-BE49-F238E27FC236}">
                <a16:creationId xmlns:a16="http://schemas.microsoft.com/office/drawing/2014/main" id="{BE324193-6992-4423-9FED-128FC5BB62CC}"/>
              </a:ext>
            </a:extLst>
          </p:cNvPr>
          <p:cNvCxnSpPr/>
          <p:nvPr/>
        </p:nvCxnSpPr>
        <p:spPr>
          <a:xfrm>
            <a:off x="6255026" y="1533939"/>
            <a:ext cx="0" cy="3790121"/>
          </a:xfrm>
          <a:prstGeom prst="line">
            <a:avLst/>
          </a:prstGeom>
          <a:ln w="38100"/>
        </p:spPr>
        <p:style>
          <a:lnRef idx="2">
            <a:schemeClr val="dk1"/>
          </a:lnRef>
          <a:fillRef idx="0">
            <a:schemeClr val="dk1"/>
          </a:fillRef>
          <a:effectRef idx="1">
            <a:schemeClr val="dk1"/>
          </a:effectRef>
          <a:fontRef idx="minor">
            <a:schemeClr val="tx1"/>
          </a:fontRef>
        </p:style>
      </p:cxnSp>
      <p:sp>
        <p:nvSpPr>
          <p:cNvPr id="19" name="Metin kutusu 18">
            <a:extLst>
              <a:ext uri="{FF2B5EF4-FFF2-40B4-BE49-F238E27FC236}">
                <a16:creationId xmlns:a16="http://schemas.microsoft.com/office/drawing/2014/main" id="{1FC1DC60-F302-4795-9A0C-6AFFB495CA08}"/>
              </a:ext>
            </a:extLst>
          </p:cNvPr>
          <p:cNvSpPr txBox="1"/>
          <p:nvPr/>
        </p:nvSpPr>
        <p:spPr>
          <a:xfrm>
            <a:off x="2796209" y="1142377"/>
            <a:ext cx="6599582" cy="338554"/>
          </a:xfrm>
          <a:prstGeom prst="rect">
            <a:avLst/>
          </a:prstGeom>
          <a:noFill/>
        </p:spPr>
        <p:txBody>
          <a:bodyPr wrap="square" rtlCol="0">
            <a:spAutoFit/>
          </a:bodyPr>
          <a:lstStyle/>
          <a:p>
            <a:pPr algn="ctr"/>
            <a:r>
              <a:rPr lang="tr-TR" sz="1600" b="1" dirty="0"/>
              <a:t>AKTİF      TUĞÇE TİCARET İŞLETMESİ 06.12.2019 TARİHLİ            PASİF</a:t>
            </a:r>
          </a:p>
        </p:txBody>
      </p:sp>
      <p:sp>
        <p:nvSpPr>
          <p:cNvPr id="23" name="Metin kutusu 22">
            <a:extLst>
              <a:ext uri="{FF2B5EF4-FFF2-40B4-BE49-F238E27FC236}">
                <a16:creationId xmlns:a16="http://schemas.microsoft.com/office/drawing/2014/main" id="{91250856-195F-42B9-B313-C6740F4477F4}"/>
              </a:ext>
            </a:extLst>
          </p:cNvPr>
          <p:cNvSpPr txBox="1"/>
          <p:nvPr/>
        </p:nvSpPr>
        <p:spPr>
          <a:xfrm>
            <a:off x="2808520" y="1799607"/>
            <a:ext cx="3287476" cy="1908215"/>
          </a:xfrm>
          <a:prstGeom prst="rect">
            <a:avLst/>
          </a:prstGeom>
          <a:noFill/>
        </p:spPr>
        <p:txBody>
          <a:bodyPr wrap="square" rtlCol="0">
            <a:spAutoFit/>
          </a:bodyPr>
          <a:lstStyle/>
          <a:p>
            <a:r>
              <a:rPr lang="tr-TR" sz="1600" b="1" u="sng" dirty="0"/>
              <a:t>DÖNEN VARLIKLAR </a:t>
            </a:r>
            <a:r>
              <a:rPr lang="tr-TR" sz="1600" b="1" dirty="0"/>
              <a:t>	4</a:t>
            </a:r>
            <a:r>
              <a:rPr lang="tr-TR" sz="1600" dirty="0"/>
              <a:t>.500	</a:t>
            </a:r>
            <a:endParaRPr lang="tr-TR" sz="1600" u="sng" dirty="0"/>
          </a:p>
          <a:p>
            <a:r>
              <a:rPr lang="tr-TR" sz="1600" dirty="0"/>
              <a:t>Kasa		1.500</a:t>
            </a:r>
          </a:p>
          <a:p>
            <a:r>
              <a:rPr lang="tr-TR" sz="1600" dirty="0"/>
              <a:t>Ticari Mallar    1.000</a:t>
            </a:r>
          </a:p>
          <a:p>
            <a:endParaRPr lang="tr-TR" sz="1600" dirty="0"/>
          </a:p>
          <a:p>
            <a:r>
              <a:rPr lang="tr-TR" sz="1600" b="1" u="sng" dirty="0"/>
              <a:t>DURAN VARLIKLAR </a:t>
            </a:r>
            <a:r>
              <a:rPr lang="tr-TR" sz="1600" dirty="0"/>
              <a:t>	500</a:t>
            </a:r>
            <a:endParaRPr lang="tr-TR" sz="1600" b="1" u="sng" dirty="0"/>
          </a:p>
          <a:p>
            <a:endParaRPr lang="tr-TR" sz="1600" b="1" u="sng" dirty="0"/>
          </a:p>
          <a:p>
            <a:r>
              <a:rPr lang="tr-TR" sz="1600" dirty="0"/>
              <a:t>Taşıtlar		500	</a:t>
            </a:r>
            <a:r>
              <a:rPr lang="tr-TR" dirty="0"/>
              <a:t>		</a:t>
            </a:r>
          </a:p>
        </p:txBody>
      </p:sp>
      <p:cxnSp>
        <p:nvCxnSpPr>
          <p:cNvPr id="25" name="Bağlayıcı: Dirsek 24">
            <a:extLst>
              <a:ext uri="{FF2B5EF4-FFF2-40B4-BE49-F238E27FC236}">
                <a16:creationId xmlns:a16="http://schemas.microsoft.com/office/drawing/2014/main" id="{2A4DCA54-3120-42D7-8073-94583CFE83E2}"/>
              </a:ext>
            </a:extLst>
          </p:cNvPr>
          <p:cNvCxnSpPr/>
          <p:nvPr/>
        </p:nvCxnSpPr>
        <p:spPr>
          <a:xfrm>
            <a:off x="2796209" y="3787335"/>
            <a:ext cx="3458817" cy="384313"/>
          </a:xfrm>
          <a:prstGeom prst="bentConnector3">
            <a:avLst/>
          </a:prstGeom>
          <a:ln>
            <a:solidFill>
              <a:schemeClr val="tx1">
                <a:lumMod val="95000"/>
                <a:lumOff val="5000"/>
              </a:schemeClr>
            </a:solidFill>
          </a:ln>
        </p:spPr>
        <p:style>
          <a:lnRef idx="1">
            <a:schemeClr val="dk1"/>
          </a:lnRef>
          <a:fillRef idx="0">
            <a:schemeClr val="dk1"/>
          </a:fillRef>
          <a:effectRef idx="0">
            <a:schemeClr val="dk1"/>
          </a:effectRef>
          <a:fontRef idx="minor">
            <a:schemeClr val="tx1"/>
          </a:fontRef>
        </p:style>
      </p:cxnSp>
      <p:sp>
        <p:nvSpPr>
          <p:cNvPr id="27" name="Metin kutusu 26">
            <a:extLst>
              <a:ext uri="{FF2B5EF4-FFF2-40B4-BE49-F238E27FC236}">
                <a16:creationId xmlns:a16="http://schemas.microsoft.com/office/drawing/2014/main" id="{9ED65EA9-B61E-4572-81CE-AAF1A602171A}"/>
              </a:ext>
            </a:extLst>
          </p:cNvPr>
          <p:cNvSpPr txBox="1"/>
          <p:nvPr/>
        </p:nvSpPr>
        <p:spPr>
          <a:xfrm>
            <a:off x="6255026" y="1799607"/>
            <a:ext cx="3657569" cy="1815882"/>
          </a:xfrm>
          <a:prstGeom prst="rect">
            <a:avLst/>
          </a:prstGeom>
          <a:noFill/>
        </p:spPr>
        <p:txBody>
          <a:bodyPr wrap="square" rtlCol="0">
            <a:spAutoFit/>
          </a:bodyPr>
          <a:lstStyle/>
          <a:p>
            <a:r>
              <a:rPr lang="tr-TR" sz="1600" b="1" u="sng" dirty="0"/>
              <a:t>KISA VAD. YAB. KAY. </a:t>
            </a:r>
            <a:r>
              <a:rPr lang="tr-TR" sz="1600" dirty="0"/>
              <a:t>			1000</a:t>
            </a:r>
            <a:endParaRPr lang="tr-TR" sz="1600" b="1" u="sng" dirty="0"/>
          </a:p>
          <a:p>
            <a:r>
              <a:rPr lang="tr-TR" sz="1600" dirty="0"/>
              <a:t> </a:t>
            </a:r>
          </a:p>
          <a:p>
            <a:r>
              <a:rPr lang="tr-TR" sz="1600" b="1" u="sng" dirty="0"/>
              <a:t>UZUN VAD. YAB. KAY</a:t>
            </a:r>
            <a:r>
              <a:rPr lang="tr-TR" sz="1600" dirty="0"/>
              <a:t>.                   1000</a:t>
            </a:r>
          </a:p>
          <a:p>
            <a:r>
              <a:rPr lang="tr-TR" sz="1600" dirty="0"/>
              <a:t> Satıcılar    1.000</a:t>
            </a:r>
          </a:p>
          <a:p>
            <a:r>
              <a:rPr lang="tr-TR" sz="1600" b="1" u="sng" dirty="0"/>
              <a:t>ÖZ KAYNAKLAR </a:t>
            </a:r>
          </a:p>
          <a:p>
            <a:endParaRPr lang="tr-TR" sz="1600" b="1" u="sng" dirty="0"/>
          </a:p>
          <a:p>
            <a:r>
              <a:rPr lang="tr-TR" sz="1600" dirty="0"/>
              <a:t>Sermaye					3000</a:t>
            </a:r>
          </a:p>
        </p:txBody>
      </p:sp>
      <p:cxnSp>
        <p:nvCxnSpPr>
          <p:cNvPr id="29" name="Bağlayıcı: Dirsek 28">
            <a:extLst>
              <a:ext uri="{FF2B5EF4-FFF2-40B4-BE49-F238E27FC236}">
                <a16:creationId xmlns:a16="http://schemas.microsoft.com/office/drawing/2014/main" id="{6C0EFAC6-4A2A-46EE-B6FE-4C742612CFBB}"/>
              </a:ext>
            </a:extLst>
          </p:cNvPr>
          <p:cNvCxnSpPr/>
          <p:nvPr/>
        </p:nvCxnSpPr>
        <p:spPr>
          <a:xfrm>
            <a:off x="6255026" y="3787335"/>
            <a:ext cx="3803374" cy="384313"/>
          </a:xfrm>
          <a:prstGeom prst="bentConnector3">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31" name="Metin kutusu 30">
            <a:extLst>
              <a:ext uri="{FF2B5EF4-FFF2-40B4-BE49-F238E27FC236}">
                <a16:creationId xmlns:a16="http://schemas.microsoft.com/office/drawing/2014/main" id="{74013D24-6F6B-4358-ABE5-560B2BE0A96A}"/>
              </a:ext>
            </a:extLst>
          </p:cNvPr>
          <p:cNvSpPr txBox="1"/>
          <p:nvPr/>
        </p:nvSpPr>
        <p:spPr>
          <a:xfrm>
            <a:off x="4870167" y="4302854"/>
            <a:ext cx="1225795" cy="369332"/>
          </a:xfrm>
          <a:prstGeom prst="rect">
            <a:avLst/>
          </a:prstGeom>
          <a:noFill/>
        </p:spPr>
        <p:txBody>
          <a:bodyPr wrap="square" rtlCol="0">
            <a:spAutoFit/>
          </a:bodyPr>
          <a:lstStyle/>
          <a:p>
            <a:r>
              <a:rPr lang="tr-TR" dirty="0"/>
              <a:t>       5.000</a:t>
            </a:r>
          </a:p>
        </p:txBody>
      </p:sp>
      <p:sp>
        <p:nvSpPr>
          <p:cNvPr id="32" name="Metin kutusu 31">
            <a:extLst>
              <a:ext uri="{FF2B5EF4-FFF2-40B4-BE49-F238E27FC236}">
                <a16:creationId xmlns:a16="http://schemas.microsoft.com/office/drawing/2014/main" id="{65D7AD67-948C-458D-A638-C39D38F826C2}"/>
              </a:ext>
            </a:extLst>
          </p:cNvPr>
          <p:cNvSpPr txBox="1"/>
          <p:nvPr/>
        </p:nvSpPr>
        <p:spPr>
          <a:xfrm>
            <a:off x="8653631" y="4269724"/>
            <a:ext cx="1152943" cy="369332"/>
          </a:xfrm>
          <a:prstGeom prst="rect">
            <a:avLst/>
          </a:prstGeom>
          <a:noFill/>
        </p:spPr>
        <p:txBody>
          <a:bodyPr wrap="square" rtlCol="0">
            <a:spAutoFit/>
          </a:bodyPr>
          <a:lstStyle/>
          <a:p>
            <a:r>
              <a:rPr lang="tr-TR" dirty="0"/>
              <a:t>    6.000</a:t>
            </a:r>
          </a:p>
        </p:txBody>
      </p:sp>
      <p:cxnSp>
        <p:nvCxnSpPr>
          <p:cNvPr id="34" name="Düz Bağlayıcı 33">
            <a:extLst>
              <a:ext uri="{FF2B5EF4-FFF2-40B4-BE49-F238E27FC236}">
                <a16:creationId xmlns:a16="http://schemas.microsoft.com/office/drawing/2014/main" id="{93157B7F-829C-41EA-9484-16C1278DC0F1}"/>
              </a:ext>
            </a:extLst>
          </p:cNvPr>
          <p:cNvCxnSpPr>
            <a:cxnSpLocks/>
          </p:cNvCxnSpPr>
          <p:nvPr/>
        </p:nvCxnSpPr>
        <p:spPr>
          <a:xfrm>
            <a:off x="8945235" y="4639056"/>
            <a:ext cx="58305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Düz Bağlayıcı 36">
            <a:extLst>
              <a:ext uri="{FF2B5EF4-FFF2-40B4-BE49-F238E27FC236}">
                <a16:creationId xmlns:a16="http://schemas.microsoft.com/office/drawing/2014/main" id="{9EDBCE3C-2EB2-4A37-9A2E-2919A25AB877}"/>
              </a:ext>
            </a:extLst>
          </p:cNvPr>
          <p:cNvCxnSpPr/>
          <p:nvPr/>
        </p:nvCxnSpPr>
        <p:spPr>
          <a:xfrm>
            <a:off x="8945235" y="4645442"/>
            <a:ext cx="583051" cy="0"/>
          </a:xfrm>
          <a:prstGeom prst="line">
            <a:avLst/>
          </a:prstGeom>
          <a:ln w="381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41" name="Düz Bağlayıcı 40">
            <a:extLst>
              <a:ext uri="{FF2B5EF4-FFF2-40B4-BE49-F238E27FC236}">
                <a16:creationId xmlns:a16="http://schemas.microsoft.com/office/drawing/2014/main" id="{830DFDE4-4F4E-4352-9C07-4D88FAA60148}"/>
              </a:ext>
            </a:extLst>
          </p:cNvPr>
          <p:cNvCxnSpPr>
            <a:cxnSpLocks/>
          </p:cNvCxnSpPr>
          <p:nvPr/>
        </p:nvCxnSpPr>
        <p:spPr>
          <a:xfrm>
            <a:off x="5340626" y="4641732"/>
            <a:ext cx="535068" cy="7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Düz Bağlayıcı 44">
            <a:extLst>
              <a:ext uri="{FF2B5EF4-FFF2-40B4-BE49-F238E27FC236}">
                <a16:creationId xmlns:a16="http://schemas.microsoft.com/office/drawing/2014/main" id="{5C0E3EE1-8B67-41D7-8A78-4427C33B707E}"/>
              </a:ext>
            </a:extLst>
          </p:cNvPr>
          <p:cNvCxnSpPr/>
          <p:nvPr/>
        </p:nvCxnSpPr>
        <p:spPr>
          <a:xfrm>
            <a:off x="5340626" y="4672186"/>
            <a:ext cx="535068" cy="0"/>
          </a:xfrm>
          <a:prstGeom prst="line">
            <a:avLst/>
          </a:prstGeom>
          <a:ln w="38100">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995035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A54E60B-23E3-4125-8C67-9F06BD5ECBA0}"/>
              </a:ext>
            </a:extLst>
          </p:cNvPr>
          <p:cNvSpPr>
            <a:spLocks noGrp="1"/>
          </p:cNvSpPr>
          <p:nvPr>
            <p:ph idx="1"/>
          </p:nvPr>
        </p:nvSpPr>
        <p:spPr>
          <a:xfrm>
            <a:off x="1371599" y="1152939"/>
            <a:ext cx="9866243" cy="4714461"/>
          </a:xfrm>
        </p:spPr>
        <p:txBody>
          <a:bodyPr>
            <a:normAutofit/>
          </a:bodyPr>
          <a:lstStyle/>
          <a:p>
            <a:pPr algn="just">
              <a:buFont typeface="Wingdings" panose="05000000000000000000" pitchFamily="2" charset="2"/>
              <a:buChar char="Ø"/>
            </a:pPr>
            <a:r>
              <a:rPr lang="tr-TR" b="1" dirty="0"/>
              <a:t>Hesap Planı:  </a:t>
            </a:r>
            <a:r>
              <a:rPr lang="tr-TR" dirty="0"/>
              <a:t>İşletme faaliyet konusu ve alanına göre kullanacağı hesapları önceden belirler ve bunların bir listesini yapar. Hesaplar belirli bir düzene göre sıralanır ve gruplanır. Bir işletmede kullanılacak hesapların gruplandırılmış olarak yer aldığı listeye hesap planı denir. Hesap planı oluşturulurken uyulması gereken bazı kurallar vardır: </a:t>
            </a:r>
          </a:p>
          <a:p>
            <a:pPr lvl="1">
              <a:buFont typeface="Wingdings" panose="05000000000000000000" pitchFamily="2" charset="2"/>
              <a:buChar char="Ø"/>
            </a:pPr>
            <a:r>
              <a:rPr lang="tr-TR" dirty="0"/>
              <a:t>Hesaplar ihtiyaçlara cevap verecek şekilde belirlenmelidir. </a:t>
            </a:r>
          </a:p>
          <a:p>
            <a:pPr lvl="1">
              <a:buFont typeface="Wingdings" panose="05000000000000000000" pitchFamily="2" charset="2"/>
              <a:buChar char="Ø"/>
            </a:pPr>
            <a:r>
              <a:rPr lang="tr-TR" dirty="0"/>
              <a:t>İşletme için gerekli hesaplar açılmalıdır. </a:t>
            </a:r>
          </a:p>
          <a:p>
            <a:pPr lvl="1">
              <a:buFont typeface="Wingdings" panose="05000000000000000000" pitchFamily="2" charset="2"/>
              <a:buChar char="Ø"/>
            </a:pPr>
            <a:r>
              <a:rPr lang="tr-TR" dirty="0"/>
              <a:t>Bilanço ve gelir tablosunun hızlı hazırlanmasına olanak sağlamalıdır. </a:t>
            </a:r>
          </a:p>
          <a:p>
            <a:pPr lvl="1">
              <a:buFont typeface="Wingdings" panose="05000000000000000000" pitchFamily="2" charset="2"/>
              <a:buChar char="Ø"/>
            </a:pPr>
            <a:r>
              <a:rPr lang="tr-TR" dirty="0"/>
              <a:t> Hesap planı muhasebenin temel kavramlarına uygun olmalıdır. </a:t>
            </a:r>
          </a:p>
          <a:p>
            <a:pPr lvl="1">
              <a:buFont typeface="Wingdings" panose="05000000000000000000" pitchFamily="2" charset="2"/>
              <a:buChar char="Ø"/>
            </a:pPr>
            <a:r>
              <a:rPr lang="tr-TR" dirty="0"/>
              <a:t>Hesap planı değişikliklere imkân verecek esnek bir yapıda olmalıdır.</a:t>
            </a:r>
          </a:p>
        </p:txBody>
      </p:sp>
    </p:spTree>
    <p:extLst>
      <p:ext uri="{BB962C8B-B14F-4D97-AF65-F5344CB8AC3E}">
        <p14:creationId xmlns:p14="http://schemas.microsoft.com/office/powerpoint/2010/main" val="2258087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3" name="Rectangle 8">
            <a:extLst>
              <a:ext uri="{FF2B5EF4-FFF2-40B4-BE49-F238E27FC236}">
                <a16:creationId xmlns:a16="http://schemas.microsoft.com/office/drawing/2014/main" id="{AA6EC888-B85F-410F-B430-06583E94B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Rectangle 10">
            <a:extLst>
              <a:ext uri="{FF2B5EF4-FFF2-40B4-BE49-F238E27FC236}">
                <a16:creationId xmlns:a16="http://schemas.microsoft.com/office/drawing/2014/main" id="{69805AF4-7989-43AB-9A60-14E3F851FB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335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2">
            <a:extLst>
              <a:ext uri="{FF2B5EF4-FFF2-40B4-BE49-F238E27FC236}">
                <a16:creationId xmlns:a16="http://schemas.microsoft.com/office/drawing/2014/main" id="{E0036B63-B0EC-4AF3-95D3-2E2DCA25F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çerik Yer Tutucusu 3">
            <a:extLst>
              <a:ext uri="{FF2B5EF4-FFF2-40B4-BE49-F238E27FC236}">
                <a16:creationId xmlns:a16="http://schemas.microsoft.com/office/drawing/2014/main" id="{7F116AFC-7E3E-429C-9D6F-AA1751D5C912}"/>
              </a:ext>
            </a:extLst>
          </p:cNvPr>
          <p:cNvPicPr>
            <a:picLocks noGrp="1" noChangeAspect="1"/>
          </p:cNvPicPr>
          <p:nvPr>
            <p:ph idx="1"/>
          </p:nvPr>
        </p:nvPicPr>
        <p:blipFill>
          <a:blip r:embed="rId2"/>
          <a:stretch>
            <a:fillRect/>
          </a:stretch>
        </p:blipFill>
        <p:spPr>
          <a:xfrm>
            <a:off x="783286" y="1117970"/>
            <a:ext cx="10625429" cy="4622060"/>
          </a:xfrm>
          <a:prstGeom prst="rect">
            <a:avLst/>
          </a:prstGeom>
        </p:spPr>
      </p:pic>
    </p:spTree>
    <p:extLst>
      <p:ext uri="{BB962C8B-B14F-4D97-AF65-F5344CB8AC3E}">
        <p14:creationId xmlns:p14="http://schemas.microsoft.com/office/powerpoint/2010/main" val="1629280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449BC34D-9C23-4D6D-8213-1F471AF85B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0" name="Freeform 6">
              <a:extLst>
                <a:ext uri="{FF2B5EF4-FFF2-40B4-BE49-F238E27FC236}">
                  <a16:creationId xmlns:a16="http://schemas.microsoft.com/office/drawing/2014/main" id="{FA0F5D6C-5025-4D7E-82DD-C2C6FDA1E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1" name="Freeform 6">
              <a:extLst>
                <a:ext uri="{FF2B5EF4-FFF2-40B4-BE49-F238E27FC236}">
                  <a16:creationId xmlns:a16="http://schemas.microsoft.com/office/drawing/2014/main" id="{E2AF2C17-4AB4-4402-B84B-129EF95D1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3" name="Rectangle 12">
            <a:extLst>
              <a:ext uri="{FF2B5EF4-FFF2-40B4-BE49-F238E27FC236}">
                <a16:creationId xmlns:a16="http://schemas.microsoft.com/office/drawing/2014/main" id="{5D213B41-AC9B-4E61-BEED-FF4C168A8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87CE82D-AC70-4D65-A336-D634C648DF06}"/>
              </a:ext>
            </a:extLst>
          </p:cNvPr>
          <p:cNvSpPr>
            <a:spLocks noGrp="1"/>
          </p:cNvSpPr>
          <p:nvPr>
            <p:ph type="title"/>
          </p:nvPr>
        </p:nvSpPr>
        <p:spPr>
          <a:xfrm>
            <a:off x="659230" y="4484772"/>
            <a:ext cx="10869750" cy="1237298"/>
          </a:xfrm>
        </p:spPr>
        <p:txBody>
          <a:bodyPr vert="horz" lIns="91440" tIns="45720" rIns="91440" bIns="45720" rtlCol="0" anchor="b">
            <a:noAutofit/>
          </a:bodyPr>
          <a:lstStyle/>
          <a:p>
            <a:pPr algn="just"/>
            <a:r>
              <a:rPr lang="tr-TR" sz="3600" dirty="0"/>
              <a:t>Hesap planında hesaplar </a:t>
            </a:r>
            <a:r>
              <a:rPr lang="tr-TR" sz="3600" dirty="0" err="1"/>
              <a:t>desimal</a:t>
            </a:r>
            <a:r>
              <a:rPr lang="tr-TR" sz="3600" dirty="0"/>
              <a:t> (ondalık) sisteme göre kodlanır. Örneğin 100 Kasa Hesabını ele aldık;</a:t>
            </a:r>
            <a:endParaRPr lang="en-US" sz="3600" cap="all" dirty="0"/>
          </a:p>
        </p:txBody>
      </p:sp>
      <p:sp>
        <p:nvSpPr>
          <p:cNvPr id="15" name="Freeform 6">
            <a:extLst>
              <a:ext uri="{FF2B5EF4-FFF2-40B4-BE49-F238E27FC236}">
                <a16:creationId xmlns:a16="http://schemas.microsoft.com/office/drawing/2014/main" id="{D8BB75D5-93A7-4EC9-A2FB-DCBDE6DE3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H="1">
            <a:off x="1046527" y="-133294"/>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
        <p:nvSpPr>
          <p:cNvPr id="17" name="Freeform 6">
            <a:extLst>
              <a:ext uri="{FF2B5EF4-FFF2-40B4-BE49-F238E27FC236}">
                <a16:creationId xmlns:a16="http://schemas.microsoft.com/office/drawing/2014/main" id="{628FBD9F-3B86-4C98-8F77-3833207377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V="1">
            <a:off x="7838485" y="614084"/>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pic>
        <p:nvPicPr>
          <p:cNvPr id="4" name="İçerik Yer Tutucusu 3">
            <a:extLst>
              <a:ext uri="{FF2B5EF4-FFF2-40B4-BE49-F238E27FC236}">
                <a16:creationId xmlns:a16="http://schemas.microsoft.com/office/drawing/2014/main" id="{22EC8FB2-27A2-4984-8C1C-4CE8CE51BAA2}"/>
              </a:ext>
            </a:extLst>
          </p:cNvPr>
          <p:cNvPicPr>
            <a:picLocks noGrp="1" noChangeAspect="1"/>
          </p:cNvPicPr>
          <p:nvPr>
            <p:ph idx="1"/>
          </p:nvPr>
        </p:nvPicPr>
        <p:blipFill>
          <a:blip r:embed="rId2"/>
          <a:stretch>
            <a:fillRect/>
          </a:stretch>
        </p:blipFill>
        <p:spPr>
          <a:xfrm>
            <a:off x="1182862" y="1157119"/>
            <a:ext cx="9797173" cy="2571758"/>
          </a:xfrm>
          <a:prstGeom prst="rect">
            <a:avLst/>
          </a:prstGeom>
        </p:spPr>
      </p:pic>
    </p:spTree>
    <p:extLst>
      <p:ext uri="{BB962C8B-B14F-4D97-AF65-F5344CB8AC3E}">
        <p14:creationId xmlns:p14="http://schemas.microsoft.com/office/powerpoint/2010/main" val="1995504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D4FB1C-649B-4FD0-920E-4E9C4DD6E13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8F17015-611B-44E5-8BA9-9BD2039E0664}"/>
              </a:ext>
            </a:extLst>
          </p:cNvPr>
          <p:cNvSpPr>
            <a:spLocks noGrp="1"/>
          </p:cNvSpPr>
          <p:nvPr>
            <p:ph idx="1"/>
          </p:nvPr>
        </p:nvSpPr>
        <p:spPr/>
        <p:txBody>
          <a:bodyPr/>
          <a:lstStyle/>
          <a:p>
            <a:pPr algn="just"/>
            <a:r>
              <a:rPr lang="tr-TR" sz="2800" b="1" dirty="0"/>
              <a:t>Tek Düzen Hesap Planı: </a:t>
            </a:r>
            <a:r>
              <a:rPr lang="tr-TR" sz="2400" dirty="0"/>
              <a:t>Ülkemizde bilânço esasına göre defter tutan tacirler 1 Ocak 1994 tarihinden itibaren yürürlüğe konun tek düzen hesap planını uygulamak zorundadır.</a:t>
            </a:r>
          </a:p>
          <a:p>
            <a:pPr algn="just"/>
            <a:r>
              <a:rPr lang="tr-TR" sz="2400" dirty="0"/>
              <a:t>İşletmenin finansal olayları kaydetmek amacıyla kullandıkları, hesabı düzenli olarak ve belirli bir sistematiğe göre sıralandığı çizelgelerdir.</a:t>
            </a:r>
            <a:endParaRPr lang="tr-TR" dirty="0"/>
          </a:p>
        </p:txBody>
      </p:sp>
    </p:spTree>
    <p:extLst>
      <p:ext uri="{BB962C8B-B14F-4D97-AF65-F5344CB8AC3E}">
        <p14:creationId xmlns:p14="http://schemas.microsoft.com/office/powerpoint/2010/main" val="4010020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6EC888-B85F-410F-B430-06583E94B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9485DA84-CB73-4E5E-9864-2460CE2805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D49185E-361A-421B-8F2D-11C7FFC686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5760" cy="365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4B85BAA-C37F-44B4-B427-B4F10EBB41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26240" y="-4668"/>
            <a:ext cx="365760" cy="365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DC4EE06-D7B4-4FAC-A561-38A1C38023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94325"/>
            <a:ext cx="365760" cy="365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018D83B-903C-4782-B1BB-A45164A71F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26240" y="6494325"/>
            <a:ext cx="365760" cy="365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8785589A-A5AC-409A-B2A2-24D871B4C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867" y="158782"/>
            <a:ext cx="11870265" cy="65378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çerik Yer Tutucusu 4">
            <a:extLst>
              <a:ext uri="{FF2B5EF4-FFF2-40B4-BE49-F238E27FC236}">
                <a16:creationId xmlns:a16="http://schemas.microsoft.com/office/drawing/2014/main" id="{A27646C7-BEA1-498D-800C-C22700D4DD61}"/>
              </a:ext>
            </a:extLst>
          </p:cNvPr>
          <p:cNvPicPr>
            <a:picLocks noGrp="1" noChangeAspect="1"/>
          </p:cNvPicPr>
          <p:nvPr>
            <p:ph idx="1"/>
          </p:nvPr>
        </p:nvPicPr>
        <p:blipFill>
          <a:blip r:embed="rId2"/>
          <a:stretch>
            <a:fillRect/>
          </a:stretch>
        </p:blipFill>
        <p:spPr>
          <a:xfrm>
            <a:off x="1350498" y="156696"/>
            <a:ext cx="9129933" cy="6705971"/>
          </a:xfrm>
          <a:prstGeom prst="rect">
            <a:avLst/>
          </a:prstGeom>
        </p:spPr>
      </p:pic>
    </p:spTree>
    <p:extLst>
      <p:ext uri="{BB962C8B-B14F-4D97-AF65-F5344CB8AC3E}">
        <p14:creationId xmlns:p14="http://schemas.microsoft.com/office/powerpoint/2010/main" val="723408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539E38-5E3E-4ED2-82A9-987CACD7726F}"/>
              </a:ext>
            </a:extLst>
          </p:cNvPr>
          <p:cNvSpPr>
            <a:spLocks noGrp="1"/>
          </p:cNvSpPr>
          <p:nvPr>
            <p:ph idx="1"/>
          </p:nvPr>
        </p:nvSpPr>
        <p:spPr>
          <a:xfrm>
            <a:off x="1702904" y="940904"/>
            <a:ext cx="9601200" cy="5310809"/>
          </a:xfrm>
        </p:spPr>
        <p:txBody>
          <a:bodyPr/>
          <a:lstStyle/>
          <a:p>
            <a:pPr marL="0" indent="0">
              <a:buNone/>
            </a:pPr>
            <a:r>
              <a:rPr lang="tr-TR" b="1" dirty="0"/>
              <a:t>ÖRNEK:</a:t>
            </a:r>
          </a:p>
          <a:p>
            <a:pPr marL="457200" indent="-457200" algn="just">
              <a:buFont typeface="+mj-lt"/>
              <a:buAutoNum type="arabicPeriod"/>
            </a:pPr>
            <a:r>
              <a:rPr lang="tr-TR" dirty="0"/>
              <a:t>TUĞÇE Ticaret işletmesi 06.12.2019 tarihinde 2000 TL nakit, 1500 TL ticari mal, 500 TL taşıt ve 1000TL kısa vadeli borç ile kurulmuştur. Sermayeyi bularak bilânço temel denkliğini gösteriniz.</a:t>
            </a:r>
          </a:p>
          <a:p>
            <a:pPr marL="0" indent="0" algn="just">
              <a:buNone/>
            </a:pPr>
            <a:r>
              <a:rPr lang="tr-TR" dirty="0"/>
              <a:t>	Kasa: 2000 TL			</a:t>
            </a:r>
            <a:r>
              <a:rPr lang="tr-TR" b="1" dirty="0"/>
              <a:t>Sermaye= ?</a:t>
            </a:r>
          </a:p>
          <a:p>
            <a:pPr marL="0" indent="0" algn="just">
              <a:buNone/>
            </a:pPr>
            <a:r>
              <a:rPr lang="tr-TR" dirty="0"/>
              <a:t>	Ticari Mal: 1500 TL</a:t>
            </a:r>
          </a:p>
          <a:p>
            <a:pPr marL="0" indent="0" algn="just">
              <a:buNone/>
            </a:pPr>
            <a:r>
              <a:rPr lang="tr-TR" dirty="0"/>
              <a:t>	Taşıtlar: 500 TL</a:t>
            </a:r>
          </a:p>
          <a:p>
            <a:pPr marL="0" indent="0" algn="just">
              <a:buNone/>
            </a:pPr>
            <a:r>
              <a:rPr lang="tr-TR" b="1" dirty="0"/>
              <a:t>	Sermaye = Varlık Toplamı – Kaynak Toplamı Sermaye </a:t>
            </a:r>
          </a:p>
          <a:p>
            <a:pPr marL="0" indent="0" algn="just">
              <a:buNone/>
            </a:pPr>
            <a:r>
              <a:rPr lang="tr-TR" dirty="0"/>
              <a:t>	(2.000+1500+500) – 1.000</a:t>
            </a:r>
          </a:p>
          <a:p>
            <a:pPr marL="0" indent="0" algn="just">
              <a:buNone/>
            </a:pPr>
            <a:r>
              <a:rPr lang="tr-TR" dirty="0"/>
              <a:t>	</a:t>
            </a:r>
            <a:r>
              <a:rPr lang="tr-TR" b="1" dirty="0"/>
              <a:t>Sermaye</a:t>
            </a:r>
            <a:r>
              <a:rPr lang="tr-TR" dirty="0"/>
              <a:t> = 3.000 TL</a:t>
            </a:r>
          </a:p>
        </p:txBody>
      </p:sp>
    </p:spTree>
    <p:extLst>
      <p:ext uri="{BB962C8B-B14F-4D97-AF65-F5344CB8AC3E}">
        <p14:creationId xmlns:p14="http://schemas.microsoft.com/office/powerpoint/2010/main" val="263446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3B2088-9BA8-4C45-89A3-E8F22672B6AA}"/>
              </a:ext>
            </a:extLst>
          </p:cNvPr>
          <p:cNvSpPr>
            <a:spLocks noGrp="1"/>
          </p:cNvSpPr>
          <p:nvPr>
            <p:ph idx="1"/>
          </p:nvPr>
        </p:nvSpPr>
        <p:spPr>
          <a:xfrm>
            <a:off x="1371600" y="689113"/>
            <a:ext cx="9601200" cy="5178287"/>
          </a:xfrm>
        </p:spPr>
        <p:txBody>
          <a:bodyPr/>
          <a:lstStyle/>
          <a:p>
            <a:pPr marL="0" indent="0">
              <a:buNone/>
            </a:pPr>
            <a:endParaRPr lang="tr-TR" dirty="0"/>
          </a:p>
        </p:txBody>
      </p:sp>
      <p:cxnSp>
        <p:nvCxnSpPr>
          <p:cNvPr id="7" name="Düz Bağlayıcı 6">
            <a:extLst>
              <a:ext uri="{FF2B5EF4-FFF2-40B4-BE49-F238E27FC236}">
                <a16:creationId xmlns:a16="http://schemas.microsoft.com/office/drawing/2014/main" id="{2DE2A04A-E455-45FC-8788-938BE716300E}"/>
              </a:ext>
            </a:extLst>
          </p:cNvPr>
          <p:cNvCxnSpPr/>
          <p:nvPr/>
        </p:nvCxnSpPr>
        <p:spPr>
          <a:xfrm>
            <a:off x="2955231" y="1464366"/>
            <a:ext cx="6281530"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Düz Bağlayıcı 9">
            <a:extLst>
              <a:ext uri="{FF2B5EF4-FFF2-40B4-BE49-F238E27FC236}">
                <a16:creationId xmlns:a16="http://schemas.microsoft.com/office/drawing/2014/main" id="{BE324193-6992-4423-9FED-128FC5BB62CC}"/>
              </a:ext>
            </a:extLst>
          </p:cNvPr>
          <p:cNvCxnSpPr/>
          <p:nvPr/>
        </p:nvCxnSpPr>
        <p:spPr>
          <a:xfrm>
            <a:off x="6255026" y="1533939"/>
            <a:ext cx="0" cy="3790121"/>
          </a:xfrm>
          <a:prstGeom prst="line">
            <a:avLst/>
          </a:prstGeom>
          <a:ln w="38100"/>
        </p:spPr>
        <p:style>
          <a:lnRef idx="2">
            <a:schemeClr val="dk1"/>
          </a:lnRef>
          <a:fillRef idx="0">
            <a:schemeClr val="dk1"/>
          </a:fillRef>
          <a:effectRef idx="1">
            <a:schemeClr val="dk1"/>
          </a:effectRef>
          <a:fontRef idx="minor">
            <a:schemeClr val="tx1"/>
          </a:fontRef>
        </p:style>
      </p:cxnSp>
      <p:sp>
        <p:nvSpPr>
          <p:cNvPr id="19" name="Metin kutusu 18">
            <a:extLst>
              <a:ext uri="{FF2B5EF4-FFF2-40B4-BE49-F238E27FC236}">
                <a16:creationId xmlns:a16="http://schemas.microsoft.com/office/drawing/2014/main" id="{1FC1DC60-F302-4795-9A0C-6AFFB495CA08}"/>
              </a:ext>
            </a:extLst>
          </p:cNvPr>
          <p:cNvSpPr txBox="1"/>
          <p:nvPr/>
        </p:nvSpPr>
        <p:spPr>
          <a:xfrm>
            <a:off x="2796209" y="1142377"/>
            <a:ext cx="6599582" cy="338554"/>
          </a:xfrm>
          <a:prstGeom prst="rect">
            <a:avLst/>
          </a:prstGeom>
          <a:noFill/>
        </p:spPr>
        <p:txBody>
          <a:bodyPr wrap="square" rtlCol="0">
            <a:spAutoFit/>
          </a:bodyPr>
          <a:lstStyle/>
          <a:p>
            <a:pPr algn="ctr"/>
            <a:r>
              <a:rPr lang="tr-TR" sz="1600" b="1" dirty="0"/>
              <a:t>AKTİF      TUĞÇE TİCARET İŞLETMESİ 06.12.2019 TARİHLİ            PASİF</a:t>
            </a:r>
          </a:p>
        </p:txBody>
      </p:sp>
      <p:sp>
        <p:nvSpPr>
          <p:cNvPr id="23" name="Metin kutusu 22">
            <a:extLst>
              <a:ext uri="{FF2B5EF4-FFF2-40B4-BE49-F238E27FC236}">
                <a16:creationId xmlns:a16="http://schemas.microsoft.com/office/drawing/2014/main" id="{91250856-195F-42B9-B313-C6740F4477F4}"/>
              </a:ext>
            </a:extLst>
          </p:cNvPr>
          <p:cNvSpPr txBox="1"/>
          <p:nvPr/>
        </p:nvSpPr>
        <p:spPr>
          <a:xfrm>
            <a:off x="2808520" y="1799607"/>
            <a:ext cx="3287476" cy="1908215"/>
          </a:xfrm>
          <a:prstGeom prst="rect">
            <a:avLst/>
          </a:prstGeom>
          <a:noFill/>
        </p:spPr>
        <p:txBody>
          <a:bodyPr wrap="square" rtlCol="0">
            <a:spAutoFit/>
          </a:bodyPr>
          <a:lstStyle/>
          <a:p>
            <a:r>
              <a:rPr lang="tr-TR" sz="1600" b="1" u="sng" dirty="0"/>
              <a:t>DÖNEN VARLIKLAR </a:t>
            </a:r>
            <a:r>
              <a:rPr lang="tr-TR" sz="1600" b="1" dirty="0"/>
              <a:t>	</a:t>
            </a:r>
            <a:r>
              <a:rPr lang="tr-TR" sz="1600" dirty="0"/>
              <a:t>3.500	</a:t>
            </a:r>
            <a:endParaRPr lang="tr-TR" sz="1600" u="sng" dirty="0"/>
          </a:p>
          <a:p>
            <a:r>
              <a:rPr lang="tr-TR" sz="1600" dirty="0"/>
              <a:t>Kasa		2.000</a:t>
            </a:r>
          </a:p>
          <a:p>
            <a:r>
              <a:rPr lang="tr-TR" sz="1600" dirty="0"/>
              <a:t>Ticari Mallar    1.500</a:t>
            </a:r>
          </a:p>
          <a:p>
            <a:endParaRPr lang="tr-TR" sz="1600" dirty="0"/>
          </a:p>
          <a:p>
            <a:r>
              <a:rPr lang="tr-TR" sz="1600" b="1" u="sng" dirty="0"/>
              <a:t>DURAN VARLIKLAR </a:t>
            </a:r>
            <a:r>
              <a:rPr lang="tr-TR" sz="1600" dirty="0"/>
              <a:t>	500</a:t>
            </a:r>
            <a:endParaRPr lang="tr-TR" sz="1600" b="1" u="sng" dirty="0"/>
          </a:p>
          <a:p>
            <a:endParaRPr lang="tr-TR" sz="1600" b="1" u="sng" dirty="0"/>
          </a:p>
          <a:p>
            <a:r>
              <a:rPr lang="tr-TR" sz="1600" dirty="0"/>
              <a:t>Taşıtlar		500	</a:t>
            </a:r>
            <a:r>
              <a:rPr lang="tr-TR" dirty="0"/>
              <a:t>		</a:t>
            </a:r>
          </a:p>
        </p:txBody>
      </p:sp>
      <p:cxnSp>
        <p:nvCxnSpPr>
          <p:cNvPr id="25" name="Bağlayıcı: Dirsek 24">
            <a:extLst>
              <a:ext uri="{FF2B5EF4-FFF2-40B4-BE49-F238E27FC236}">
                <a16:creationId xmlns:a16="http://schemas.microsoft.com/office/drawing/2014/main" id="{2A4DCA54-3120-42D7-8073-94583CFE83E2}"/>
              </a:ext>
            </a:extLst>
          </p:cNvPr>
          <p:cNvCxnSpPr/>
          <p:nvPr/>
        </p:nvCxnSpPr>
        <p:spPr>
          <a:xfrm>
            <a:off x="2796209" y="3787335"/>
            <a:ext cx="3458817" cy="384313"/>
          </a:xfrm>
          <a:prstGeom prst="bentConnector3">
            <a:avLst/>
          </a:prstGeom>
          <a:ln>
            <a:solidFill>
              <a:schemeClr val="tx1">
                <a:lumMod val="95000"/>
                <a:lumOff val="5000"/>
              </a:schemeClr>
            </a:solidFill>
          </a:ln>
        </p:spPr>
        <p:style>
          <a:lnRef idx="1">
            <a:schemeClr val="dk1"/>
          </a:lnRef>
          <a:fillRef idx="0">
            <a:schemeClr val="dk1"/>
          </a:fillRef>
          <a:effectRef idx="0">
            <a:schemeClr val="dk1"/>
          </a:effectRef>
          <a:fontRef idx="minor">
            <a:schemeClr val="tx1"/>
          </a:fontRef>
        </p:style>
      </p:cxnSp>
      <p:sp>
        <p:nvSpPr>
          <p:cNvPr id="27" name="Metin kutusu 26">
            <a:extLst>
              <a:ext uri="{FF2B5EF4-FFF2-40B4-BE49-F238E27FC236}">
                <a16:creationId xmlns:a16="http://schemas.microsoft.com/office/drawing/2014/main" id="{9ED65EA9-B61E-4572-81CE-AAF1A602171A}"/>
              </a:ext>
            </a:extLst>
          </p:cNvPr>
          <p:cNvSpPr txBox="1"/>
          <p:nvPr/>
        </p:nvSpPr>
        <p:spPr>
          <a:xfrm>
            <a:off x="6255026" y="1799607"/>
            <a:ext cx="3657569" cy="1815882"/>
          </a:xfrm>
          <a:prstGeom prst="rect">
            <a:avLst/>
          </a:prstGeom>
          <a:noFill/>
        </p:spPr>
        <p:txBody>
          <a:bodyPr wrap="square" rtlCol="0">
            <a:spAutoFit/>
          </a:bodyPr>
          <a:lstStyle/>
          <a:p>
            <a:r>
              <a:rPr lang="tr-TR" sz="1600" b="1" u="sng" dirty="0"/>
              <a:t>KISA VAD. YAB. KAY. </a:t>
            </a:r>
            <a:r>
              <a:rPr lang="tr-TR" sz="1600" dirty="0"/>
              <a:t>			1000</a:t>
            </a:r>
            <a:endParaRPr lang="tr-TR" sz="1600" b="1" u="sng" dirty="0"/>
          </a:p>
          <a:p>
            <a:r>
              <a:rPr lang="tr-TR" sz="1600" dirty="0"/>
              <a:t> </a:t>
            </a:r>
          </a:p>
          <a:p>
            <a:r>
              <a:rPr lang="tr-TR" sz="1600" b="1" u="sng" dirty="0"/>
              <a:t>UZUN VAD. YAB. KAY</a:t>
            </a:r>
            <a:r>
              <a:rPr lang="tr-TR" sz="1600" dirty="0"/>
              <a:t>.</a:t>
            </a:r>
          </a:p>
          <a:p>
            <a:r>
              <a:rPr lang="tr-TR" sz="1600" dirty="0"/>
              <a:t> </a:t>
            </a:r>
          </a:p>
          <a:p>
            <a:r>
              <a:rPr lang="tr-TR" sz="1600" b="1" u="sng" dirty="0"/>
              <a:t>ÖZ KAYNAKLAR </a:t>
            </a:r>
          </a:p>
          <a:p>
            <a:endParaRPr lang="tr-TR" sz="1600" b="1" u="sng" dirty="0"/>
          </a:p>
          <a:p>
            <a:r>
              <a:rPr lang="tr-TR" sz="1600" dirty="0"/>
              <a:t>Sermaye					3000</a:t>
            </a:r>
          </a:p>
        </p:txBody>
      </p:sp>
      <p:cxnSp>
        <p:nvCxnSpPr>
          <p:cNvPr id="29" name="Bağlayıcı: Dirsek 28">
            <a:extLst>
              <a:ext uri="{FF2B5EF4-FFF2-40B4-BE49-F238E27FC236}">
                <a16:creationId xmlns:a16="http://schemas.microsoft.com/office/drawing/2014/main" id="{6C0EFAC6-4A2A-46EE-B6FE-4C742612CFBB}"/>
              </a:ext>
            </a:extLst>
          </p:cNvPr>
          <p:cNvCxnSpPr/>
          <p:nvPr/>
        </p:nvCxnSpPr>
        <p:spPr>
          <a:xfrm>
            <a:off x="6255026" y="3787335"/>
            <a:ext cx="3803374" cy="384313"/>
          </a:xfrm>
          <a:prstGeom prst="bentConnector3">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31" name="Metin kutusu 30">
            <a:extLst>
              <a:ext uri="{FF2B5EF4-FFF2-40B4-BE49-F238E27FC236}">
                <a16:creationId xmlns:a16="http://schemas.microsoft.com/office/drawing/2014/main" id="{74013D24-6F6B-4358-ABE5-560B2BE0A96A}"/>
              </a:ext>
            </a:extLst>
          </p:cNvPr>
          <p:cNvSpPr txBox="1"/>
          <p:nvPr/>
        </p:nvSpPr>
        <p:spPr>
          <a:xfrm>
            <a:off x="4870167" y="4302854"/>
            <a:ext cx="1225795" cy="369332"/>
          </a:xfrm>
          <a:prstGeom prst="rect">
            <a:avLst/>
          </a:prstGeom>
          <a:noFill/>
        </p:spPr>
        <p:txBody>
          <a:bodyPr wrap="square" rtlCol="0">
            <a:spAutoFit/>
          </a:bodyPr>
          <a:lstStyle/>
          <a:p>
            <a:r>
              <a:rPr lang="tr-TR" dirty="0"/>
              <a:t>       4.000</a:t>
            </a:r>
          </a:p>
        </p:txBody>
      </p:sp>
      <p:sp>
        <p:nvSpPr>
          <p:cNvPr id="32" name="Metin kutusu 31">
            <a:extLst>
              <a:ext uri="{FF2B5EF4-FFF2-40B4-BE49-F238E27FC236}">
                <a16:creationId xmlns:a16="http://schemas.microsoft.com/office/drawing/2014/main" id="{65D7AD67-948C-458D-A638-C39D38F826C2}"/>
              </a:ext>
            </a:extLst>
          </p:cNvPr>
          <p:cNvSpPr txBox="1"/>
          <p:nvPr/>
        </p:nvSpPr>
        <p:spPr>
          <a:xfrm>
            <a:off x="8653631" y="4269724"/>
            <a:ext cx="1152943" cy="369332"/>
          </a:xfrm>
          <a:prstGeom prst="rect">
            <a:avLst/>
          </a:prstGeom>
          <a:noFill/>
        </p:spPr>
        <p:txBody>
          <a:bodyPr wrap="square" rtlCol="0">
            <a:spAutoFit/>
          </a:bodyPr>
          <a:lstStyle/>
          <a:p>
            <a:r>
              <a:rPr lang="tr-TR" dirty="0"/>
              <a:t>    4.000</a:t>
            </a:r>
          </a:p>
        </p:txBody>
      </p:sp>
      <p:cxnSp>
        <p:nvCxnSpPr>
          <p:cNvPr id="34" name="Düz Bağlayıcı 33">
            <a:extLst>
              <a:ext uri="{FF2B5EF4-FFF2-40B4-BE49-F238E27FC236}">
                <a16:creationId xmlns:a16="http://schemas.microsoft.com/office/drawing/2014/main" id="{93157B7F-829C-41EA-9484-16C1278DC0F1}"/>
              </a:ext>
            </a:extLst>
          </p:cNvPr>
          <p:cNvCxnSpPr>
            <a:cxnSpLocks/>
          </p:cNvCxnSpPr>
          <p:nvPr/>
        </p:nvCxnSpPr>
        <p:spPr>
          <a:xfrm>
            <a:off x="8945235" y="4639056"/>
            <a:ext cx="58305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Düz Bağlayıcı 36">
            <a:extLst>
              <a:ext uri="{FF2B5EF4-FFF2-40B4-BE49-F238E27FC236}">
                <a16:creationId xmlns:a16="http://schemas.microsoft.com/office/drawing/2014/main" id="{9EDBCE3C-2EB2-4A37-9A2E-2919A25AB877}"/>
              </a:ext>
            </a:extLst>
          </p:cNvPr>
          <p:cNvCxnSpPr/>
          <p:nvPr/>
        </p:nvCxnSpPr>
        <p:spPr>
          <a:xfrm>
            <a:off x="8945235" y="4645442"/>
            <a:ext cx="583051" cy="0"/>
          </a:xfrm>
          <a:prstGeom prst="line">
            <a:avLst/>
          </a:prstGeom>
          <a:ln w="381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41" name="Düz Bağlayıcı 40">
            <a:extLst>
              <a:ext uri="{FF2B5EF4-FFF2-40B4-BE49-F238E27FC236}">
                <a16:creationId xmlns:a16="http://schemas.microsoft.com/office/drawing/2014/main" id="{830DFDE4-4F4E-4352-9C07-4D88FAA60148}"/>
              </a:ext>
            </a:extLst>
          </p:cNvPr>
          <p:cNvCxnSpPr>
            <a:cxnSpLocks/>
          </p:cNvCxnSpPr>
          <p:nvPr/>
        </p:nvCxnSpPr>
        <p:spPr>
          <a:xfrm>
            <a:off x="5340626" y="4641732"/>
            <a:ext cx="535068" cy="7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Düz Bağlayıcı 44">
            <a:extLst>
              <a:ext uri="{FF2B5EF4-FFF2-40B4-BE49-F238E27FC236}">
                <a16:creationId xmlns:a16="http://schemas.microsoft.com/office/drawing/2014/main" id="{5C0E3EE1-8B67-41D7-8A78-4427C33B707E}"/>
              </a:ext>
            </a:extLst>
          </p:cNvPr>
          <p:cNvCxnSpPr/>
          <p:nvPr/>
        </p:nvCxnSpPr>
        <p:spPr>
          <a:xfrm>
            <a:off x="5340626" y="4672186"/>
            <a:ext cx="535068" cy="0"/>
          </a:xfrm>
          <a:prstGeom prst="line">
            <a:avLst/>
          </a:prstGeom>
          <a:ln w="38100">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39420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3B2088-9BA8-4C45-89A3-E8F22672B6AA}"/>
              </a:ext>
            </a:extLst>
          </p:cNvPr>
          <p:cNvSpPr>
            <a:spLocks noGrp="1"/>
          </p:cNvSpPr>
          <p:nvPr>
            <p:ph idx="1"/>
          </p:nvPr>
        </p:nvSpPr>
        <p:spPr>
          <a:xfrm>
            <a:off x="1371600" y="238539"/>
            <a:ext cx="9601200" cy="6056244"/>
          </a:xfrm>
        </p:spPr>
        <p:txBody>
          <a:bodyPr/>
          <a:lstStyle/>
          <a:p>
            <a:pPr marL="0" indent="0" algn="just">
              <a:buNone/>
            </a:pPr>
            <a:r>
              <a:rPr lang="tr-TR" dirty="0"/>
              <a:t>2. İşletme 08.12.2011 tarihinde satıcılara uzun vadeli borçlanarak 1.000 TL tutarında mal almıştır.</a:t>
            </a: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p:txBody>
      </p:sp>
      <p:cxnSp>
        <p:nvCxnSpPr>
          <p:cNvPr id="7" name="Düz Bağlayıcı 6">
            <a:extLst>
              <a:ext uri="{FF2B5EF4-FFF2-40B4-BE49-F238E27FC236}">
                <a16:creationId xmlns:a16="http://schemas.microsoft.com/office/drawing/2014/main" id="{2DE2A04A-E455-45FC-8788-938BE716300E}"/>
              </a:ext>
            </a:extLst>
          </p:cNvPr>
          <p:cNvCxnSpPr/>
          <p:nvPr/>
        </p:nvCxnSpPr>
        <p:spPr>
          <a:xfrm>
            <a:off x="2955231" y="1464366"/>
            <a:ext cx="6281530" cy="0"/>
          </a:xfrm>
          <a:prstGeom prst="line">
            <a:avLst/>
          </a:prstGeom>
          <a:ln w="38100"/>
        </p:spPr>
        <p:style>
          <a:lnRef idx="2">
            <a:schemeClr val="dk1"/>
          </a:lnRef>
          <a:fillRef idx="0">
            <a:schemeClr val="dk1"/>
          </a:fillRef>
          <a:effectRef idx="1">
            <a:schemeClr val="dk1"/>
          </a:effectRef>
          <a:fontRef idx="minor">
            <a:schemeClr val="tx1"/>
          </a:fontRef>
        </p:style>
      </p:cxnSp>
      <p:cxnSp>
        <p:nvCxnSpPr>
          <p:cNvPr id="10" name="Düz Bağlayıcı 9">
            <a:extLst>
              <a:ext uri="{FF2B5EF4-FFF2-40B4-BE49-F238E27FC236}">
                <a16:creationId xmlns:a16="http://schemas.microsoft.com/office/drawing/2014/main" id="{BE324193-6992-4423-9FED-128FC5BB62CC}"/>
              </a:ext>
            </a:extLst>
          </p:cNvPr>
          <p:cNvCxnSpPr>
            <a:cxnSpLocks/>
          </p:cNvCxnSpPr>
          <p:nvPr/>
        </p:nvCxnSpPr>
        <p:spPr>
          <a:xfrm>
            <a:off x="6255026" y="1533939"/>
            <a:ext cx="0" cy="3138247"/>
          </a:xfrm>
          <a:prstGeom prst="line">
            <a:avLst/>
          </a:prstGeom>
          <a:ln w="38100"/>
        </p:spPr>
        <p:style>
          <a:lnRef idx="2">
            <a:schemeClr val="dk1"/>
          </a:lnRef>
          <a:fillRef idx="0">
            <a:schemeClr val="dk1"/>
          </a:fillRef>
          <a:effectRef idx="1">
            <a:schemeClr val="dk1"/>
          </a:effectRef>
          <a:fontRef idx="minor">
            <a:schemeClr val="tx1"/>
          </a:fontRef>
        </p:style>
      </p:cxnSp>
      <p:sp>
        <p:nvSpPr>
          <p:cNvPr id="19" name="Metin kutusu 18">
            <a:extLst>
              <a:ext uri="{FF2B5EF4-FFF2-40B4-BE49-F238E27FC236}">
                <a16:creationId xmlns:a16="http://schemas.microsoft.com/office/drawing/2014/main" id="{1FC1DC60-F302-4795-9A0C-6AFFB495CA08}"/>
              </a:ext>
            </a:extLst>
          </p:cNvPr>
          <p:cNvSpPr txBox="1"/>
          <p:nvPr/>
        </p:nvSpPr>
        <p:spPr>
          <a:xfrm>
            <a:off x="2796209" y="1142377"/>
            <a:ext cx="6599582" cy="338554"/>
          </a:xfrm>
          <a:prstGeom prst="rect">
            <a:avLst/>
          </a:prstGeom>
          <a:noFill/>
        </p:spPr>
        <p:txBody>
          <a:bodyPr wrap="square" rtlCol="0">
            <a:spAutoFit/>
          </a:bodyPr>
          <a:lstStyle/>
          <a:p>
            <a:pPr algn="ctr"/>
            <a:r>
              <a:rPr lang="tr-TR" sz="1600" b="1" dirty="0"/>
              <a:t>AKTİF      TUĞÇE TİCARET İŞLETMESİ 06.12.2019 TARİHLİ            PASİF</a:t>
            </a:r>
          </a:p>
        </p:txBody>
      </p:sp>
      <p:sp>
        <p:nvSpPr>
          <p:cNvPr id="23" name="Metin kutusu 22">
            <a:extLst>
              <a:ext uri="{FF2B5EF4-FFF2-40B4-BE49-F238E27FC236}">
                <a16:creationId xmlns:a16="http://schemas.microsoft.com/office/drawing/2014/main" id="{91250856-195F-42B9-B313-C6740F4477F4}"/>
              </a:ext>
            </a:extLst>
          </p:cNvPr>
          <p:cNvSpPr txBox="1"/>
          <p:nvPr/>
        </p:nvSpPr>
        <p:spPr>
          <a:xfrm>
            <a:off x="2808520" y="1799607"/>
            <a:ext cx="3287476" cy="1908215"/>
          </a:xfrm>
          <a:prstGeom prst="rect">
            <a:avLst/>
          </a:prstGeom>
          <a:noFill/>
        </p:spPr>
        <p:txBody>
          <a:bodyPr wrap="square" rtlCol="0">
            <a:spAutoFit/>
          </a:bodyPr>
          <a:lstStyle/>
          <a:p>
            <a:r>
              <a:rPr lang="tr-TR" sz="1600" b="1" u="sng" dirty="0"/>
              <a:t>DÖNEN VARLIKLAR </a:t>
            </a:r>
            <a:r>
              <a:rPr lang="tr-TR" sz="1600" b="1" dirty="0"/>
              <a:t>	4</a:t>
            </a:r>
            <a:r>
              <a:rPr lang="tr-TR" sz="1600" dirty="0"/>
              <a:t>.500	</a:t>
            </a:r>
            <a:endParaRPr lang="tr-TR" sz="1600" u="sng" dirty="0"/>
          </a:p>
          <a:p>
            <a:r>
              <a:rPr lang="tr-TR" sz="1600" dirty="0"/>
              <a:t>Kasa		2.000</a:t>
            </a:r>
          </a:p>
          <a:p>
            <a:r>
              <a:rPr lang="tr-TR" sz="1600" dirty="0"/>
              <a:t>Ticari Mallar    2.500</a:t>
            </a:r>
          </a:p>
          <a:p>
            <a:endParaRPr lang="tr-TR" sz="1600" dirty="0"/>
          </a:p>
          <a:p>
            <a:r>
              <a:rPr lang="tr-TR" sz="1600" b="1" u="sng" dirty="0"/>
              <a:t>DURAN VARLIKLAR </a:t>
            </a:r>
            <a:r>
              <a:rPr lang="tr-TR" sz="1600" dirty="0"/>
              <a:t>	500</a:t>
            </a:r>
            <a:endParaRPr lang="tr-TR" sz="1600" b="1" u="sng" dirty="0"/>
          </a:p>
          <a:p>
            <a:endParaRPr lang="tr-TR" sz="1600" b="1" u="sng" dirty="0"/>
          </a:p>
          <a:p>
            <a:r>
              <a:rPr lang="tr-TR" sz="1600" dirty="0"/>
              <a:t>Taşıtlar		500	</a:t>
            </a:r>
            <a:r>
              <a:rPr lang="tr-TR" dirty="0"/>
              <a:t>		</a:t>
            </a:r>
          </a:p>
        </p:txBody>
      </p:sp>
      <p:cxnSp>
        <p:nvCxnSpPr>
          <p:cNvPr id="25" name="Bağlayıcı: Dirsek 24">
            <a:extLst>
              <a:ext uri="{FF2B5EF4-FFF2-40B4-BE49-F238E27FC236}">
                <a16:creationId xmlns:a16="http://schemas.microsoft.com/office/drawing/2014/main" id="{2A4DCA54-3120-42D7-8073-94583CFE83E2}"/>
              </a:ext>
            </a:extLst>
          </p:cNvPr>
          <p:cNvCxnSpPr/>
          <p:nvPr/>
        </p:nvCxnSpPr>
        <p:spPr>
          <a:xfrm>
            <a:off x="2796209" y="3787335"/>
            <a:ext cx="3458817" cy="384313"/>
          </a:xfrm>
          <a:prstGeom prst="bentConnector3">
            <a:avLst/>
          </a:prstGeom>
          <a:ln>
            <a:solidFill>
              <a:schemeClr val="tx1">
                <a:lumMod val="95000"/>
                <a:lumOff val="5000"/>
              </a:schemeClr>
            </a:solidFill>
          </a:ln>
        </p:spPr>
        <p:style>
          <a:lnRef idx="1">
            <a:schemeClr val="dk1"/>
          </a:lnRef>
          <a:fillRef idx="0">
            <a:schemeClr val="dk1"/>
          </a:fillRef>
          <a:effectRef idx="0">
            <a:schemeClr val="dk1"/>
          </a:effectRef>
          <a:fontRef idx="minor">
            <a:schemeClr val="tx1"/>
          </a:fontRef>
        </p:style>
      </p:cxnSp>
      <p:sp>
        <p:nvSpPr>
          <p:cNvPr id="27" name="Metin kutusu 26">
            <a:extLst>
              <a:ext uri="{FF2B5EF4-FFF2-40B4-BE49-F238E27FC236}">
                <a16:creationId xmlns:a16="http://schemas.microsoft.com/office/drawing/2014/main" id="{9ED65EA9-B61E-4572-81CE-AAF1A602171A}"/>
              </a:ext>
            </a:extLst>
          </p:cNvPr>
          <p:cNvSpPr txBox="1"/>
          <p:nvPr/>
        </p:nvSpPr>
        <p:spPr>
          <a:xfrm>
            <a:off x="6255026" y="1799607"/>
            <a:ext cx="3657569" cy="1815882"/>
          </a:xfrm>
          <a:prstGeom prst="rect">
            <a:avLst/>
          </a:prstGeom>
          <a:noFill/>
        </p:spPr>
        <p:txBody>
          <a:bodyPr wrap="square" rtlCol="0">
            <a:spAutoFit/>
          </a:bodyPr>
          <a:lstStyle/>
          <a:p>
            <a:r>
              <a:rPr lang="tr-TR" sz="1600" b="1" u="sng" dirty="0"/>
              <a:t>KISA VAD. YAB. KAY. </a:t>
            </a:r>
            <a:r>
              <a:rPr lang="tr-TR" sz="1600" dirty="0"/>
              <a:t>			1000</a:t>
            </a:r>
            <a:endParaRPr lang="tr-TR" sz="1600" b="1" u="sng" dirty="0"/>
          </a:p>
          <a:p>
            <a:r>
              <a:rPr lang="tr-TR" sz="1600" dirty="0"/>
              <a:t> </a:t>
            </a:r>
          </a:p>
          <a:p>
            <a:r>
              <a:rPr lang="tr-TR" sz="1600" b="1" u="sng" dirty="0"/>
              <a:t>UZUN VAD. YAB. KAY</a:t>
            </a:r>
            <a:r>
              <a:rPr lang="tr-TR" sz="1600" dirty="0"/>
              <a:t>.                   1000</a:t>
            </a:r>
          </a:p>
          <a:p>
            <a:r>
              <a:rPr lang="tr-TR" sz="1600" dirty="0"/>
              <a:t> </a:t>
            </a:r>
          </a:p>
          <a:p>
            <a:r>
              <a:rPr lang="tr-TR" sz="1600" b="1" u="sng" dirty="0"/>
              <a:t>ÖZ KAYNAKLAR </a:t>
            </a:r>
          </a:p>
          <a:p>
            <a:endParaRPr lang="tr-TR" sz="1600" b="1" u="sng" dirty="0"/>
          </a:p>
          <a:p>
            <a:r>
              <a:rPr lang="tr-TR" sz="1600" dirty="0"/>
              <a:t>Sermaye					3000</a:t>
            </a:r>
          </a:p>
        </p:txBody>
      </p:sp>
      <p:cxnSp>
        <p:nvCxnSpPr>
          <p:cNvPr id="29" name="Bağlayıcı: Dirsek 28">
            <a:extLst>
              <a:ext uri="{FF2B5EF4-FFF2-40B4-BE49-F238E27FC236}">
                <a16:creationId xmlns:a16="http://schemas.microsoft.com/office/drawing/2014/main" id="{6C0EFAC6-4A2A-46EE-B6FE-4C742612CFBB}"/>
              </a:ext>
            </a:extLst>
          </p:cNvPr>
          <p:cNvCxnSpPr/>
          <p:nvPr/>
        </p:nvCxnSpPr>
        <p:spPr>
          <a:xfrm>
            <a:off x="6255026" y="3787335"/>
            <a:ext cx="3803374" cy="384313"/>
          </a:xfrm>
          <a:prstGeom prst="bentConnector3">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31" name="Metin kutusu 30">
            <a:extLst>
              <a:ext uri="{FF2B5EF4-FFF2-40B4-BE49-F238E27FC236}">
                <a16:creationId xmlns:a16="http://schemas.microsoft.com/office/drawing/2014/main" id="{74013D24-6F6B-4358-ABE5-560B2BE0A96A}"/>
              </a:ext>
            </a:extLst>
          </p:cNvPr>
          <p:cNvSpPr txBox="1"/>
          <p:nvPr/>
        </p:nvSpPr>
        <p:spPr>
          <a:xfrm>
            <a:off x="4870167" y="4302854"/>
            <a:ext cx="1225795" cy="369332"/>
          </a:xfrm>
          <a:prstGeom prst="rect">
            <a:avLst/>
          </a:prstGeom>
          <a:noFill/>
        </p:spPr>
        <p:txBody>
          <a:bodyPr wrap="square" rtlCol="0">
            <a:spAutoFit/>
          </a:bodyPr>
          <a:lstStyle/>
          <a:p>
            <a:r>
              <a:rPr lang="tr-TR" dirty="0"/>
              <a:t>       5.000</a:t>
            </a:r>
          </a:p>
        </p:txBody>
      </p:sp>
      <p:sp>
        <p:nvSpPr>
          <p:cNvPr id="32" name="Metin kutusu 31">
            <a:extLst>
              <a:ext uri="{FF2B5EF4-FFF2-40B4-BE49-F238E27FC236}">
                <a16:creationId xmlns:a16="http://schemas.microsoft.com/office/drawing/2014/main" id="{65D7AD67-948C-458D-A638-C39D38F826C2}"/>
              </a:ext>
            </a:extLst>
          </p:cNvPr>
          <p:cNvSpPr txBox="1"/>
          <p:nvPr/>
        </p:nvSpPr>
        <p:spPr>
          <a:xfrm>
            <a:off x="8653631" y="4269724"/>
            <a:ext cx="1152943" cy="369332"/>
          </a:xfrm>
          <a:prstGeom prst="rect">
            <a:avLst/>
          </a:prstGeom>
          <a:noFill/>
        </p:spPr>
        <p:txBody>
          <a:bodyPr wrap="square" rtlCol="0">
            <a:spAutoFit/>
          </a:bodyPr>
          <a:lstStyle/>
          <a:p>
            <a:r>
              <a:rPr lang="tr-TR" dirty="0"/>
              <a:t>    5.000</a:t>
            </a:r>
          </a:p>
        </p:txBody>
      </p:sp>
      <p:cxnSp>
        <p:nvCxnSpPr>
          <p:cNvPr id="34" name="Düz Bağlayıcı 33">
            <a:extLst>
              <a:ext uri="{FF2B5EF4-FFF2-40B4-BE49-F238E27FC236}">
                <a16:creationId xmlns:a16="http://schemas.microsoft.com/office/drawing/2014/main" id="{93157B7F-829C-41EA-9484-16C1278DC0F1}"/>
              </a:ext>
            </a:extLst>
          </p:cNvPr>
          <p:cNvCxnSpPr>
            <a:cxnSpLocks/>
          </p:cNvCxnSpPr>
          <p:nvPr/>
        </p:nvCxnSpPr>
        <p:spPr>
          <a:xfrm>
            <a:off x="8945235" y="4639056"/>
            <a:ext cx="58305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Düz Bağlayıcı 36">
            <a:extLst>
              <a:ext uri="{FF2B5EF4-FFF2-40B4-BE49-F238E27FC236}">
                <a16:creationId xmlns:a16="http://schemas.microsoft.com/office/drawing/2014/main" id="{9EDBCE3C-2EB2-4A37-9A2E-2919A25AB877}"/>
              </a:ext>
            </a:extLst>
          </p:cNvPr>
          <p:cNvCxnSpPr/>
          <p:nvPr/>
        </p:nvCxnSpPr>
        <p:spPr>
          <a:xfrm>
            <a:off x="8945235" y="4645442"/>
            <a:ext cx="583051" cy="0"/>
          </a:xfrm>
          <a:prstGeom prst="line">
            <a:avLst/>
          </a:prstGeom>
          <a:ln w="3810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cxnSp>
        <p:nvCxnSpPr>
          <p:cNvPr id="41" name="Düz Bağlayıcı 40">
            <a:extLst>
              <a:ext uri="{FF2B5EF4-FFF2-40B4-BE49-F238E27FC236}">
                <a16:creationId xmlns:a16="http://schemas.microsoft.com/office/drawing/2014/main" id="{830DFDE4-4F4E-4352-9C07-4D88FAA60148}"/>
              </a:ext>
            </a:extLst>
          </p:cNvPr>
          <p:cNvCxnSpPr>
            <a:cxnSpLocks/>
          </p:cNvCxnSpPr>
          <p:nvPr/>
        </p:nvCxnSpPr>
        <p:spPr>
          <a:xfrm>
            <a:off x="5340626" y="4641732"/>
            <a:ext cx="535068" cy="742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Düz Bağlayıcı 44">
            <a:extLst>
              <a:ext uri="{FF2B5EF4-FFF2-40B4-BE49-F238E27FC236}">
                <a16:creationId xmlns:a16="http://schemas.microsoft.com/office/drawing/2014/main" id="{5C0E3EE1-8B67-41D7-8A78-4427C33B707E}"/>
              </a:ext>
            </a:extLst>
          </p:cNvPr>
          <p:cNvCxnSpPr/>
          <p:nvPr/>
        </p:nvCxnSpPr>
        <p:spPr>
          <a:xfrm>
            <a:off x="5340626" y="4672186"/>
            <a:ext cx="535068" cy="0"/>
          </a:xfrm>
          <a:prstGeom prst="line">
            <a:avLst/>
          </a:prstGeom>
          <a:ln w="38100">
            <a:solidFill>
              <a:schemeClr val="tx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092169339"/>
      </p:ext>
    </p:extLst>
  </p:cSld>
  <p:clrMapOvr>
    <a:masterClrMapping/>
  </p:clrMapOvr>
</p:sld>
</file>

<file path=ppt/theme/theme1.xml><?xml version="1.0" encoding="utf-8"?>
<a:theme xmlns:a="http://schemas.openxmlformats.org/drawingml/2006/main" name="Kırpma">
  <a:themeElements>
    <a:clrScheme name="Kırpma">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Kırpm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71</TotalTime>
  <Words>276</Words>
  <Application>Microsoft Office PowerPoint</Application>
  <PresentationFormat>Geniş ekran</PresentationFormat>
  <Paragraphs>74</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Franklin Gothic Book</vt:lpstr>
      <vt:lpstr>Wingdings</vt:lpstr>
      <vt:lpstr>Kırpma</vt:lpstr>
      <vt:lpstr>Hesap Planı</vt:lpstr>
      <vt:lpstr>PowerPoint Sunusu</vt:lpstr>
      <vt:lpstr>PowerPoint Sunusu</vt:lpstr>
      <vt:lpstr>Hesap planında hesaplar desimal (ondalık) sisteme göre kodlanır. Örneğin 100 Kasa Hesabını ele aldık;</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Hesap Planı</dc:title>
  <dc:creator>User</dc:creator>
  <cp:lastModifiedBy>User</cp:lastModifiedBy>
  <cp:revision>10</cp:revision>
  <dcterms:created xsi:type="dcterms:W3CDTF">2020-05-05T14:56:18Z</dcterms:created>
  <dcterms:modified xsi:type="dcterms:W3CDTF">2020-05-05T16:07:38Z</dcterms:modified>
</cp:coreProperties>
</file>