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70" r:id="rId7"/>
    <p:sldId id="271" r:id="rId8"/>
    <p:sldId id="273" r:id="rId9"/>
    <p:sldId id="274" r:id="rId10"/>
    <p:sldId id="281" r:id="rId11"/>
    <p:sldId id="282" r:id="rId12"/>
    <p:sldId id="284" r:id="rId13"/>
    <p:sldId id="287" r:id="rId14"/>
    <p:sldId id="288" r:id="rId15"/>
    <p:sldId id="289" r:id="rId16"/>
    <p:sldId id="290" r:id="rId17"/>
    <p:sldId id="291" r:id="rId18"/>
    <p:sldId id="292" r:id="rId19"/>
    <p:sldId id="294" r:id="rId20"/>
    <p:sldId id="29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78C84-3CD1-4BED-931C-6F98FD6F90E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B4FC12EE-34DA-4367-90DE-279E85165083}">
      <dgm:prSet/>
      <dgm:spPr/>
      <dgm:t>
        <a:bodyPr/>
        <a:lstStyle/>
        <a:p>
          <a:pPr algn="ctr" rtl="0"/>
          <a:r>
            <a:rPr lang="tr-TR" dirty="0" smtClean="0"/>
            <a:t>İş Sözleşmesi</a:t>
          </a:r>
          <a:endParaRPr lang="tr-TR" dirty="0"/>
        </a:p>
      </dgm:t>
    </dgm:pt>
    <dgm:pt modelId="{C694C5F5-695C-4986-8D69-051853E4E058}" type="parTrans" cxnId="{BD4AD2A8-3521-4B2E-8C68-696864CE9F10}">
      <dgm:prSet/>
      <dgm:spPr/>
      <dgm:t>
        <a:bodyPr/>
        <a:lstStyle/>
        <a:p>
          <a:endParaRPr lang="tr-TR"/>
        </a:p>
      </dgm:t>
    </dgm:pt>
    <dgm:pt modelId="{BA1D5052-4D61-454F-8159-1D91A9C1C2EB}" type="sibTrans" cxnId="{BD4AD2A8-3521-4B2E-8C68-696864CE9F10}">
      <dgm:prSet/>
      <dgm:spPr/>
      <dgm:t>
        <a:bodyPr/>
        <a:lstStyle/>
        <a:p>
          <a:endParaRPr lang="tr-TR"/>
        </a:p>
      </dgm:t>
    </dgm:pt>
    <dgm:pt modelId="{7634B08B-5BA3-43A5-91C3-E41ADBD4C3E4}" type="pres">
      <dgm:prSet presAssocID="{99F78C84-3CD1-4BED-931C-6F98FD6F9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462258-5B2F-40CF-9AE8-5019AFCBA168}" type="pres">
      <dgm:prSet presAssocID="{B4FC12EE-34DA-4367-90DE-279E851650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D4AD2A8-3521-4B2E-8C68-696864CE9F10}" srcId="{99F78C84-3CD1-4BED-931C-6F98FD6F90EA}" destId="{B4FC12EE-34DA-4367-90DE-279E85165083}" srcOrd="0" destOrd="0" parTransId="{C694C5F5-695C-4986-8D69-051853E4E058}" sibTransId="{BA1D5052-4D61-454F-8159-1D91A9C1C2EB}"/>
    <dgm:cxn modelId="{AF6243E2-268D-4378-AB56-08D026F4DEE4}" type="presOf" srcId="{99F78C84-3CD1-4BED-931C-6F98FD6F90EA}" destId="{7634B08B-5BA3-43A5-91C3-E41ADBD4C3E4}" srcOrd="0" destOrd="0" presId="urn:microsoft.com/office/officeart/2005/8/layout/vList2"/>
    <dgm:cxn modelId="{66524D8A-EA47-424B-8E3A-E1764F200877}" type="presOf" srcId="{B4FC12EE-34DA-4367-90DE-279E85165083}" destId="{B6462258-5B2F-40CF-9AE8-5019AFCBA168}" srcOrd="0" destOrd="0" presId="urn:microsoft.com/office/officeart/2005/8/layout/vList2"/>
    <dgm:cxn modelId="{85B7A0AD-F535-4684-A5BD-07DFAA6BD64F}" type="presParOf" srcId="{7634B08B-5BA3-43A5-91C3-E41ADBD4C3E4}" destId="{B6462258-5B2F-40CF-9AE8-5019AFCBA1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016525-E6D1-44B6-B945-6655E5218CDD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1ED63F56-F269-4866-AAB2-B67EACCFB5E5}" type="presOf" srcId="{1F76932A-0CE6-4224-A953-CF49091701E2}" destId="{5E15E826-2FA1-43F2-A95E-48A5F8D58D28}" srcOrd="0" destOrd="0" presId="urn:microsoft.com/office/officeart/2005/8/layout/vList2"/>
    <dgm:cxn modelId="{01C1957C-76EC-416D-AF88-3A7710FA31FF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3A0E1E3-28A9-40B3-B731-07C8BBD6D7EF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6DDB3D56-EC6B-4ABF-9BD3-2EBC235175F9}" type="presOf" srcId="{1F76932A-0CE6-4224-A953-CF49091701E2}" destId="{5E15E826-2FA1-43F2-A95E-48A5F8D58D28}" srcOrd="0" destOrd="0" presId="urn:microsoft.com/office/officeart/2005/8/layout/vList2"/>
    <dgm:cxn modelId="{205067B1-4E5C-4EE8-8DAF-9FA57C1D3DD4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C88A4B26-17F5-4FD9-AE2F-A071588A53E5}" type="presOf" srcId="{F92BBC2D-A6C1-4D85-86F9-39AE14CC44A5}" destId="{59D0FB15-373D-4A31-8284-6FF592F9200E}" srcOrd="0" destOrd="0" presId="urn:microsoft.com/office/officeart/2005/8/layout/vList2"/>
    <dgm:cxn modelId="{FB0EEED2-FF28-424C-8D07-5E1140C8D743}" type="presOf" srcId="{1F76932A-0CE6-4224-A953-CF49091701E2}" destId="{5E15E826-2FA1-43F2-A95E-48A5F8D58D28}" srcOrd="0" destOrd="0" presId="urn:microsoft.com/office/officeart/2005/8/layout/vList2"/>
    <dgm:cxn modelId="{20E63728-76A6-4733-8A6B-795821D97859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3E17B78-C96A-411F-85A6-CC678B994970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22B7F5DD-88DC-4DCE-9B81-EEEC4ABC4554}" type="presOf" srcId="{F92BBC2D-A6C1-4D85-86F9-39AE14CC44A5}" destId="{59D0FB15-373D-4A31-8284-6FF592F9200E}" srcOrd="0" destOrd="0" presId="urn:microsoft.com/office/officeart/2005/8/layout/vList2"/>
    <dgm:cxn modelId="{44964A3B-8AFE-4146-AD8D-A233E74C7BF1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19AD55-5769-4DE4-BE33-E7B50743EFDE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B37FF0D5-336A-4765-8B42-0065B582466D}" type="presOf" srcId="{1F76932A-0CE6-4224-A953-CF49091701E2}" destId="{5E15E826-2FA1-43F2-A95E-48A5F8D58D28}" srcOrd="0" destOrd="0" presId="urn:microsoft.com/office/officeart/2005/8/layout/vList2"/>
    <dgm:cxn modelId="{490B8264-7F20-46EF-BDDA-4CD75023C2C4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EA16C9-CE7E-4344-B1DE-A45B11B055FA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983D33A5-8A4F-40CD-BB30-654A33CB8EF7}" type="presOf" srcId="{1F76932A-0CE6-4224-A953-CF49091701E2}" destId="{5E15E826-2FA1-43F2-A95E-48A5F8D58D28}" srcOrd="0" destOrd="0" presId="urn:microsoft.com/office/officeart/2005/8/layout/vList2"/>
    <dgm:cxn modelId="{6CFD0D6C-C636-4D8B-8663-DB9BE0E8183C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C548CF-BE4D-4701-9F0C-23A68E653E31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723A5F5E-03EE-4281-BD30-FC8C04640229}" type="presOf" srcId="{F92BBC2D-A6C1-4D85-86F9-39AE14CC44A5}" destId="{59D0FB15-373D-4A31-8284-6FF592F9200E}" srcOrd="0" destOrd="0" presId="urn:microsoft.com/office/officeart/2005/8/layout/vList2"/>
    <dgm:cxn modelId="{CD8F584F-E2B2-4602-B60D-9C0A4973670C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08A0DE58-8390-410A-BF58-DC3BA3BD651A}" type="presOf" srcId="{F92BBC2D-A6C1-4D85-86F9-39AE14CC44A5}" destId="{59D0FB15-373D-4A31-8284-6FF592F9200E}" srcOrd="0" destOrd="0" presId="urn:microsoft.com/office/officeart/2005/8/layout/vList2"/>
    <dgm:cxn modelId="{62DAB2B4-5846-4568-AB6A-72EF5D2E6F68}" type="presOf" srcId="{1F76932A-0CE6-4224-A953-CF49091701E2}" destId="{5E15E826-2FA1-43F2-A95E-48A5F8D58D28}" srcOrd="0" destOrd="0" presId="urn:microsoft.com/office/officeart/2005/8/layout/vList2"/>
    <dgm:cxn modelId="{A6CC4DA0-0B2F-49F6-8823-403D9D71094B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01BFBF18-0EA3-4E0B-B490-CD1E9A195733}" type="presOf" srcId="{F92BBC2D-A6C1-4D85-86F9-39AE14CC44A5}" destId="{59D0FB15-373D-4A31-8284-6FF592F9200E}" srcOrd="0" destOrd="0" presId="urn:microsoft.com/office/officeart/2005/8/layout/vList2"/>
    <dgm:cxn modelId="{D1B50CD4-D3EB-4212-B6B1-101C578D3919}" type="presOf" srcId="{1F76932A-0CE6-4224-A953-CF49091701E2}" destId="{5E15E826-2FA1-43F2-A95E-48A5F8D58D28}" srcOrd="0" destOrd="0" presId="urn:microsoft.com/office/officeart/2005/8/layout/vList2"/>
    <dgm:cxn modelId="{5E1BD287-7E66-4219-8957-DE9739C83780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FDB77B0-F9CB-422E-81F4-212B826B5282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F8DF020A-A1E4-431E-B669-C00329B0066F}" type="presOf" srcId="{1F76932A-0CE6-4224-A953-CF49091701E2}" destId="{5E15E826-2FA1-43F2-A95E-48A5F8D58D28}" srcOrd="0" destOrd="0" presId="urn:microsoft.com/office/officeart/2005/8/layout/vList2"/>
    <dgm:cxn modelId="{53979238-A2AA-4F98-81BF-87816F64790E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/>
            <a:t>İŞ SÖZLEŞMESİNİN TANIMI ve UNSURLARI</a:t>
          </a:r>
          <a:endParaRPr lang="tr-TR" b="1" dirty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74EF83-11B9-4E61-927D-2058A07344DE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1C9FC20F-A152-402C-A56F-6389A7CF4A2B}" type="presOf" srcId="{F92BBC2D-A6C1-4D85-86F9-39AE14CC44A5}" destId="{59D0FB15-373D-4A31-8284-6FF592F9200E}" srcOrd="0" destOrd="0" presId="urn:microsoft.com/office/officeart/2005/8/layout/vList2"/>
    <dgm:cxn modelId="{CF95E7D3-20AC-4BB3-A03B-7C39A2F0CB2B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3d2#3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1F76932A-0CE6-4224-A953-CF49091701E2}">
      <dgm:prSet/>
      <dgm:spPr/>
      <dgm:t>
        <a:bodyPr/>
        <a:lstStyle/>
        <a:p>
          <a:pPr rtl="0"/>
          <a:r>
            <a:rPr lang="tr-TR" b="1" dirty="0" smtClean="0"/>
            <a:t>İŞ SÖZLEŞMESİNİN UNSURLARI</a:t>
          </a:r>
          <a:endParaRPr lang="tr-TR" b="1" dirty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FAECAC47-931B-4E65-B6A3-6630C0D5E9F8}" type="presOf" srcId="{F92BBC2D-A6C1-4D85-86F9-39AE14CC44A5}" destId="{59D0FB15-373D-4A31-8284-6FF592F9200E}" srcOrd="0" destOrd="0" presId="urn:microsoft.com/office/officeart/2005/8/layout/vList2"/>
    <dgm:cxn modelId="{FDB8A9DC-F47E-41F7-BA28-FD517ED29952}" type="presOf" srcId="{1F76932A-0CE6-4224-A953-CF49091701E2}" destId="{5E15E826-2FA1-43F2-A95E-48A5F8D58D28}" srcOrd="0" destOrd="0" presId="urn:microsoft.com/office/officeart/2005/8/layout/vList2"/>
    <dgm:cxn modelId="{83A17A61-61FF-4DAB-B6CD-BE0721F419B2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/>
      <dgm:spPr/>
      <dgm:t>
        <a:bodyPr/>
        <a:lstStyle/>
        <a:p>
          <a:pPr rtl="0"/>
          <a:r>
            <a:rPr lang="tr-TR" b="1" dirty="0" smtClean="0"/>
            <a:t>İŞ SÖZLEŞMESİNİN ÖZELLİKLERİ</a:t>
          </a:r>
          <a:endParaRPr lang="tr-TR" b="1" dirty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6C7F55-BE5E-488D-91ED-926483B90E2A}" type="presOf" srcId="{F92BBC2D-A6C1-4D85-86F9-39AE14CC44A5}" destId="{59D0FB15-373D-4A31-8284-6FF592F9200E}" srcOrd="0" destOrd="0" presId="urn:microsoft.com/office/officeart/2005/8/layout/vList2"/>
    <dgm:cxn modelId="{B21C4FF9-C58E-40E4-863A-AEF2F5585D1F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D7EF3951-5653-45A7-B82B-91C6BAE3590B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/>
      <dgm:spPr/>
      <dgm:t>
        <a:bodyPr/>
        <a:lstStyle/>
        <a:p>
          <a:pPr rtl="0"/>
          <a:r>
            <a:rPr lang="tr-TR" b="1" dirty="0" smtClean="0"/>
            <a:t>İŞ SÖZLEŞMESİNİN ÖZELLİKLERİ</a:t>
          </a:r>
          <a:endParaRPr lang="tr-TR" b="1" dirty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299C05B9-1FA3-44E3-A9C4-5D77D14970C2}" type="presOf" srcId="{1F76932A-0CE6-4224-A953-CF49091701E2}" destId="{5E15E826-2FA1-43F2-A95E-48A5F8D58D28}" srcOrd="0" destOrd="0" presId="urn:microsoft.com/office/officeart/2005/8/layout/vList2"/>
    <dgm:cxn modelId="{EE0CE947-7D8B-4CDB-A366-E9676667AA34}" type="presOf" srcId="{F92BBC2D-A6C1-4D85-86F9-39AE14CC44A5}" destId="{59D0FB15-373D-4A31-8284-6FF592F9200E}" srcOrd="0" destOrd="0" presId="urn:microsoft.com/office/officeart/2005/8/layout/vList2"/>
    <dgm:cxn modelId="{C27254CA-7DF9-4E96-B12E-FD5B75933369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2BCB50E-D8D9-4147-A74F-2F7309D9A29F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C3CE9F0F-E49E-4633-AA21-03CB7EBB1C1E}" type="presOf" srcId="{F92BBC2D-A6C1-4D85-86F9-39AE14CC44A5}" destId="{59D0FB15-373D-4A31-8284-6FF592F9200E}" srcOrd="0" destOrd="0" presId="urn:microsoft.com/office/officeart/2005/8/layout/vList2"/>
    <dgm:cxn modelId="{703D4F05-3123-405A-9E05-9E59C08AA457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3E5414-8940-4B64-B786-C7F365947BC6}" type="presOf" srcId="{F92BBC2D-A6C1-4D85-86F9-39AE14CC44A5}" destId="{59D0FB15-373D-4A31-8284-6FF592F9200E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D660E687-DE94-4037-9BF5-C2875E653F3A}" type="presOf" srcId="{1F76932A-0CE6-4224-A953-CF49091701E2}" destId="{5E15E826-2FA1-43F2-A95E-48A5F8D58D28}" srcOrd="0" destOrd="0" presId="urn:microsoft.com/office/officeart/2005/8/layout/vList2"/>
    <dgm:cxn modelId="{CADB32E2-7587-48C8-9180-F62E5A933627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71161F-5765-41EF-8964-3FDD062A64E2}" type="presOf" srcId="{1F76932A-0CE6-4224-A953-CF49091701E2}" destId="{5E15E826-2FA1-43F2-A95E-48A5F8D58D28}" srcOrd="0" destOrd="0" presId="urn:microsoft.com/office/officeart/2005/8/layout/vList2"/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9EBCDD2F-A889-417E-9F1E-A930CB4C2BBF}" type="presOf" srcId="{F92BBC2D-A6C1-4D85-86F9-39AE14CC44A5}" destId="{59D0FB15-373D-4A31-8284-6FF592F9200E}" srcOrd="0" destOrd="0" presId="urn:microsoft.com/office/officeart/2005/8/layout/vList2"/>
    <dgm:cxn modelId="{AE8B1167-DB9C-43F9-A34F-649BC5D07F66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2BBC2D-A6C1-4D85-86F9-39AE14CC44A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1F76932A-0CE6-4224-A953-CF49091701E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i="0" u="none" dirty="0" smtClean="0"/>
            <a:t>İŞ SÖZLEŞMESİNİN TÜRLERİ</a:t>
          </a:r>
          <a:endParaRPr lang="tr-TR" b="1" dirty="0" smtClean="0"/>
        </a:p>
      </dgm:t>
    </dgm:pt>
    <dgm:pt modelId="{CDBE0B1B-744C-4032-A169-A85674A59D63}" type="parTrans" cxnId="{91F4C5E9-2629-4A45-936E-9BF1FB5063BC}">
      <dgm:prSet/>
      <dgm:spPr/>
      <dgm:t>
        <a:bodyPr/>
        <a:lstStyle/>
        <a:p>
          <a:endParaRPr lang="tr-TR"/>
        </a:p>
      </dgm:t>
    </dgm:pt>
    <dgm:pt modelId="{2B19DC6F-68DA-4293-9D66-62507F5BB76D}" type="sibTrans" cxnId="{91F4C5E9-2629-4A45-936E-9BF1FB5063BC}">
      <dgm:prSet/>
      <dgm:spPr/>
      <dgm:t>
        <a:bodyPr/>
        <a:lstStyle/>
        <a:p>
          <a:endParaRPr lang="tr-TR"/>
        </a:p>
      </dgm:t>
    </dgm:pt>
    <dgm:pt modelId="{59D0FB15-373D-4A31-8284-6FF592F9200E}" type="pres">
      <dgm:prSet presAssocID="{F92BBC2D-A6C1-4D85-86F9-39AE14CC4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15E826-2FA1-43F2-A95E-48A5F8D58D28}" type="pres">
      <dgm:prSet presAssocID="{1F76932A-0CE6-4224-A953-CF49091701E2}" presName="parentText" presStyleLbl="node1" presStyleIdx="0" presStyleCnt="1" custLinFactNeighborY="-308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F4C5E9-2629-4A45-936E-9BF1FB5063BC}" srcId="{F92BBC2D-A6C1-4D85-86F9-39AE14CC44A5}" destId="{1F76932A-0CE6-4224-A953-CF49091701E2}" srcOrd="0" destOrd="0" parTransId="{CDBE0B1B-744C-4032-A169-A85674A59D63}" sibTransId="{2B19DC6F-68DA-4293-9D66-62507F5BB76D}"/>
    <dgm:cxn modelId="{7452447A-C7D8-4E0F-BFB0-7410C81F5FF0}" type="presOf" srcId="{1F76932A-0CE6-4224-A953-CF49091701E2}" destId="{5E15E826-2FA1-43F2-A95E-48A5F8D58D28}" srcOrd="0" destOrd="0" presId="urn:microsoft.com/office/officeart/2005/8/layout/vList2"/>
    <dgm:cxn modelId="{FB9A80DC-9C94-435B-A6CF-CB98CB9F1BC2}" type="presOf" srcId="{F92BBC2D-A6C1-4D85-86F9-39AE14CC44A5}" destId="{59D0FB15-373D-4A31-8284-6FF592F9200E}" srcOrd="0" destOrd="0" presId="urn:microsoft.com/office/officeart/2005/8/layout/vList2"/>
    <dgm:cxn modelId="{15983143-EB48-4BC5-AC2D-A942FDF2FEA4}" type="presParOf" srcId="{59D0FB15-373D-4A31-8284-6FF592F9200E}" destId="{5E15E826-2FA1-43F2-A95E-48A5F8D58D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62258-5B2F-40CF-9AE8-5019AFCBA168}">
      <dsp:nvSpPr>
        <dsp:cNvPr id="0" name=""/>
        <dsp:cNvSpPr/>
      </dsp:nvSpPr>
      <dsp:spPr>
        <a:xfrm>
          <a:off x="0" y="3469"/>
          <a:ext cx="8229600" cy="14630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İş Sözleşmesi</a:t>
          </a:r>
          <a:endParaRPr lang="tr-TR" sz="6100" kern="1200" dirty="0"/>
        </a:p>
      </dsp:txBody>
      <dsp:txXfrm>
        <a:off x="71422" y="74891"/>
        <a:ext cx="80867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5235"/>
          <a:ext cx="8568952" cy="62361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6">
                <a:shade val="22000"/>
                <a:satMod val="160000"/>
              </a:schemeClr>
              <a:schemeClr val="accent6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6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İŞ SÖZLEŞMESİNİN TANIMI ve UNSURLARI</a:t>
          </a:r>
          <a:endParaRPr lang="tr-TR" sz="2600" b="1" kern="1200" dirty="0"/>
        </a:p>
      </dsp:txBody>
      <dsp:txXfrm>
        <a:off x="30442" y="35677"/>
        <a:ext cx="8508068" cy="5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5235"/>
          <a:ext cx="8568952" cy="62361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İŞ SÖZLEŞMESİNİN UNSURLARI</a:t>
          </a:r>
          <a:endParaRPr lang="tr-TR" sz="2600" b="1" kern="1200" dirty="0"/>
        </a:p>
      </dsp:txBody>
      <dsp:txXfrm>
        <a:off x="30442" y="35677"/>
        <a:ext cx="8508068" cy="562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İŞ SÖZLEŞMESİNİN ÖZELLİKLERİ</a:t>
          </a:r>
          <a:endParaRPr lang="tr-TR" sz="2600" b="1" kern="1200" dirty="0"/>
        </a:p>
      </dsp:txBody>
      <dsp:txXfrm>
        <a:off x="30442" y="30442"/>
        <a:ext cx="8508068" cy="5627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İŞ SÖZLEŞMESİNİN ÖZELLİKLERİ</a:t>
          </a:r>
          <a:endParaRPr lang="tr-TR" sz="2600" b="1" kern="1200" dirty="0"/>
        </a:p>
      </dsp:txBody>
      <dsp:txXfrm>
        <a:off x="30442" y="30442"/>
        <a:ext cx="8508068" cy="5627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E826-2FA1-43F2-A95E-48A5F8D58D28}">
      <dsp:nvSpPr>
        <dsp:cNvPr id="0" name=""/>
        <dsp:cNvSpPr/>
      </dsp:nvSpPr>
      <dsp:spPr>
        <a:xfrm>
          <a:off x="0" y="0"/>
          <a:ext cx="8568952" cy="62361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u="none" kern="1200" dirty="0" smtClean="0"/>
            <a:t>İŞ SÖZLEŞMESİNİN TÜRLERİ</a:t>
          </a:r>
          <a:endParaRPr lang="tr-TR" sz="2600" b="1" kern="1200" dirty="0" smtClean="0"/>
        </a:p>
      </dsp:txBody>
      <dsp:txXfrm>
        <a:off x="30442" y="30442"/>
        <a:ext cx="8508068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BE4EC1-6722-4877-9B41-3C861A9ED07A}" type="datetimeFigureOut">
              <a:rPr lang="tr-TR" smtClean="0"/>
              <a:pPr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0387F3-4E6B-41C3-AE37-C421AB9AE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5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5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5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5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11760" y="5949280"/>
            <a:ext cx="6400800" cy="504056"/>
          </a:xfrm>
        </p:spPr>
        <p:txBody>
          <a:bodyPr/>
          <a:lstStyle/>
          <a:p>
            <a:pPr algn="r"/>
            <a:r>
              <a:rPr lang="tr-TR" b="1" dirty="0" err="1" smtClean="0"/>
              <a:t>Öğr</a:t>
            </a:r>
            <a:r>
              <a:rPr lang="tr-TR" b="1" dirty="0" smtClean="0"/>
              <a:t>. Gör. Yusuf Can Çalışır</a:t>
            </a:r>
            <a:endParaRPr lang="tr-TR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457200" y="1505930"/>
          <a:ext cx="82296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smtClean="0"/>
              <a:t>2-**Belirli ve Belirsiz Süreli İş Sözleşmeleri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Özetle; belirli süreli iş sözleşmesi, esaslı bir neden olmadıkça yapılamaz.</a:t>
            </a:r>
          </a:p>
          <a:p>
            <a:r>
              <a:rPr lang="tr-TR" sz="2400" dirty="0" smtClean="0"/>
              <a:t>Aksi halde iş sözleşmesi başlangıçtan itibaren belirsiz süreli kabul edilir.</a:t>
            </a:r>
          </a:p>
          <a:p>
            <a:pPr>
              <a:buNone/>
            </a:pPr>
            <a:r>
              <a:rPr lang="tr-TR" sz="2400" b="1" dirty="0" smtClean="0"/>
              <a:t>---</a:t>
            </a:r>
          </a:p>
          <a:p>
            <a:r>
              <a:rPr lang="tr-TR" sz="2400" b="1" i="1" dirty="0" smtClean="0"/>
              <a:t>İşveren esaslı sebepler olmadıkça...belirsiz süreli çalışan işçi karşısında belirli süreli çalışan işçiye farklı işlem yapamaz.</a:t>
            </a:r>
          </a:p>
          <a:p>
            <a:endParaRPr lang="tr-TR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pPr>
              <a:buBlip>
                <a:blip r:embed="rId7"/>
              </a:buBlip>
            </a:pPr>
            <a:endParaRPr lang="tr-TR" sz="2400" i="1" dirty="0" smtClean="0"/>
          </a:p>
          <a:p>
            <a:pPr>
              <a:buBlip>
                <a:blip r:embed="rId7"/>
              </a:buBlip>
            </a:pPr>
            <a:r>
              <a:rPr lang="tr-TR" sz="2400" i="1" dirty="0" smtClean="0"/>
              <a:t>“İşçinin normal haftalık çalışma süresinin, tam süreli iş sözleşmesiyle çalışan emsal işçiye göre önemli ölçüde daha az belirlenmesi durumunda sözleşme </a:t>
            </a:r>
            <a:r>
              <a:rPr lang="tr-TR" sz="2400" b="1" i="1" dirty="0" smtClean="0"/>
              <a:t>kısmi süreli iş sözleşmesidir</a:t>
            </a:r>
            <a:r>
              <a:rPr lang="tr-TR" sz="2400" i="1" dirty="0" smtClean="0"/>
              <a:t>”</a:t>
            </a:r>
            <a:r>
              <a:rPr lang="tr-TR" sz="2400" b="1" i="1" dirty="0" smtClean="0"/>
              <a:t>.</a:t>
            </a:r>
            <a:r>
              <a:rPr lang="tr-TR" sz="2400" dirty="0" smtClean="0"/>
              <a:t>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dirty="0" smtClean="0"/>
              <a:t>Görüldüğü gibi kısmi süreli çalışmanın tanımında yasal </a:t>
            </a:r>
            <a:r>
              <a:rPr lang="tr-TR" sz="2400" dirty="0" err="1" smtClean="0"/>
              <a:t>haftalik</a:t>
            </a:r>
            <a:r>
              <a:rPr lang="tr-TR" sz="2400" dirty="0" smtClean="0"/>
              <a:t> normal iş süresi olan 45 saat değil, </a:t>
            </a:r>
          </a:p>
          <a:p>
            <a:pPr>
              <a:buBlip>
                <a:blip r:embed="rId7"/>
              </a:buBlip>
            </a:pPr>
            <a:r>
              <a:rPr lang="tr-TR" sz="2400" dirty="0" smtClean="0"/>
              <a:t>işyerinde aynı veya benzeri işte tam süreli olarak çalışan işçinin çalışma süresi esas alınmıştır.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“</a:t>
            </a:r>
            <a:r>
              <a:rPr lang="tr-TR" sz="2400" b="1" i="1" dirty="0" smtClean="0"/>
              <a:t>İşyerinde tam süreli iş sözleşmesi ile yapılan emsal çalışmanın </a:t>
            </a:r>
            <a:r>
              <a:rPr lang="tr-TR" sz="2400" b="1" i="1" u="sng" dirty="0" smtClean="0"/>
              <a:t>üçte ikisi oranına kadar yapılan çalışma </a:t>
            </a:r>
            <a:r>
              <a:rPr lang="tr-TR" sz="2400" b="1" i="1" dirty="0" smtClean="0"/>
              <a:t>kısmi süreli çalışmadır”</a:t>
            </a:r>
            <a:r>
              <a:rPr lang="tr-TR" sz="2400" b="1" dirty="0" smtClean="0"/>
              <a:t> </a:t>
            </a:r>
            <a:r>
              <a:rPr lang="tr-TR" sz="2400" dirty="0" smtClean="0"/>
              <a:t>(Yön m.6). </a:t>
            </a:r>
          </a:p>
          <a:p>
            <a:endParaRPr lang="tr-TR" sz="2400" dirty="0" smtClean="0"/>
          </a:p>
          <a:p>
            <a:r>
              <a:rPr lang="tr-TR" sz="2400" b="1" dirty="0" smtClean="0"/>
              <a:t>Buna göre, </a:t>
            </a:r>
          </a:p>
          <a:p>
            <a:r>
              <a:rPr lang="tr-TR" sz="2400" b="1" dirty="0" smtClean="0"/>
              <a:t>örneğin işyerinde 45 saat tam süreli çalışma yapılıyorsa, 30 saatin altındaki çalışmalar kısmi sürelidir.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endParaRPr lang="tr-TR" sz="1800" dirty="0" smtClean="0"/>
          </a:p>
          <a:p>
            <a:pPr>
              <a:buBlip>
                <a:blip r:embed="rId7"/>
              </a:buBlip>
            </a:pPr>
            <a:r>
              <a:rPr lang="tr-TR" sz="2400" b="1" u="sng" dirty="0" smtClean="0">
                <a:solidFill>
                  <a:srgbClr val="FF0000"/>
                </a:solidFill>
              </a:rPr>
              <a:t>3.1-Çağrı Üzerine Çalışma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dirty="0" smtClean="0"/>
              <a:t>Çağrı üzerine çalışmada, taraflar önceden belirli bir zaman dilimi içinde (hafta, ay, yıl) işçinin ne kadar süre çalışacağını belirlerler.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dirty="0" smtClean="0"/>
              <a:t>İşveren belirli bir süre önceden bildirmek koşuluyla işçiyi istediği zaman işe çağırabilir.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endParaRPr lang="tr-TR" sz="1800" dirty="0" smtClean="0"/>
          </a:p>
          <a:p>
            <a:pPr>
              <a:buBlip>
                <a:blip r:embed="rId7"/>
              </a:buBlip>
            </a:pPr>
            <a:r>
              <a:rPr lang="tr-TR" sz="2400" b="1" u="sng" dirty="0" smtClean="0">
                <a:solidFill>
                  <a:srgbClr val="FF0000"/>
                </a:solidFill>
              </a:rPr>
              <a:t>3.1-Çağrı Üzerine Çalışma</a:t>
            </a:r>
          </a:p>
          <a:p>
            <a:pPr>
              <a:buBlip>
                <a:blip r:embed="rId7"/>
              </a:buBlip>
            </a:pPr>
            <a:r>
              <a:rPr lang="tr-TR" sz="2400" i="1" dirty="0" smtClean="0"/>
              <a:t>“Hafta, ay veya yıl gibi bir zaman dilimi içinde işçinin ne kadar süreyle çalışacağını taraflar </a:t>
            </a:r>
            <a:r>
              <a:rPr lang="tr-TR" sz="2400" b="1" i="1" dirty="0" smtClean="0"/>
              <a:t>belirlemedikleri takdirde, </a:t>
            </a:r>
          </a:p>
          <a:p>
            <a:pPr>
              <a:buBlip>
                <a:blip r:embed="rId7"/>
              </a:buBlip>
            </a:pPr>
            <a:r>
              <a:rPr lang="tr-TR" sz="2400" b="1" i="1" dirty="0" smtClean="0"/>
              <a:t>haftalık çalışma süresi yirmi saat kararlaştırılmış sayılır. </a:t>
            </a:r>
          </a:p>
          <a:p>
            <a:pPr>
              <a:buBlip>
                <a:blip r:embed="rId7"/>
              </a:buBlip>
            </a:pPr>
            <a:endParaRPr lang="tr-TR" sz="2400" b="1" i="1" dirty="0" smtClean="0"/>
          </a:p>
          <a:p>
            <a:pPr marL="0" indent="0">
              <a:buNone/>
            </a:pPr>
            <a:endParaRPr lang="tr-TR" sz="2400" dirty="0" smtClean="0"/>
          </a:p>
          <a:p>
            <a:pPr>
              <a:buBlip>
                <a:blip r:embed="rId7"/>
              </a:buBlip>
            </a:pPr>
            <a:endParaRPr lang="tr-TR" sz="2400" b="1" u="sng" dirty="0" smtClean="0">
              <a:solidFill>
                <a:srgbClr val="FF0000"/>
              </a:solidFill>
            </a:endParaRPr>
          </a:p>
          <a:p>
            <a:pPr>
              <a:buBlip>
                <a:blip r:embed="rId7"/>
              </a:buBlip>
            </a:pPr>
            <a:endParaRPr lang="tr-TR" sz="20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endParaRPr lang="tr-TR" sz="1800" dirty="0" smtClean="0"/>
          </a:p>
          <a:p>
            <a:pPr>
              <a:buBlip>
                <a:blip r:embed="rId7"/>
              </a:buBlip>
            </a:pPr>
            <a:r>
              <a:rPr lang="tr-TR" sz="2400" b="1" u="sng" dirty="0" smtClean="0">
                <a:solidFill>
                  <a:srgbClr val="FF0000"/>
                </a:solidFill>
              </a:rPr>
              <a:t>3.1-Çağrı Üzerine Çalışma</a:t>
            </a:r>
          </a:p>
          <a:p>
            <a:pPr>
              <a:buBlip>
                <a:blip r:embed="rId7"/>
              </a:buBlip>
            </a:pPr>
            <a:r>
              <a:rPr lang="tr-TR" sz="2000" b="1" dirty="0" smtClean="0"/>
              <a:t>işverene çağrıyı belirli bir süre önceden yapma yükümlülüğü getirilmiştir.</a:t>
            </a:r>
          </a:p>
          <a:p>
            <a:pPr>
              <a:buBlip>
                <a:blip r:embed="rId7"/>
              </a:buBlip>
            </a:pPr>
            <a:endParaRPr lang="tr-TR" sz="2000" b="1" u="sng" dirty="0" smtClean="0">
              <a:solidFill>
                <a:srgbClr val="FF0000"/>
              </a:solidFill>
            </a:endParaRPr>
          </a:p>
          <a:p>
            <a:pPr>
              <a:buBlip>
                <a:blip r:embed="rId7"/>
              </a:buBlip>
            </a:pPr>
            <a:r>
              <a:rPr lang="tr-TR" sz="2400" i="1" dirty="0" smtClean="0"/>
              <a:t>'İşçiden iş görme borcunu yerine getirmesini çağrı yoluyla talep hakkına sahip olan işveren, </a:t>
            </a:r>
            <a:r>
              <a:rPr lang="tr-TR" sz="2400" b="1" i="1" dirty="0" smtClean="0"/>
              <a:t>bu çağrıyı, aksi kararlaştırılmadıkça, işçinin çalışacağı zamandan </a:t>
            </a:r>
            <a:r>
              <a:rPr lang="tr-TR" sz="2400" b="1" i="1" u="sng" dirty="0" smtClean="0"/>
              <a:t>en az dört gün önce</a:t>
            </a:r>
            <a:r>
              <a:rPr lang="tr-TR" sz="2400" b="1" i="1" dirty="0" smtClean="0"/>
              <a:t> yapmak zorundadır. </a:t>
            </a:r>
          </a:p>
          <a:p>
            <a:pPr marL="0" indent="0">
              <a:buNone/>
            </a:pPr>
            <a:endParaRPr lang="tr-TR" sz="1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u="sng" dirty="0" smtClean="0"/>
              <a:t>3-***Tam Süreli ve Kısmi Süreli İş Sözleşmeleri</a:t>
            </a:r>
          </a:p>
          <a:p>
            <a:endParaRPr lang="tr-TR" sz="1800" dirty="0" smtClean="0"/>
          </a:p>
          <a:p>
            <a:pPr>
              <a:buBlip>
                <a:blip r:embed="rId7"/>
              </a:buBlip>
            </a:pPr>
            <a:r>
              <a:rPr lang="tr-TR" sz="2400" b="1" u="sng" dirty="0" smtClean="0">
                <a:solidFill>
                  <a:srgbClr val="FF0000"/>
                </a:solidFill>
              </a:rPr>
              <a:t>3.1-Çağrı Üzerine Çalışma</a:t>
            </a:r>
          </a:p>
          <a:p>
            <a:endParaRPr lang="tr-TR" sz="2000" i="1" dirty="0" smtClean="0"/>
          </a:p>
          <a:p>
            <a:endParaRPr lang="tr-TR" sz="2800" dirty="0" smtClean="0"/>
          </a:p>
          <a:p>
            <a:r>
              <a:rPr lang="tr-TR" sz="2800" dirty="0" smtClean="0"/>
              <a:t>"</a:t>
            </a:r>
            <a:r>
              <a:rPr lang="tr-TR" sz="2800" b="1" dirty="0" smtClean="0"/>
              <a:t>Sözleşmede </a:t>
            </a:r>
            <a:r>
              <a:rPr lang="tr-TR" sz="2800" b="1" u="sng" dirty="0" smtClean="0"/>
              <a:t>günlük çalışma süresi kararlaştırılmamış </a:t>
            </a:r>
            <a:r>
              <a:rPr lang="tr-TR" sz="2800" b="1" dirty="0" smtClean="0"/>
              <a:t>ise, </a:t>
            </a:r>
            <a:r>
              <a:rPr lang="tr-TR" sz="2800" b="1" u="sng" dirty="0" smtClean="0"/>
              <a:t>işveren her çağrıda işçiyi günde en az dört saat üst üste </a:t>
            </a:r>
            <a:r>
              <a:rPr lang="tr-TR" sz="2800" b="1" dirty="0" smtClean="0"/>
              <a:t>çalıştırmak zorundadır''</a:t>
            </a:r>
            <a:r>
              <a:rPr lang="tr-TR" sz="2800" b="1" i="1" dirty="0" smtClean="0"/>
              <a:t> </a:t>
            </a:r>
            <a:r>
              <a:rPr lang="tr-TR" sz="2800" i="1" dirty="0" smtClean="0"/>
              <a:t>(İK m. 14, f.son).</a:t>
            </a:r>
            <a:endParaRPr lang="tr-TR" sz="2800" dirty="0" smtClean="0"/>
          </a:p>
          <a:p>
            <a:pPr>
              <a:buBlip>
                <a:blip r:embed="rId7"/>
              </a:buBlip>
            </a:pPr>
            <a:endParaRPr lang="tr-TR" sz="1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4-****Deneme Süreli Olan ve Olmayan İş Sözleşmeleri</a:t>
            </a:r>
          </a:p>
          <a:p>
            <a:pPr>
              <a:buBlip>
                <a:blip r:embed="rId7"/>
              </a:buBlip>
            </a:pPr>
            <a:endParaRPr lang="tr-TR" sz="1800" b="1" u="sng" dirty="0" smtClean="0">
              <a:solidFill>
                <a:srgbClr val="FF0000"/>
              </a:solidFill>
            </a:endParaRPr>
          </a:p>
          <a:p>
            <a:pPr>
              <a:buBlip>
                <a:blip r:embed="rId7"/>
              </a:buBlip>
            </a:pPr>
            <a:r>
              <a:rPr lang="tr-TR" sz="2400" dirty="0" smtClean="0"/>
              <a:t>İş Kanunu’nun 15. maddesine göre taraflar iş sözleşmesinde deneme süresi öngörebilirler.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dirty="0" smtClean="0"/>
              <a:t>Bu sürenin amacı, işçinin bu süre içerisinde işyerini, iş koşullarını görerek işyerinde çalışıp çalışmayacağı hakkında karar vermesi; </a:t>
            </a:r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dirty="0" smtClean="0"/>
              <a:t>işveren bakımından da işçinin çalışkanlığını, yeteneklerini, mesleki bilgisini anlayarak aynı şekilde iş ilişkisinin devamı konusunda karar verebilmesidir.</a:t>
            </a:r>
          </a:p>
          <a:p>
            <a:pPr>
              <a:buBlip>
                <a:blip r:embed="rId7"/>
              </a:buBlip>
            </a:pPr>
            <a:endParaRPr lang="tr-TR" sz="1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4-****Deneme Süreli Olan ve Olmayan İş Sözleşmeleri</a:t>
            </a:r>
          </a:p>
          <a:p>
            <a:pPr>
              <a:buBlip>
                <a:blip r:embed="rId7"/>
              </a:buBlip>
            </a:pPr>
            <a:endParaRPr lang="tr-TR" sz="18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dirty="0" smtClean="0"/>
          </a:p>
          <a:p>
            <a:pPr>
              <a:buBlip>
                <a:blip r:embed="rId7"/>
              </a:buBlip>
            </a:pPr>
            <a:endParaRPr lang="tr-TR" sz="2400" dirty="0" smtClean="0"/>
          </a:p>
          <a:p>
            <a:pPr>
              <a:buBlip>
                <a:blip r:embed="rId7"/>
              </a:buBlip>
            </a:pPr>
            <a:r>
              <a:rPr lang="tr-TR" sz="2400" b="1" dirty="0" smtClean="0"/>
              <a:t>İş Kanunu’na göre </a:t>
            </a:r>
            <a:r>
              <a:rPr lang="tr-TR" sz="2400" b="1" u="sng" dirty="0" smtClean="0"/>
              <a:t>deneme süresi en çok iki ay </a:t>
            </a:r>
            <a:r>
              <a:rPr lang="tr-TR" sz="2400" b="1" dirty="0" smtClean="0"/>
              <a:t>olabilir. </a:t>
            </a:r>
          </a:p>
          <a:p>
            <a:pPr>
              <a:buBlip>
                <a:blip r:embed="rId7"/>
              </a:buBlip>
            </a:pPr>
            <a:endParaRPr lang="tr-TR" sz="2400" b="1" dirty="0" smtClean="0"/>
          </a:p>
          <a:p>
            <a:pPr>
              <a:buBlip>
                <a:blip r:embed="rId7"/>
              </a:buBlip>
            </a:pPr>
            <a:r>
              <a:rPr lang="tr-TR" sz="2400" b="1" dirty="0" smtClean="0"/>
              <a:t>Ancak bu süre </a:t>
            </a:r>
            <a:r>
              <a:rPr lang="tr-TR" sz="2400" b="1" u="sng" dirty="0" smtClean="0"/>
              <a:t>toplu iş sözleşmeleriyle dört aya kadar uzatılabilir </a:t>
            </a:r>
            <a:r>
              <a:rPr lang="tr-TR" sz="2400" b="1" dirty="0" smtClean="0"/>
              <a:t>(İK m. 15, f.l).</a:t>
            </a:r>
          </a:p>
          <a:p>
            <a:pPr>
              <a:buBlip>
                <a:blip r:embed="rId7"/>
              </a:buBlip>
            </a:pPr>
            <a:endParaRPr lang="tr-TR" sz="1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>
                <a:solidFill>
                  <a:srgbClr val="002060"/>
                </a:solidFill>
              </a:rPr>
              <a:t>5-Takım Sözleşmesi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birden çok işçinin meydana getirdiği bir takımı temsilen bu işçilerden birinin, </a:t>
            </a:r>
          </a:p>
          <a:p>
            <a:r>
              <a:rPr lang="tr-TR" sz="2800" b="1" dirty="0" smtClean="0"/>
              <a:t>takım kılavuzu sıfatıyla </a:t>
            </a:r>
            <a:r>
              <a:rPr lang="tr-TR" sz="2800" dirty="0" smtClean="0"/>
              <a:t>işverenle yaptığı bir sözleşmedir.</a:t>
            </a:r>
          </a:p>
          <a:p>
            <a:endParaRPr lang="tr-TR" sz="2800" dirty="0" smtClean="0"/>
          </a:p>
          <a:p>
            <a:r>
              <a:rPr lang="tr-TR" sz="2800" dirty="0" smtClean="0"/>
              <a:t> Takım sözleşmesinin </a:t>
            </a:r>
            <a:r>
              <a:rPr lang="tr-TR" sz="2800" b="1" dirty="0" smtClean="0"/>
              <a:t>süresi ne olursa olsun yazılı yapılması gerekir.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/>
          <a:lstStyle/>
          <a:p>
            <a:endParaRPr lang="tr-TR" dirty="0" smtClean="0"/>
          </a:p>
          <a:p>
            <a:pPr>
              <a:buBlip>
                <a:blip r:embed="rId7"/>
              </a:buBlip>
            </a:pPr>
            <a:r>
              <a:rPr lang="tr-TR" b="1" dirty="0" smtClean="0"/>
              <a:t>iş sözleşmesi, </a:t>
            </a:r>
          </a:p>
          <a:p>
            <a:pPr>
              <a:buBlip>
                <a:blip r:embed="rId7"/>
              </a:buBlip>
            </a:pPr>
            <a:r>
              <a:rPr lang="tr-TR" dirty="0" smtClean="0"/>
              <a:t>bir tarafın (işçi) bağımlı olarak iş görmeyi, </a:t>
            </a:r>
          </a:p>
          <a:p>
            <a:pPr>
              <a:buBlip>
                <a:blip r:embed="rId7"/>
              </a:buBlip>
            </a:pPr>
            <a:r>
              <a:rPr lang="tr-TR" dirty="0" smtClean="0"/>
              <a:t>diğer tarafın (işveren) da ücret ödemeyi üstlenmesinden oluşan sözleşmedir”</a:t>
            </a:r>
            <a:r>
              <a:rPr lang="tr-TR" i="1" dirty="0" smtClean="0"/>
              <a:t> (İK</a:t>
            </a:r>
            <a:r>
              <a:rPr lang="tr-TR" dirty="0" smtClean="0"/>
              <a:t>,m.8, f.1).</a:t>
            </a:r>
          </a:p>
          <a:p>
            <a:pPr>
              <a:buBlip>
                <a:blip r:embed="rId7"/>
              </a:buBlip>
            </a:pPr>
            <a:endParaRPr lang="tr-TR" dirty="0" smtClean="0"/>
          </a:p>
          <a:p>
            <a:pPr>
              <a:buBlip>
                <a:blip r:embed="rId7"/>
              </a:buBlip>
            </a:pPr>
            <a:endParaRPr lang="tr-TR" dirty="0" smtClean="0"/>
          </a:p>
          <a:p>
            <a:pPr>
              <a:buBlip>
                <a:blip r:embed="rId7"/>
              </a:buBlip>
            </a:pPr>
            <a:endParaRPr lang="tr-TR" dirty="0" smtClean="0"/>
          </a:p>
          <a:p>
            <a:pPr>
              <a:buBlip>
                <a:blip r:embed="rId7"/>
              </a:buBlip>
            </a:pPr>
            <a:endParaRPr lang="tr-TR" dirty="0" smtClean="0"/>
          </a:p>
          <a:p>
            <a:pPr>
              <a:buBlip>
                <a:blip r:embed="rId7"/>
              </a:buBlip>
            </a:pPr>
            <a:r>
              <a:rPr lang="tr-TR" b="1" dirty="0" smtClean="0"/>
              <a:t>Bağımlılık unsuru</a:t>
            </a:r>
            <a:r>
              <a:rPr lang="tr-TR" dirty="0" smtClean="0"/>
              <a:t>, </a:t>
            </a:r>
            <a:r>
              <a:rPr lang="tr-TR" sz="2000" dirty="0" smtClean="0"/>
              <a:t>iş sözleşmesini konusu iş görme olan, örneğin vekâlet, eser gibi diğer sözleşmelerden ayıran bir unsur olarak 4857 sayılı Kanunda yer almıştır.</a:t>
            </a:r>
            <a:endParaRPr lang="tr-TR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1-AÖF, Bireysel İş Hukuku</a:t>
            </a:r>
          </a:p>
          <a:p>
            <a:pPr marL="0" indent="0">
              <a:buNone/>
            </a:pPr>
            <a:r>
              <a:rPr lang="tr-TR" dirty="0" smtClean="0"/>
              <a:t>2-Müjdat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629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/>
              <a:t>Bir İşin Görülmesi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200" b="1" dirty="0" smtClean="0"/>
              <a:t>İşin Ücret Karşılığında Görülmesi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200" b="1" dirty="0" smtClean="0"/>
              <a:t>Bağımlılık İlişkisi</a:t>
            </a:r>
          </a:p>
          <a:p>
            <a:pPr>
              <a:buBlip>
                <a:blip r:embed="rId7"/>
              </a:buBlip>
            </a:pPr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/>
          <a:lstStyle/>
          <a:p>
            <a:pPr>
              <a:buBlip>
                <a:blip r:embed="rId7"/>
              </a:buBlip>
            </a:pPr>
            <a:endParaRPr lang="tr-TR" b="1" dirty="0" smtClean="0"/>
          </a:p>
          <a:p>
            <a:pPr>
              <a:buBlip>
                <a:blip r:embed="rId7"/>
              </a:buBlip>
            </a:pPr>
            <a:endParaRPr lang="tr-TR" b="1" dirty="0" smtClean="0"/>
          </a:p>
          <a:p>
            <a:pPr>
              <a:buBlip>
                <a:blip r:embed="rId7"/>
              </a:buBlip>
            </a:pPr>
            <a:r>
              <a:rPr lang="tr-TR" b="1" dirty="0" smtClean="0"/>
              <a:t>İş sözleşmesi, </a:t>
            </a:r>
          </a:p>
          <a:p>
            <a:pPr>
              <a:buBlip>
                <a:blip r:embed="rId7"/>
              </a:buBlip>
            </a:pPr>
            <a:r>
              <a:rPr lang="tr-TR" b="1" dirty="0" smtClean="0"/>
              <a:t>belirli veya belirsiz bir süre içinde </a:t>
            </a:r>
          </a:p>
          <a:p>
            <a:pPr>
              <a:buBlip>
                <a:blip r:embed="rId7"/>
              </a:buBlip>
            </a:pPr>
            <a:r>
              <a:rPr lang="tr-TR" b="1" dirty="0" smtClean="0"/>
              <a:t>işçi ve işverene hak ve borçlar yükleyen, </a:t>
            </a:r>
          </a:p>
          <a:p>
            <a:pPr>
              <a:buBlip>
                <a:blip r:embed="rId7"/>
              </a:buBlip>
            </a:pPr>
            <a:r>
              <a:rPr lang="tr-TR" b="1" dirty="0" smtClean="0"/>
              <a:t>taraflar arasında kişisel ilişkiler kuran, </a:t>
            </a:r>
          </a:p>
          <a:p>
            <a:pPr>
              <a:buBlip>
                <a:blip r:embed="rId7"/>
              </a:buBlip>
            </a:pPr>
            <a:r>
              <a:rPr lang="tr-TR" b="1" dirty="0" smtClean="0"/>
              <a:t>iki taraflı ve sürekli borç ilişkisi doğuran </a:t>
            </a:r>
          </a:p>
          <a:p>
            <a:pPr>
              <a:buBlip>
                <a:blip r:embed="rId7"/>
              </a:buBlip>
            </a:pPr>
            <a:r>
              <a:rPr lang="tr-TR" b="1" dirty="0" smtClean="0"/>
              <a:t>bir özel hukuk sözleşmesidir.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/>
          <a:lstStyle/>
          <a:p>
            <a:pPr>
              <a:buBlip>
                <a:blip r:embed="rId7"/>
              </a:buBlip>
            </a:pPr>
            <a:endParaRPr lang="tr-TR" b="1" dirty="0" smtClean="0"/>
          </a:p>
          <a:p>
            <a:pPr>
              <a:buBlip>
                <a:blip r:embed="rId7"/>
              </a:buBlip>
            </a:pPr>
            <a:endParaRPr lang="tr-TR" b="1" dirty="0" smtClean="0"/>
          </a:p>
          <a:p>
            <a:pPr marL="514350" indent="-514350">
              <a:buFont typeface="+mj-lt"/>
              <a:buAutoNum type="arabicParenR"/>
            </a:pPr>
            <a:r>
              <a:rPr lang="tr-TR" b="1" dirty="0" smtClean="0"/>
              <a:t>Özel Hukuk Sözleşmesi Olması</a:t>
            </a:r>
          </a:p>
          <a:p>
            <a:pPr marL="514350" indent="-514350">
              <a:buFont typeface="+mj-lt"/>
              <a:buAutoNum type="arabicParenR"/>
            </a:pPr>
            <a:r>
              <a:rPr lang="tr-TR" b="1" dirty="0" smtClean="0"/>
              <a:t>Kişisel İlişki Kurması</a:t>
            </a:r>
          </a:p>
          <a:p>
            <a:pPr marL="514350" indent="-514350">
              <a:buFont typeface="+mj-lt"/>
              <a:buAutoNum type="arabicParenR"/>
            </a:pPr>
            <a:r>
              <a:rPr lang="tr-TR" b="1" dirty="0" smtClean="0"/>
              <a:t>Karşılıklı Borç Doğurması</a:t>
            </a:r>
          </a:p>
          <a:p>
            <a:pPr marL="514350" indent="-514350">
              <a:buFont typeface="+mj-lt"/>
              <a:buAutoNum type="arabicParenR"/>
            </a:pPr>
            <a:r>
              <a:rPr lang="tr-TR" b="1" dirty="0" smtClean="0"/>
              <a:t>Sürekli Borç İlişkisi Yaratan Bir Sözleşme Olması</a:t>
            </a:r>
          </a:p>
          <a:p>
            <a:pPr marL="514350" indent="-514350">
              <a:buFont typeface="+mj-lt"/>
              <a:buAutoNum type="arabicParenR"/>
            </a:pP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tr-TR" b="1" dirty="0" smtClean="0"/>
          </a:p>
          <a:p>
            <a:pPr lvl="0">
              <a:buNone/>
            </a:pPr>
            <a:r>
              <a:rPr lang="tr-TR" b="1" u="sng" dirty="0" smtClean="0"/>
              <a:t>Sözleşme Türünü ve Çalışma Biçimini Belirleme Serbestîsi</a:t>
            </a:r>
          </a:p>
          <a:p>
            <a:pPr marL="514350" indent="-514350">
              <a:buNone/>
            </a:pPr>
            <a:endParaRPr lang="tr-TR" b="1" dirty="0" smtClean="0"/>
          </a:p>
          <a:p>
            <a:r>
              <a:rPr lang="tr-TR" sz="1700" dirty="0" smtClean="0"/>
              <a:t>Kanun hükmünde, Anayasanın 48. maddesinde yer alan </a:t>
            </a:r>
            <a:r>
              <a:rPr lang="tr-TR" sz="1700" b="1" dirty="0" smtClean="0"/>
              <a:t>sözleşme serbestîsi ilkesi uyarınca </a:t>
            </a:r>
            <a:r>
              <a:rPr lang="tr-TR" sz="1700" dirty="0" smtClean="0"/>
              <a:t>tarafların Kanunla getirilen sınırlamalar dâhilinde sözleşmenin türünü ve çalışma biçimini belirleme serbestîsine sahip oldukları vurgulanmıştır. </a:t>
            </a:r>
          </a:p>
          <a:p>
            <a:endParaRPr lang="tr-TR" dirty="0" smtClean="0"/>
          </a:p>
          <a:p>
            <a:r>
              <a:rPr lang="tr-TR" dirty="0" smtClean="0"/>
              <a:t>Bu bağlamda, </a:t>
            </a:r>
            <a:r>
              <a:rPr lang="tr-TR" b="1" dirty="0" smtClean="0"/>
              <a:t>sözleşmenin süresi ölçüt alınarak </a:t>
            </a:r>
          </a:p>
          <a:p>
            <a:pPr>
              <a:buFont typeface="Wingdings" pitchFamily="2" charset="2"/>
              <a:buChar char="q"/>
            </a:pPr>
            <a:r>
              <a:rPr lang="tr-TR" b="1" i="1" dirty="0" smtClean="0"/>
              <a:t>belirli veya belirsiz süreli sözleşme kurulabileceği gibi, </a:t>
            </a:r>
          </a:p>
          <a:p>
            <a:endParaRPr lang="tr-TR" dirty="0" smtClean="0"/>
          </a:p>
          <a:p>
            <a:r>
              <a:rPr lang="tr-TR" dirty="0" smtClean="0"/>
              <a:t>iş sözleşmesinin tarafları, </a:t>
            </a:r>
            <a:r>
              <a:rPr lang="tr-TR" b="1" dirty="0" smtClean="0"/>
              <a:t>sözleşme konusu olan işin niteliği dikkate alınarak </a:t>
            </a:r>
          </a:p>
          <a:p>
            <a:pPr>
              <a:buFont typeface="Wingdings" pitchFamily="2" charset="2"/>
              <a:buChar char="q"/>
            </a:pPr>
            <a:r>
              <a:rPr lang="tr-TR" b="1" i="1" dirty="0" smtClean="0"/>
              <a:t>sürekli veya süreksiz iş sözleşmeleri, </a:t>
            </a:r>
          </a:p>
          <a:p>
            <a:endParaRPr lang="tr-TR" dirty="0" smtClean="0"/>
          </a:p>
          <a:p>
            <a:r>
              <a:rPr lang="tr-TR" b="1" dirty="0" smtClean="0"/>
              <a:t>çalışma süresi esas alınarak </a:t>
            </a:r>
          </a:p>
          <a:p>
            <a:pPr>
              <a:buFont typeface="Wingdings" pitchFamily="2" charset="2"/>
              <a:buChar char="q"/>
            </a:pPr>
            <a:r>
              <a:rPr lang="tr-TR" b="1" i="1" dirty="0" smtClean="0"/>
              <a:t>tam süreli veya kısmi süreli iş sözleşmeleri </a:t>
            </a:r>
          </a:p>
          <a:p>
            <a:r>
              <a:rPr lang="tr-TR" dirty="0" smtClean="0"/>
              <a:t>ya da deneme süresi kararlaştırılmasına bağlı olarak </a:t>
            </a:r>
            <a:r>
              <a:rPr lang="tr-TR" b="1" i="1" dirty="0" smtClean="0"/>
              <a:t>deneme süreli iş sözleşmesi </a:t>
            </a:r>
            <a:r>
              <a:rPr lang="tr-TR" dirty="0" smtClean="0"/>
              <a:t>kurabilirler. </a:t>
            </a:r>
          </a:p>
          <a:p>
            <a:endParaRPr lang="tr-TR" sz="2300" dirty="0" smtClean="0"/>
          </a:p>
          <a:p>
            <a:r>
              <a:rPr lang="tr-TR" sz="2300" dirty="0" smtClean="0"/>
              <a:t>Yine, esnek çalışma modelleri kapsamında tele çalışma, evde çalışma gibi farklı çalışma biçimlerinin kararlaştırılması mümkündür.</a:t>
            </a:r>
          </a:p>
          <a:p>
            <a:pPr marL="514350" indent="-514350">
              <a:buNone/>
            </a:pP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1-*Sürekli ve Süreksiz İş Sözleşmeleri*</a:t>
            </a:r>
          </a:p>
          <a:p>
            <a:pPr>
              <a:buBlip>
                <a:blip r:embed="rId7"/>
              </a:buBlip>
            </a:pPr>
            <a:r>
              <a:rPr lang="tr-TR" sz="2800" dirty="0" smtClean="0"/>
              <a:t>Nitelikleri bakımından </a:t>
            </a:r>
            <a:r>
              <a:rPr lang="tr-TR" sz="2800" b="1" u="sng" dirty="0" smtClean="0"/>
              <a:t>en çok otuz işgünü </a:t>
            </a:r>
            <a:r>
              <a:rPr lang="tr-TR" sz="2800" dirty="0" smtClean="0"/>
              <a:t>süren işlere </a:t>
            </a:r>
            <a:r>
              <a:rPr lang="tr-TR" sz="2800" b="1" dirty="0" smtClean="0"/>
              <a:t>süreksiz iş, </a:t>
            </a:r>
          </a:p>
          <a:p>
            <a:pPr>
              <a:buBlip>
                <a:blip r:embed="rId7"/>
              </a:buBlip>
            </a:pPr>
            <a:r>
              <a:rPr lang="tr-TR" sz="2800" b="1" u="sng" dirty="0" smtClean="0"/>
              <a:t>otuz işgününden fazla süren</a:t>
            </a:r>
            <a:r>
              <a:rPr lang="tr-TR" sz="2800" u="sng" dirty="0" smtClean="0"/>
              <a:t> </a:t>
            </a:r>
            <a:r>
              <a:rPr lang="tr-TR" sz="2800" dirty="0" smtClean="0"/>
              <a:t>işlere de </a:t>
            </a:r>
            <a:r>
              <a:rPr lang="tr-TR" sz="2800" b="1" dirty="0" smtClean="0"/>
              <a:t>sürekli iş </a:t>
            </a:r>
            <a:r>
              <a:rPr lang="tr-TR" sz="2800" dirty="0" smtClean="0"/>
              <a:t>denir.</a:t>
            </a:r>
          </a:p>
          <a:p>
            <a:pPr>
              <a:buBlip>
                <a:blip r:embed="rId7"/>
              </a:buBlip>
            </a:pPr>
            <a:endParaRPr lang="tr-TR" sz="2800" b="1" u="sng" dirty="0" smtClean="0"/>
          </a:p>
          <a:p>
            <a:pPr>
              <a:buBlip>
                <a:blip r:embed="rId7"/>
              </a:buBlip>
            </a:pPr>
            <a:endParaRPr lang="tr-TR" sz="28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smtClean="0"/>
              <a:t>2-**Belirli ve Belirsiz Süreli İş Sözleşmeleri</a:t>
            </a:r>
          </a:p>
          <a:p>
            <a:endParaRPr lang="tr-TR" sz="2400" dirty="0" smtClean="0"/>
          </a:p>
          <a:p>
            <a:r>
              <a:rPr lang="tr-TR" sz="2400" dirty="0" smtClean="0"/>
              <a:t>İş sözleşmesi taraflarca belirli veya belirsiz süreli olarak kurulabilir. </a:t>
            </a:r>
          </a:p>
          <a:p>
            <a:endParaRPr lang="tr-TR" sz="2800" dirty="0" smtClean="0"/>
          </a:p>
          <a:p>
            <a:r>
              <a:rPr lang="tr-TR" sz="2800" b="1" dirty="0" smtClean="0"/>
              <a:t>Belirli-belirsiz süreli iş sözleşmesi ayrımının önemi sözleşmenin sona ermesi ve sona ermeye bağlanan hukuki sonuçlar bakımındandır.</a:t>
            </a:r>
          </a:p>
          <a:p>
            <a:pPr>
              <a:buNone/>
            </a:pPr>
            <a:endParaRPr lang="tr-TR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323528" y="274638"/>
          <a:ext cx="8568952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smtClean="0"/>
              <a:t>2-**Belirli ve Belirsiz Süreli İş Sözleşmeleri</a:t>
            </a:r>
          </a:p>
          <a:p>
            <a:endParaRPr lang="tr-TR" sz="2400" dirty="0" smtClean="0"/>
          </a:p>
          <a:p>
            <a:r>
              <a:rPr lang="tr-TR" sz="2400" b="1" dirty="0" smtClean="0"/>
              <a:t>çalışma yaşamında belirsiz süreli iş sözleşmesinin asıl, </a:t>
            </a:r>
          </a:p>
          <a:p>
            <a:r>
              <a:rPr lang="tr-TR" sz="2400" b="1" dirty="0" smtClean="0"/>
              <a:t>belirli süreli sözleşmenin ise istisna olarak kabulünü getirmiştir.</a:t>
            </a:r>
          </a:p>
          <a:p>
            <a:pPr>
              <a:buNone/>
            </a:pPr>
            <a:endParaRPr lang="tr-TR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</TotalTime>
  <Words>889</Words>
  <Application>Microsoft Office PowerPoint</Application>
  <PresentationFormat>Ekran Gösterisi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Calibri</vt:lpstr>
      <vt:lpstr>Wingdings</vt:lpstr>
      <vt:lpstr>Wingdings 2</vt:lpstr>
      <vt:lpstr>Hisse Senedi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user</cp:lastModifiedBy>
  <cp:revision>15</cp:revision>
  <dcterms:created xsi:type="dcterms:W3CDTF">2019-10-11T08:34:14Z</dcterms:created>
  <dcterms:modified xsi:type="dcterms:W3CDTF">2020-01-09T20:49:50Z</dcterms:modified>
</cp:coreProperties>
</file>