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6" r:id="rId5"/>
    <p:sldId id="1087" r:id="rId6"/>
    <p:sldId id="1088" r:id="rId7"/>
    <p:sldId id="1089" r:id="rId8"/>
    <p:sldId id="1090" r:id="rId9"/>
    <p:sldId id="1091" r:id="rId10"/>
    <p:sldId id="1092" r:id="rId11"/>
    <p:sldId id="1093"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blank">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a:xfrm>
            <a:off x="6727032" y="6407944"/>
            <a:ext cx="1920240" cy="365760"/>
          </a:xfrm>
          <a:prstGeom prst="rect">
            <a:avLst/>
          </a:prstGeom>
        </p:spPr>
        <p:txBody>
          <a:bodyPr/>
          <a:lstStyle/>
          <a:p>
            <a:fld id="{D9F75050-0E15-4C5B-92B0-66D068882F1F}" type="datetimeFigureOut">
              <a:rPr lang="tr-TR" smtClean="0"/>
              <a:pPr/>
              <a:t>28.02.2020</a:t>
            </a:fld>
            <a:endParaRPr lang="tr-TR"/>
          </a:p>
        </p:txBody>
      </p:sp>
      <p:sp>
        <p:nvSpPr>
          <p:cNvPr id="3" name="2 Altbilgi Yer Tutucusu"/>
          <p:cNvSpPr>
            <a:spLocks noGrp="1"/>
          </p:cNvSpPr>
          <p:nvPr>
            <p:ph type="ftr" sz="quarter" idx="11"/>
          </p:nvPr>
        </p:nvSpPr>
        <p:spPr>
          <a:xfrm>
            <a:off x="4380072" y="6407944"/>
            <a:ext cx="2350681" cy="365125"/>
          </a:xfrm>
          <a:prstGeom prst="rect">
            <a:avLst/>
          </a:prstGeom>
        </p:spPr>
        <p:txBody>
          <a:bodyPr/>
          <a:lstStyle/>
          <a:p>
            <a:endParaRPr lang="tr-TR"/>
          </a:p>
        </p:txBody>
      </p:sp>
      <p:sp>
        <p:nvSpPr>
          <p:cNvPr id="4" name="3 Slayt Numarası Yer Tutucusu"/>
          <p:cNvSpPr>
            <a:spLocks noGrp="1"/>
          </p:cNvSpPr>
          <p:nvPr>
            <p:ph type="sldNum" sz="quarter" idx="12"/>
          </p:nvPr>
        </p:nvSpPr>
        <p:spPr>
          <a:xfrm>
            <a:off x="8647272" y="6407944"/>
            <a:ext cx="365760" cy="365125"/>
          </a:xfrm>
          <a:prstGeom prst="rect">
            <a:avLst/>
          </a:prstGeo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996245344"/>
      </p:ext>
    </p:extLst>
  </p:cSld>
  <p:clrMapOvr>
    <a:masterClrMapping/>
  </p:clrMapOvr>
  <p:transition>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8"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322</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ARAZİ TOPLULAŞTIRMASI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(1-2)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467544" y="332656"/>
            <a:ext cx="7848872" cy="5724644"/>
          </a:xfrm>
          <a:prstGeom prst="rect">
            <a:avLst/>
          </a:prstGeom>
        </p:spPr>
        <p:txBody>
          <a:bodyPr wrap="square">
            <a:spAutoFit/>
          </a:bodyPr>
          <a:lstStyle/>
          <a:p>
            <a:r>
              <a:rPr lang="tr-TR" sz="2400" b="1" dirty="0">
                <a:solidFill>
                  <a:srgbClr val="000099"/>
                </a:solidFill>
                <a:latin typeface="Arial" pitchFamily="34" charset="0"/>
                <a:cs typeface="Arial" pitchFamily="34" charset="0"/>
              </a:rPr>
              <a:t>Toplulaştırma ve tarla içi geliştirme hizmetleri </a:t>
            </a:r>
          </a:p>
          <a:p>
            <a:r>
              <a:rPr lang="tr-TR" sz="2400" b="1" dirty="0">
                <a:solidFill>
                  <a:srgbClr val="000099"/>
                </a:solidFill>
                <a:latin typeface="Arial" pitchFamily="34" charset="0"/>
                <a:cs typeface="Arial" pitchFamily="34" charset="0"/>
              </a:rPr>
              <a:t>(3083 S.K/ 6. Madde)</a:t>
            </a:r>
          </a:p>
          <a:p>
            <a:pPr algn="ctr"/>
            <a:endParaRPr lang="tr-TR" sz="2000" dirty="0">
              <a:solidFill>
                <a:srgbClr val="C00000"/>
              </a:solidFill>
              <a:latin typeface="Arial" pitchFamily="34" charset="0"/>
              <a:cs typeface="Arial" pitchFamily="34" charset="0"/>
            </a:endParaRPr>
          </a:p>
          <a:p>
            <a:pPr algn="just"/>
            <a:r>
              <a:rPr lang="tr-TR" sz="2000" dirty="0">
                <a:latin typeface="Arial" pitchFamily="34" charset="0"/>
                <a:cs typeface="Arial" pitchFamily="34" charset="0"/>
              </a:rPr>
              <a:t>	Bu Kanunda belirtilen amaçları gerçekleştirmek üzere uygulama alanlarında ilgili kuruluşça,</a:t>
            </a:r>
            <a:r>
              <a:rPr lang="tr-TR" sz="2000" dirty="0">
                <a:solidFill>
                  <a:srgbClr val="C00000"/>
                </a:solidFill>
                <a:latin typeface="Arial" pitchFamily="34" charset="0"/>
                <a:cs typeface="Arial" pitchFamily="34" charset="0"/>
              </a:rPr>
              <a:t> isteğe bağlı veya maliklerin </a:t>
            </a:r>
            <a:r>
              <a:rPr lang="tr-TR" sz="2000" dirty="0" err="1">
                <a:solidFill>
                  <a:srgbClr val="C00000"/>
                </a:solidFill>
                <a:latin typeface="Arial" pitchFamily="34" charset="0"/>
                <a:cs typeface="Arial" pitchFamily="34" charset="0"/>
              </a:rPr>
              <a:t>muvafakatı</a:t>
            </a:r>
            <a:r>
              <a:rPr lang="tr-TR" sz="2000" dirty="0">
                <a:solidFill>
                  <a:srgbClr val="C00000"/>
                </a:solidFill>
                <a:latin typeface="Arial" pitchFamily="34" charset="0"/>
                <a:cs typeface="Arial" pitchFamily="34" charset="0"/>
              </a:rPr>
              <a:t> aranmaksızın arazi toplulaştırılmas</a:t>
            </a:r>
            <a:r>
              <a:rPr lang="tr-TR" sz="2000" dirty="0">
                <a:latin typeface="Arial" pitchFamily="34" charset="0"/>
                <a:cs typeface="Arial" pitchFamily="34" charset="0"/>
              </a:rPr>
              <a:t>ı yapılabilir.</a:t>
            </a:r>
          </a:p>
          <a:p>
            <a:pPr algn="just"/>
            <a:r>
              <a:rPr lang="tr-TR" sz="2000" dirty="0">
                <a:latin typeface="Arial" pitchFamily="34" charset="0"/>
                <a:cs typeface="Arial" pitchFamily="34" charset="0"/>
              </a:rPr>
              <a:t>   İsteğe bağlı olanlara öncelik vermek kaydıyla arazi toplulaştırmasını teşvik için ilgili kuruluşça arazi genişletmek gibi destekleyici tedbirler alınabilir.</a:t>
            </a:r>
          </a:p>
          <a:p>
            <a:pPr algn="just"/>
            <a:r>
              <a:rPr lang="tr-TR" sz="2000" dirty="0">
                <a:latin typeface="Arial" pitchFamily="34" charset="0"/>
                <a:cs typeface="Arial" pitchFamily="34" charset="0"/>
              </a:rPr>
              <a:t>         Toplulaştırma alanlarında gerçek kişilerle kamu ve özel hukuk tüzel kişilerine ait araziden projenin özelliğine göre, yol ve kanal gibi kamunun </a:t>
            </a:r>
            <a:r>
              <a:rPr lang="tr-TR" sz="2000" dirty="0">
                <a:solidFill>
                  <a:srgbClr val="C00000"/>
                </a:solidFill>
                <a:latin typeface="Arial" pitchFamily="34" charset="0"/>
                <a:cs typeface="Arial" pitchFamily="34" charset="0"/>
              </a:rPr>
              <a:t>ortak kullanacağı yerler için % 10’a kadar katılım payı </a:t>
            </a:r>
            <a:r>
              <a:rPr lang="tr-TR" sz="2000" dirty="0">
                <a:latin typeface="Arial" pitchFamily="34" charset="0"/>
                <a:cs typeface="Arial" pitchFamily="34" charset="0"/>
              </a:rPr>
              <a:t>kesilir. </a:t>
            </a:r>
            <a:r>
              <a:rPr lang="tr-TR" sz="2000" u="sng" dirty="0">
                <a:latin typeface="Arial" pitchFamily="34" charset="0"/>
                <a:cs typeface="Arial" pitchFamily="34" charset="0"/>
              </a:rPr>
              <a:t>Toplulaştırma nedeniyle kapanan yollarla, yol fazlalıkları da aynı amaç için kullanılır. </a:t>
            </a:r>
            <a:r>
              <a:rPr lang="tr-TR" sz="2000" dirty="0">
                <a:latin typeface="Arial" pitchFamily="34" charset="0"/>
                <a:cs typeface="Arial" pitchFamily="34" charset="0"/>
              </a:rPr>
              <a:t>Katılım payı için herhangi bir bedel ödenmez. Ancak, katılım payı dışında kesilen arazi, öncelikle varsa eş değer Hazine arazisinden karşılanır. Yoksa, kesilen arazi için kamulaştırma işlemi yapılır.</a:t>
            </a:r>
          </a:p>
          <a:p>
            <a:r>
              <a:rPr lang="tr-TR" dirty="0"/>
              <a:t>            </a:t>
            </a:r>
          </a:p>
        </p:txBody>
      </p:sp>
    </p:spTree>
    <p:extLst>
      <p:ext uri="{BB962C8B-B14F-4D97-AF65-F5344CB8AC3E}">
        <p14:creationId xmlns:p14="http://schemas.microsoft.com/office/powerpoint/2010/main" val="3653082457"/>
      </p:ext>
    </p:extLst>
  </p:cSld>
  <p:clrMapOvr>
    <a:masterClrMapping/>
  </p:clrMapOvr>
  <p:transition>
    <p:wipe dir="d"/>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581892" y="1290994"/>
            <a:ext cx="7647709" cy="4401205"/>
          </a:xfrm>
          <a:prstGeom prst="rect">
            <a:avLst/>
          </a:prstGeom>
        </p:spPr>
        <p:txBody>
          <a:bodyPr wrap="square">
            <a:spAutoFit/>
          </a:bodyPr>
          <a:lstStyle/>
          <a:p>
            <a:pPr algn="just"/>
            <a:r>
              <a:rPr lang="tr-TR" sz="2000" dirty="0">
                <a:latin typeface="Arial" pitchFamily="34" charset="0"/>
                <a:cs typeface="Arial" pitchFamily="34" charset="0"/>
              </a:rPr>
              <a:t>	Toplulaştırma sonunda dağıtılan veya sahibine bırakılan tarım arazisi malikleri adına, geriye kalan arazi ise Hazine adına uygulayıcı kuruluşun talebi ile tapuya tescil edilir. </a:t>
            </a:r>
            <a:r>
              <a:rPr lang="tr-TR" sz="2000" dirty="0">
                <a:solidFill>
                  <a:srgbClr val="C00000"/>
                </a:solidFill>
                <a:latin typeface="Arial" pitchFamily="34" charset="0"/>
                <a:cs typeface="Arial" pitchFamily="34" charset="0"/>
              </a:rPr>
              <a:t>Malikleri adına tescil edilen arazi bu Kanun hükümleri dışında o bölge için tespit edilen dağıtım normundan daha küçük parçalara </a:t>
            </a:r>
            <a:r>
              <a:rPr lang="tr-TR" sz="2000" u="sng" dirty="0" err="1">
                <a:solidFill>
                  <a:srgbClr val="C00000"/>
                </a:solidFill>
                <a:latin typeface="Arial" pitchFamily="34" charset="0"/>
                <a:cs typeface="Arial" pitchFamily="34" charset="0"/>
              </a:rPr>
              <a:t>rızaen</a:t>
            </a:r>
            <a:r>
              <a:rPr lang="tr-TR" sz="2000" u="sng" dirty="0">
                <a:solidFill>
                  <a:srgbClr val="C00000"/>
                </a:solidFill>
                <a:latin typeface="Arial" pitchFamily="34" charset="0"/>
                <a:cs typeface="Arial" pitchFamily="34" charset="0"/>
              </a:rPr>
              <a:t> veya hükmen taksim edilemez ve ifraz işlemlerine konu olamaz</a:t>
            </a:r>
            <a:r>
              <a:rPr lang="tr-TR" sz="2000" dirty="0">
                <a:latin typeface="Arial" pitchFamily="34" charset="0"/>
                <a:cs typeface="Arial" pitchFamily="34" charset="0"/>
              </a:rPr>
              <a:t>. </a:t>
            </a:r>
            <a:r>
              <a:rPr lang="tr-TR" sz="2000" dirty="0">
                <a:solidFill>
                  <a:srgbClr val="C00000"/>
                </a:solidFill>
                <a:latin typeface="Arial" pitchFamily="34" charset="0"/>
                <a:cs typeface="Arial" pitchFamily="34" charset="0"/>
              </a:rPr>
              <a:t>Bu husus tapu siciline şerh edilir.</a:t>
            </a:r>
          </a:p>
          <a:p>
            <a:pPr algn="just"/>
            <a:r>
              <a:rPr lang="tr-TR" sz="2000" dirty="0">
                <a:latin typeface="Arial" pitchFamily="34" charset="0"/>
                <a:cs typeface="Arial" pitchFamily="34" charset="0"/>
              </a:rPr>
              <a:t>             Toprak ve su kaynaklarının korunması, geliştirilmesi, kırsal alanda su temini ve kullanılmış suların uzaklaştırılması hizmetleri, arazi toplulaştırma ve tarla içi geliştirme hizmetleri ile birlikte planlanır. Tarla içi geliştirme hizmetleri; tarla yolları ve sanat yapıları, açık ve kapalı drenaj, sulama tesisleri, kimyasal maddeler kullanılarak arazi ıslahı, toprak muhafazası ve dere yatağı ıslahı gibi faaliyetleri kapsar. </a:t>
            </a:r>
          </a:p>
        </p:txBody>
      </p:sp>
    </p:spTree>
    <p:extLst>
      <p:ext uri="{BB962C8B-B14F-4D97-AF65-F5344CB8AC3E}">
        <p14:creationId xmlns:p14="http://schemas.microsoft.com/office/powerpoint/2010/main" val="979516520"/>
      </p:ext>
    </p:extLst>
  </p:cSld>
  <p:clrMapOvr>
    <a:masterClrMapping/>
  </p:clrMapOvr>
  <p:transition>
    <p:wipe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05345" y="1399598"/>
            <a:ext cx="7488832" cy="3170099"/>
          </a:xfrm>
          <a:prstGeom prst="rect">
            <a:avLst/>
          </a:prstGeom>
        </p:spPr>
        <p:txBody>
          <a:bodyPr wrap="square">
            <a:spAutoFit/>
          </a:bodyPr>
          <a:lstStyle/>
          <a:p>
            <a:pPr algn="just"/>
            <a:r>
              <a:rPr lang="tr-TR" sz="2000" dirty="0">
                <a:latin typeface="Arial" pitchFamily="34" charset="0"/>
                <a:cs typeface="Arial" pitchFamily="34" charset="0"/>
              </a:rPr>
              <a:t>        Ortak kullanım alanları olarak planlanan alanlarda toplulaştırma çalışmaları süresince tarımsal faaliyetlerde bulunmak ilgili kuruluşun iznine bağlıdır.</a:t>
            </a:r>
          </a:p>
          <a:p>
            <a:pPr algn="just"/>
            <a:r>
              <a:rPr lang="tr-TR" sz="2000" dirty="0">
                <a:latin typeface="Arial" pitchFamily="34" charset="0"/>
                <a:cs typeface="Arial" pitchFamily="34" charset="0"/>
              </a:rPr>
              <a:t>       Toplulaştırmada kanal ve yol gibi kamunun ortak kullanacağı alanlar olarak planlanan yerlerdeki mütemmim cüzlerin karşılığı ile çiftçiye yeni parseller teslim edilene kadar doğabilecek gelir kayıpları uygulayıcı kuruluşça karşılanır.</a:t>
            </a:r>
          </a:p>
          <a:p>
            <a:pPr algn="just"/>
            <a:r>
              <a:rPr lang="tr-TR" sz="2000" dirty="0">
                <a:latin typeface="Arial" pitchFamily="34" charset="0"/>
                <a:cs typeface="Arial" pitchFamily="34" charset="0"/>
              </a:rPr>
              <a:t>       Toplulaştırma esas ve usulleri ile toprağın derecelendirilmesi ile tarla içi geliştirme hizmetlerinin nasıl yapılacağı yönetmelikte belirtilir. </a:t>
            </a:r>
            <a:r>
              <a:rPr lang="tr-TR" sz="2000" dirty="0">
                <a:solidFill>
                  <a:srgbClr val="C00000"/>
                </a:solidFill>
                <a:latin typeface="Arial" pitchFamily="34" charset="0"/>
                <a:cs typeface="Arial" pitchFamily="34" charset="0"/>
              </a:rPr>
              <a:t>(6. Madde)</a:t>
            </a:r>
          </a:p>
        </p:txBody>
      </p:sp>
    </p:spTree>
    <p:extLst>
      <p:ext uri="{BB962C8B-B14F-4D97-AF65-F5344CB8AC3E}">
        <p14:creationId xmlns:p14="http://schemas.microsoft.com/office/powerpoint/2010/main" val="2180574676"/>
      </p:ext>
    </p:extLst>
  </p:cSld>
  <p:clrMapOvr>
    <a:masterClrMapping/>
  </p:clrMapOvr>
  <p:transition>
    <p:wipe dir="d"/>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49135" y="182880"/>
            <a:ext cx="8111297" cy="5416868"/>
          </a:xfrm>
          <a:prstGeom prst="rect">
            <a:avLst/>
          </a:prstGeom>
        </p:spPr>
        <p:txBody>
          <a:bodyPr wrap="square">
            <a:spAutoFit/>
          </a:bodyPr>
          <a:lstStyle/>
          <a:p>
            <a:r>
              <a:rPr lang="tr-TR" sz="2800" b="1" i="1" dirty="0">
                <a:solidFill>
                  <a:srgbClr val="000099"/>
                </a:solidFill>
              </a:rPr>
              <a:t> </a:t>
            </a:r>
            <a:r>
              <a:rPr lang="tr-TR" sz="2800" b="1" dirty="0">
                <a:solidFill>
                  <a:srgbClr val="000099"/>
                </a:solidFill>
              </a:rPr>
              <a:t>Dağıtılan topraklar üzerinde tasarruf tahdidi</a:t>
            </a:r>
          </a:p>
          <a:p>
            <a:r>
              <a:rPr lang="tr-TR" sz="2000" b="1" dirty="0">
                <a:solidFill>
                  <a:srgbClr val="000099"/>
                </a:solidFill>
              </a:rPr>
              <a:t>(3083/11.Madde) </a:t>
            </a:r>
          </a:p>
          <a:p>
            <a:pPr algn="ctr"/>
            <a:endParaRPr lang="tr-TR" dirty="0">
              <a:solidFill>
                <a:srgbClr val="FF0000"/>
              </a:solidFill>
            </a:endParaRPr>
          </a:p>
          <a:p>
            <a:pPr algn="just"/>
            <a:r>
              <a:rPr lang="tr-TR" dirty="0"/>
              <a:t>       </a:t>
            </a:r>
            <a:r>
              <a:rPr lang="tr-TR" dirty="0">
                <a:solidFill>
                  <a:srgbClr val="FF0000"/>
                </a:solidFill>
              </a:rPr>
              <a:t> </a:t>
            </a:r>
            <a:r>
              <a:rPr lang="tr-TR" sz="2000" u="sng" dirty="0">
                <a:solidFill>
                  <a:srgbClr val="FF0000"/>
                </a:solidFill>
                <a:latin typeface="Arial" pitchFamily="34" charset="0"/>
                <a:cs typeface="Arial" pitchFamily="34" charset="0"/>
              </a:rPr>
              <a:t>Bu Kanuna göre dağıtılan topraklar bölünemez. Miras hükümleri dışında başkalarına devredilemez. </a:t>
            </a:r>
            <a:r>
              <a:rPr lang="tr-TR" sz="2000" dirty="0">
                <a:latin typeface="Arial" pitchFamily="34" charset="0"/>
                <a:cs typeface="Arial" pitchFamily="34" charset="0"/>
              </a:rPr>
              <a:t>Ancak dağıtılan çiftçilerle mirasçıları tarafından işletilebilir. </a:t>
            </a:r>
            <a:r>
              <a:rPr lang="tr-TR" sz="2000" u="sng" dirty="0">
                <a:latin typeface="Arial" pitchFamily="34" charset="0"/>
                <a:cs typeface="Arial" pitchFamily="34" charset="0"/>
              </a:rPr>
              <a:t>Bu arazi kamu yararı dışında </a:t>
            </a:r>
            <a:r>
              <a:rPr lang="tr-TR" sz="2000" u="sng" dirty="0">
                <a:solidFill>
                  <a:srgbClr val="C00000"/>
                </a:solidFill>
                <a:latin typeface="Arial" pitchFamily="34" charset="0"/>
                <a:cs typeface="Arial" pitchFamily="34" charset="0"/>
              </a:rPr>
              <a:t>hiçbir ayni hakla kayıtlanamaz, haczedilemez, satış vadine konu edilemez ve kiraya verilemez. </a:t>
            </a:r>
          </a:p>
          <a:p>
            <a:pPr algn="just"/>
            <a:r>
              <a:rPr lang="tr-TR" sz="2000" u="sng" dirty="0">
                <a:solidFill>
                  <a:srgbClr val="C00000"/>
                </a:solidFill>
                <a:latin typeface="Arial" pitchFamily="34" charset="0"/>
                <a:cs typeface="Arial" pitchFamily="34" charset="0"/>
              </a:rPr>
              <a:t>	</a:t>
            </a:r>
            <a:r>
              <a:rPr lang="tr-TR" sz="2000" u="sng" dirty="0">
                <a:latin typeface="Arial" pitchFamily="34" charset="0"/>
                <a:cs typeface="Arial" pitchFamily="34" charset="0"/>
              </a:rPr>
              <a:t>Ancak sahibine bırakılan topraklar, o bölge için tespit edilen </a:t>
            </a:r>
            <a:r>
              <a:rPr lang="tr-TR" sz="2000" u="sng" dirty="0">
                <a:solidFill>
                  <a:srgbClr val="C00000"/>
                </a:solidFill>
                <a:latin typeface="Arial" pitchFamily="34" charset="0"/>
                <a:cs typeface="Arial" pitchFamily="34" charset="0"/>
              </a:rPr>
              <a:t>dağıtım normundan daha küçük </a:t>
            </a:r>
            <a:r>
              <a:rPr lang="tr-TR" sz="2000" u="sng" dirty="0">
                <a:latin typeface="Arial" pitchFamily="34" charset="0"/>
                <a:cs typeface="Arial" pitchFamily="34" charset="0"/>
              </a:rPr>
              <a:t>parçalara hükmen veya </a:t>
            </a:r>
            <a:r>
              <a:rPr lang="tr-TR" sz="2000" u="sng" dirty="0" err="1">
                <a:latin typeface="Arial" pitchFamily="34" charset="0"/>
                <a:cs typeface="Arial" pitchFamily="34" charset="0"/>
              </a:rPr>
              <a:t>rızaen</a:t>
            </a:r>
            <a:r>
              <a:rPr lang="tr-TR" sz="2000" u="sng" dirty="0">
                <a:latin typeface="Arial" pitchFamily="34" charset="0"/>
                <a:cs typeface="Arial" pitchFamily="34" charset="0"/>
              </a:rPr>
              <a:t> </a:t>
            </a:r>
            <a:r>
              <a:rPr lang="tr-TR" sz="2000" u="sng" dirty="0">
                <a:solidFill>
                  <a:srgbClr val="C00000"/>
                </a:solidFill>
                <a:latin typeface="Arial" pitchFamily="34" charset="0"/>
                <a:cs typeface="Arial" pitchFamily="34" charset="0"/>
              </a:rPr>
              <a:t>bölünmemek suretiyle </a:t>
            </a:r>
            <a:r>
              <a:rPr lang="tr-TR" sz="2000" u="sng" dirty="0">
                <a:latin typeface="Arial" pitchFamily="34" charset="0"/>
                <a:cs typeface="Arial" pitchFamily="34" charset="0"/>
              </a:rPr>
              <a:t>devir ve temlik edilebilir. Bu husus tapu siciline şerh edilir. (İlgili İdarenin iznine tabi.)</a:t>
            </a:r>
          </a:p>
          <a:p>
            <a:pPr algn="just"/>
            <a:r>
              <a:rPr lang="tr-TR" sz="2000" dirty="0">
                <a:latin typeface="Arial" pitchFamily="34" charset="0"/>
                <a:cs typeface="Arial" pitchFamily="34" charset="0"/>
              </a:rPr>
              <a:t>     Çiftçilikten herhangi bir sebeple vazgeçmek isteyenlerin iktisap ettiği tarım toprakları ve varsa üzerindeki gayrimenkuller, uygulayıcı kuruluşa iade edilebilir. Bu hallerde, çiftçi tarafından yapılmış zaruri ve faydalı tesis ve diğer gayrimenkullerin rayiç bedeli, ilgili kuruluşça sahibine ödenir. </a:t>
            </a:r>
          </a:p>
        </p:txBody>
      </p:sp>
    </p:spTree>
    <p:extLst>
      <p:ext uri="{BB962C8B-B14F-4D97-AF65-F5344CB8AC3E}">
        <p14:creationId xmlns:p14="http://schemas.microsoft.com/office/powerpoint/2010/main" val="986255015"/>
      </p:ext>
    </p:extLst>
  </p:cSld>
  <p:clrMapOvr>
    <a:masterClrMapping/>
  </p:clrMapOvr>
  <p:transition>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357158" y="285728"/>
            <a:ext cx="8215370" cy="5262979"/>
          </a:xfrm>
          <a:prstGeom prst="rect">
            <a:avLst/>
          </a:prstGeom>
        </p:spPr>
        <p:txBody>
          <a:bodyPr wrap="square">
            <a:spAutoFit/>
          </a:bodyPr>
          <a:lstStyle/>
          <a:p>
            <a:r>
              <a:rPr lang="tr-TR" sz="2400" b="1" dirty="0" smtClean="0">
                <a:solidFill>
                  <a:srgbClr val="000099"/>
                </a:solidFill>
                <a:latin typeface="Arial" pitchFamily="34" charset="0"/>
                <a:cs typeface="Arial" pitchFamily="34" charset="0"/>
              </a:rPr>
              <a:t>Dağıtılan ve Sahibine Bırakılan Topraklarda Mirasçıların Tasarrufu  (3083/ 12. Madde)</a:t>
            </a:r>
          </a:p>
          <a:p>
            <a:pPr algn="just"/>
            <a:endParaRPr lang="tr-TR" dirty="0">
              <a:solidFill>
                <a:srgbClr val="FF0000"/>
              </a:solidFill>
              <a:latin typeface="Arial" pitchFamily="34" charset="0"/>
              <a:cs typeface="Arial" pitchFamily="34" charset="0"/>
            </a:endParaRPr>
          </a:p>
          <a:p>
            <a:pPr algn="just"/>
            <a:r>
              <a:rPr lang="tr-TR" dirty="0">
                <a:latin typeface="Arial" pitchFamily="34" charset="0"/>
                <a:cs typeface="Arial" pitchFamily="34" charset="0"/>
              </a:rPr>
              <a:t>       </a:t>
            </a:r>
            <a:r>
              <a:rPr lang="tr-TR" dirty="0">
                <a:solidFill>
                  <a:srgbClr val="C00000"/>
                </a:solidFill>
                <a:latin typeface="Arial" pitchFamily="34" charset="0"/>
                <a:cs typeface="Arial" pitchFamily="34" charset="0"/>
              </a:rPr>
              <a:t>Mirasçıların,</a:t>
            </a:r>
            <a:r>
              <a:rPr lang="tr-TR" dirty="0">
                <a:latin typeface="Arial" pitchFamily="34" charset="0"/>
                <a:cs typeface="Arial" pitchFamily="34" charset="0"/>
              </a:rPr>
              <a:t>  mirasın  açılmasından  itibaren  </a:t>
            </a:r>
            <a:r>
              <a:rPr lang="tr-TR" dirty="0">
                <a:solidFill>
                  <a:srgbClr val="C00000"/>
                </a:solidFill>
                <a:latin typeface="Arial" pitchFamily="34" charset="0"/>
                <a:cs typeface="Arial" pitchFamily="34" charset="0"/>
              </a:rPr>
              <a:t>altı ay </a:t>
            </a:r>
            <a:r>
              <a:rPr lang="tr-TR" dirty="0">
                <a:latin typeface="Arial" pitchFamily="34" charset="0"/>
                <a:cs typeface="Arial" pitchFamily="34" charset="0"/>
              </a:rPr>
              <a:t>içinde  kendi aralarında aile  ortaklığı  şeklinde  işletmedikleri  veya  </a:t>
            </a:r>
            <a:r>
              <a:rPr lang="tr-TR" dirty="0" err="1">
                <a:solidFill>
                  <a:srgbClr val="C00000"/>
                </a:solidFill>
                <a:latin typeface="Arial" pitchFamily="34" charset="0"/>
                <a:cs typeface="Arial" pitchFamily="34" charset="0"/>
              </a:rPr>
              <a:t>rızaen</a:t>
            </a:r>
            <a:r>
              <a:rPr lang="tr-TR" dirty="0">
                <a:latin typeface="Arial" pitchFamily="34" charset="0"/>
                <a:cs typeface="Arial" pitchFamily="34" charset="0"/>
              </a:rPr>
              <a:t> kendi  aralarında  devir ve temlik işlemlerini </a:t>
            </a:r>
            <a:r>
              <a:rPr lang="tr-TR" dirty="0">
                <a:solidFill>
                  <a:srgbClr val="C00000"/>
                </a:solidFill>
                <a:latin typeface="Arial" pitchFamily="34" charset="0"/>
                <a:cs typeface="Arial" pitchFamily="34" charset="0"/>
              </a:rPr>
              <a:t>yapmadıkları hallerde, </a:t>
            </a:r>
            <a:r>
              <a:rPr lang="tr-TR" dirty="0">
                <a:latin typeface="Arial" pitchFamily="34" charset="0"/>
                <a:cs typeface="Arial" pitchFamily="34" charset="0"/>
              </a:rPr>
              <a:t>dağıtılan toprak ve mevcutsa işletmeyle ilgili gayrimenkullerin bedeli, bu Kanun hükümlerine göre ödenmek kaydıyla </a:t>
            </a:r>
            <a:r>
              <a:rPr lang="tr-TR" dirty="0">
                <a:solidFill>
                  <a:srgbClr val="C00000"/>
                </a:solidFill>
                <a:latin typeface="Arial" pitchFamily="34" charset="0"/>
                <a:cs typeface="Arial" pitchFamily="34" charset="0"/>
              </a:rPr>
              <a:t>uygulayıcı kuruluş tarafından geri alınır</a:t>
            </a:r>
            <a:r>
              <a:rPr lang="tr-TR" dirty="0">
                <a:latin typeface="Arial" pitchFamily="34" charset="0"/>
                <a:cs typeface="Arial" pitchFamily="34" charset="0"/>
              </a:rPr>
              <a:t>. </a:t>
            </a:r>
            <a:r>
              <a:rPr lang="tr-TR" dirty="0">
                <a:solidFill>
                  <a:srgbClr val="C00000"/>
                </a:solidFill>
                <a:latin typeface="Arial" pitchFamily="34" charset="0"/>
                <a:cs typeface="Arial" pitchFamily="34" charset="0"/>
              </a:rPr>
              <a:t>Uygulayıcı kuruluş, </a:t>
            </a:r>
            <a:r>
              <a:rPr lang="tr-TR" dirty="0">
                <a:latin typeface="Arial" pitchFamily="34" charset="0"/>
                <a:cs typeface="Arial" pitchFamily="34" charset="0"/>
              </a:rPr>
              <a:t>geri alınan işletmeyi, öncelikle mirasçılara veya topraksız veya az topraklı çiftçilerden birine </a:t>
            </a:r>
            <a:r>
              <a:rPr lang="tr-TR" dirty="0">
                <a:solidFill>
                  <a:srgbClr val="C00000"/>
                </a:solidFill>
                <a:latin typeface="Arial" pitchFamily="34" charset="0"/>
                <a:cs typeface="Arial" pitchFamily="34" charset="0"/>
              </a:rPr>
              <a:t>tahsis edebilir.</a:t>
            </a:r>
          </a:p>
          <a:p>
            <a:pPr algn="just"/>
            <a:r>
              <a:rPr lang="tr-TR" dirty="0">
                <a:latin typeface="Arial" pitchFamily="34" charset="0"/>
                <a:cs typeface="Arial" pitchFamily="34" charset="0"/>
              </a:rPr>
              <a:t>	Uygulama bölgelerinde kendilerine tarım toprağı bırakılanların ölümü halinde bırakılan tarım toprağı o bölge için tespit edilen dağıtım normundan az olmamak üzere ve işletmeye ait yapı ve tesisler ile araç ve gereçler, genel hükümlere göre mirasçılar arasında taksim ve ifraz edilerek miras ortaklığına son verilebilir.</a:t>
            </a:r>
          </a:p>
          <a:p>
            <a:pPr algn="just"/>
            <a:r>
              <a:rPr lang="tr-TR" dirty="0">
                <a:latin typeface="Arial" pitchFamily="34" charset="0"/>
                <a:cs typeface="Arial" pitchFamily="34" charset="0"/>
              </a:rPr>
              <a:t>	Taksim ve ifraz sonucu yeni işletmelerdeki toprak büyüklüğünün bölgedeki toprak normu altına düşmesi halinde, bu maddenin birinci ve ikinci fıkra hükümleri uygulanır. </a:t>
            </a:r>
          </a:p>
        </p:txBody>
      </p:sp>
    </p:spTree>
    <p:extLst>
      <p:ext uri="{BB962C8B-B14F-4D97-AF65-F5344CB8AC3E}">
        <p14:creationId xmlns:p14="http://schemas.microsoft.com/office/powerpoint/2010/main" val="533761328"/>
      </p:ext>
    </p:extLst>
  </p:cSld>
  <p:clrMapOvr>
    <a:masterClrMapping/>
  </p:clrMapOvr>
  <p:transition>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249381" y="298578"/>
            <a:ext cx="8022664" cy="54476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smtClean="0">
                <a:ln>
                  <a:noFill/>
                </a:ln>
                <a:solidFill>
                  <a:srgbClr val="000099"/>
                </a:solidFill>
                <a:effectLst/>
                <a:latin typeface="Arial" pitchFamily="34" charset="0"/>
                <a:ea typeface="Times New Roman" pitchFamily="18" charset="0"/>
                <a:cs typeface="Arial" pitchFamily="34" charset="0"/>
              </a:rPr>
              <a:t>Temliki Tasarrufların Durdurulması</a:t>
            </a:r>
          </a:p>
          <a:p>
            <a:pPr marL="0" marR="0" lvl="0" indent="0" defTabSz="914400" rtl="0" eaLnBrk="1" fontAlgn="base" latinLnBrk="0" hangingPunct="1">
              <a:lnSpc>
                <a:spcPct val="100000"/>
              </a:lnSpc>
              <a:spcBef>
                <a:spcPct val="0"/>
              </a:spcBef>
              <a:spcAft>
                <a:spcPct val="0"/>
              </a:spcAft>
              <a:buClrTx/>
              <a:buSzTx/>
              <a:buFontTx/>
              <a:buNone/>
              <a:tabLst/>
            </a:pPr>
            <a:r>
              <a:rPr kumimoji="0" lang="tr-TR" sz="2400" b="1" u="none" strike="noStrike" cap="none" normalizeH="0" baseline="0" dirty="0" smtClean="0">
                <a:ln>
                  <a:noFill/>
                </a:ln>
                <a:solidFill>
                  <a:srgbClr val="000099"/>
                </a:solidFill>
                <a:effectLst/>
                <a:latin typeface="Arial" pitchFamily="34" charset="0"/>
                <a:cs typeface="Arial" pitchFamily="34" charset="0"/>
              </a:rPr>
              <a:t>(</a:t>
            </a:r>
            <a:r>
              <a:rPr kumimoji="0" lang="tr-TR" sz="2400" b="1" u="none" strike="noStrike" cap="none" normalizeH="0" baseline="0" dirty="0">
                <a:ln>
                  <a:noFill/>
                </a:ln>
                <a:solidFill>
                  <a:srgbClr val="000099"/>
                </a:solidFill>
                <a:effectLst/>
                <a:latin typeface="Arial" pitchFamily="34" charset="0"/>
                <a:cs typeface="Arial" pitchFamily="34" charset="0"/>
              </a:rPr>
              <a:t>3083 S.K/13.</a:t>
            </a:r>
            <a:r>
              <a:rPr kumimoji="0" lang="tr-TR" sz="2400" b="1" u="none" strike="noStrike" cap="none" normalizeH="0" dirty="0">
                <a:ln>
                  <a:noFill/>
                </a:ln>
                <a:solidFill>
                  <a:srgbClr val="000099"/>
                </a:solidFill>
                <a:effectLst/>
                <a:latin typeface="Arial" pitchFamily="34" charset="0"/>
                <a:cs typeface="Arial" pitchFamily="34" charset="0"/>
              </a:rPr>
              <a:t> Madde</a:t>
            </a:r>
            <a:r>
              <a:rPr kumimoji="0" lang="tr-TR" sz="2400" b="1" u="none" strike="noStrike" cap="none" normalizeH="0" baseline="0" dirty="0">
                <a:ln>
                  <a:noFill/>
                </a:ln>
                <a:solidFill>
                  <a:srgbClr val="000099"/>
                </a:solidFill>
                <a:effectLst/>
                <a:latin typeface="Arial" pitchFamily="34" charset="0"/>
                <a:cs typeface="Arial"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Uygulama alanlarında </a:t>
            </a:r>
            <a:r>
              <a:rPr kumimoji="0" lang="tr-TR" b="0" i="0" u="sng" strike="noStrike" cap="none" normalizeH="0" baseline="0" dirty="0">
                <a:ln>
                  <a:noFill/>
                </a:ln>
                <a:solidFill>
                  <a:srgbClr val="C00000"/>
                </a:solidFill>
                <a:effectLst/>
                <a:latin typeface="Arial" pitchFamily="34" charset="0"/>
                <a:ea typeface="Times New Roman" pitchFamily="18" charset="0"/>
                <a:cs typeface="Arial" pitchFamily="34" charset="0"/>
              </a:rPr>
              <a:t>Bakanlar Kurulu kararının Resmi Gazete'de yayımı tarihinden itibaren</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a:ln>
                  <a:noFill/>
                </a:ln>
                <a:effectLst/>
                <a:latin typeface="Arial" pitchFamily="34" charset="0"/>
                <a:ea typeface="Times New Roman" pitchFamily="18" charset="0"/>
                <a:cs typeface="Arial" pitchFamily="34" charset="0"/>
              </a:rPr>
              <a:t>kamulaştırma, toplulaştırma,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arazi değiştirilmesi ve dağıtım işlemlerinin tamamlanması veya tapuya tescili sonuçlandırılıncaya kadar;</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tr-TR" b="0" i="0" u="none" strike="noStrike" cap="none" normalizeH="0" baseline="0" dirty="0">
                <a:ln>
                  <a:noFill/>
                </a:ln>
                <a:solidFill>
                  <a:srgbClr val="C00000"/>
                </a:solidFill>
                <a:effectLst/>
                <a:latin typeface="Arial" pitchFamily="34" charset="0"/>
                <a:ea typeface="Times New Roman" pitchFamily="18" charset="0"/>
                <a:cs typeface="Arial" pitchFamily="34" charset="0"/>
              </a:rPr>
              <a:t>G</a:t>
            </a:r>
            <a:r>
              <a:rPr kumimoji="0" lang="tr-TR" b="0" i="0" u="sng" strike="noStrike" cap="none" normalizeH="0" baseline="0" dirty="0">
                <a:ln>
                  <a:noFill/>
                </a:ln>
                <a:solidFill>
                  <a:srgbClr val="C00000"/>
                </a:solidFill>
                <a:effectLst/>
                <a:latin typeface="Arial" pitchFamily="34" charset="0"/>
                <a:ea typeface="Times New Roman" pitchFamily="18" charset="0"/>
                <a:cs typeface="Arial" pitchFamily="34" charset="0"/>
              </a:rPr>
              <a:t>erçek kişilerle özel hukuk tüzelkişilerine ait arazinin mülkiyet ve zilyetliği devir ve temlik edilemez.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r>
              <a:rPr kumimoji="0" lang="tr-TR" b="0" i="0" u="sng" strike="noStrike" cap="none" normalizeH="0" baseline="0" dirty="0">
                <a:ln>
                  <a:noFill/>
                </a:ln>
                <a:solidFill>
                  <a:srgbClr val="002060"/>
                </a:solidFill>
                <a:effectLst/>
                <a:latin typeface="Arial" pitchFamily="34" charset="0"/>
                <a:ea typeface="Times New Roman" pitchFamily="18" charset="0"/>
                <a:cs typeface="Arial" pitchFamily="34" charset="0"/>
              </a:rPr>
              <a:t>Bu araziler ipotek edilemez ve satış vaadine konu olamaz. </a:t>
            </a:r>
            <a:r>
              <a:rPr kumimoji="0" lang="tr-TR" b="0" i="0" strike="noStrike" cap="none" normalizeH="0" baseline="0" dirty="0">
                <a:ln>
                  <a:noFill/>
                </a:ln>
                <a:solidFill>
                  <a:srgbClr val="002060"/>
                </a:solidFill>
                <a:effectLst/>
                <a:latin typeface="Arial" pitchFamily="34" charset="0"/>
                <a:ea typeface="Times New Roman" pitchFamily="18" charset="0"/>
                <a:cs typeface="Arial" pitchFamily="34" charset="0"/>
              </a:rPr>
              <a:t>	</a:t>
            </a:r>
            <a:r>
              <a:rPr kumimoji="0" lang="tr-TR" b="0" i="0" u="sng" strike="noStrike" cap="none" normalizeH="0" baseline="0" dirty="0">
                <a:ln>
                  <a:noFill/>
                </a:ln>
                <a:solidFill>
                  <a:srgbClr val="002060"/>
                </a:solidFill>
                <a:effectLst/>
                <a:latin typeface="Arial" pitchFamily="34" charset="0"/>
                <a:ea typeface="Times New Roman" pitchFamily="18" charset="0"/>
                <a:cs typeface="Arial" pitchFamily="34" charset="0"/>
              </a:rPr>
              <a:t>Ancak, bu kısıtlama süresi beş yılı aşamaz. </a:t>
            </a:r>
          </a:p>
          <a:p>
            <a:pPr marL="0" marR="0" lvl="0" indent="0" algn="just" defTabSz="914400" rtl="0" eaLnBrk="0" fontAlgn="base" latinLnBrk="0" hangingPunct="0">
              <a:lnSpc>
                <a:spcPct val="100000"/>
              </a:lnSpc>
              <a:spcBef>
                <a:spcPct val="0"/>
              </a:spcBef>
              <a:spcAft>
                <a:spcPct val="0"/>
              </a:spcAft>
              <a:buClrTx/>
              <a:buSzTx/>
              <a:buFontTx/>
              <a:buNone/>
              <a:tabLst/>
            </a:pPr>
            <a:r>
              <a:rPr lang="tr-TR" dirty="0">
                <a:latin typeface="Arial" pitchFamily="34" charset="0"/>
                <a:ea typeface="Times New Roman" pitchFamily="18" charset="0"/>
                <a:cs typeface="Arial" pitchFamily="34" charset="0"/>
              </a:rPr>
              <a:t>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Sulama şebekesi tamamlanıp sulamaya geçinceye kadar da aynı işlemler yapılmaz. </a:t>
            </a: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a:t>
            </a:r>
            <a:r>
              <a:rPr kumimoji="0" lang="tr-TR" b="0" i="0" u="none" strike="noStrike" cap="none" normalizeH="0" baseline="0" dirty="0">
                <a:ln>
                  <a:noFill/>
                </a:ln>
                <a:solidFill>
                  <a:schemeClr val="tx1"/>
                </a:solidFill>
                <a:effectLst/>
                <a:latin typeface="Arial" pitchFamily="34" charset="0"/>
                <a:ea typeface="Times New Roman" pitchFamily="18" charset="0"/>
                <a:cs typeface="Arial" pitchFamily="34" charset="0"/>
              </a:rPr>
              <a:t>Bu kısıtlamada ise süre, beş yılı aşamaz. Ancak, sulama alanlarında toplulaştırma çalışmaları kısıtlama süresi içerisinde sonuçlandırılamadığı takdirde, Tarım Reformu Genel Müdürlüğünün teklifi ile GTH Bakanlığının onayı ile toplulaştırma çalışmalarının sonuçlandırılması amacıyla kısıtlama süresi en </a:t>
            </a:r>
            <a:r>
              <a:rPr kumimoji="0" lang="tr-TR" b="1" i="0" u="sng" strike="noStrike" cap="none" normalizeH="0" baseline="0" dirty="0">
                <a:ln>
                  <a:noFill/>
                </a:ln>
                <a:solidFill>
                  <a:srgbClr val="C00000"/>
                </a:solidFill>
                <a:effectLst/>
                <a:latin typeface="Arial" pitchFamily="34" charset="0"/>
                <a:ea typeface="Times New Roman" pitchFamily="18" charset="0"/>
                <a:cs typeface="Arial" pitchFamily="34" charset="0"/>
              </a:rPr>
              <a:t>fazla beş yıla kadar </a:t>
            </a:r>
            <a:r>
              <a:rPr kumimoji="0" lang="tr-TR" b="0" i="0" u="none" strike="noStrike" cap="none" normalizeH="0" baseline="0" dirty="0">
                <a:ln>
                  <a:noFill/>
                </a:ln>
                <a:solidFill>
                  <a:srgbClr val="C00000"/>
                </a:solidFill>
                <a:effectLst/>
                <a:latin typeface="Arial" pitchFamily="34" charset="0"/>
                <a:ea typeface="Times New Roman" pitchFamily="18" charset="0"/>
                <a:cs typeface="Arial" pitchFamily="34" charset="0"/>
              </a:rPr>
              <a:t>daha uzatılabilir.</a:t>
            </a:r>
            <a:endParaRPr kumimoji="0" lang="tr-TR" b="0" i="0" u="none" strike="noStrike" cap="none" normalizeH="0" baseline="0" dirty="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b="0" i="0" u="none" strike="noStrike" cap="none" normalizeH="0" baseline="0" dirty="0">
                <a:ln>
                  <a:noFill/>
                </a:ln>
                <a:solidFill>
                  <a:srgbClr val="C00000"/>
                </a:solidFill>
                <a:effectLst/>
                <a:latin typeface="Arial" pitchFamily="34" charset="0"/>
                <a:ea typeface="Times New Roman" pitchFamily="18" charset="0"/>
                <a:cs typeface="Arial" pitchFamily="34" charset="0"/>
              </a:rPr>
              <a:t>            </a:t>
            </a:r>
            <a:endParaRPr kumimoji="0" lang="tr-TR" b="0" i="0" u="none" strike="noStrike" cap="none" normalizeH="0" baseline="0" dirty="0">
              <a:ln>
                <a:noFill/>
              </a:ln>
              <a:solidFill>
                <a:srgbClr val="C00000"/>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tr-TR" sz="1200" b="0" i="0" u="none" strike="noStrike" cap="none" normalizeH="0" baseline="0" dirty="0">
                <a:ln>
                  <a:noFill/>
                </a:ln>
                <a:solidFill>
                  <a:schemeClr val="tx1"/>
                </a:solidFill>
                <a:effectLst/>
                <a:latin typeface="Arial" pitchFamily="34" charset="0"/>
                <a:ea typeface="Times New Roman" pitchFamily="18" charset="0"/>
                <a:cs typeface="Arial" pitchFamily="34" charset="0"/>
              </a:rPr>
              <a:t> </a:t>
            </a:r>
            <a:endParaRPr kumimoji="0" lang="tr-TR" sz="12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91632108"/>
      </p:ext>
    </p:extLst>
  </p:cSld>
  <p:clrMapOvr>
    <a:masterClrMapping/>
  </p:clrMapOvr>
  <p:transition>
    <p:wipe dir="d"/>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27584" y="1340768"/>
            <a:ext cx="7128792" cy="3139321"/>
          </a:xfrm>
          <a:prstGeom prst="rect">
            <a:avLst/>
          </a:prstGeom>
        </p:spPr>
        <p:txBody>
          <a:bodyPr wrap="square">
            <a:spAutoFit/>
          </a:bodyPr>
          <a:lstStyle/>
          <a:p>
            <a:r>
              <a:rPr lang="tr-TR" dirty="0">
                <a:latin typeface="Arial" pitchFamily="34" charset="0"/>
                <a:ea typeface="Times New Roman" pitchFamily="18" charset="0"/>
                <a:cs typeface="Arial" pitchFamily="34" charset="0"/>
              </a:rPr>
              <a:t>	</a:t>
            </a:r>
            <a:r>
              <a:rPr lang="tr-TR" u="sng" dirty="0">
                <a:latin typeface="Arial" pitchFamily="34" charset="0"/>
                <a:ea typeface="Times New Roman" pitchFamily="18" charset="0"/>
                <a:cs typeface="Arial" pitchFamily="34" charset="0"/>
              </a:rPr>
              <a:t>Kısıtlama süresi içerisinde arazisini ve varsa üzerindeki tesisleri satmak isteyen gerçek ve özel hukuk tüzelkişilerin müracaatları</a:t>
            </a:r>
            <a:r>
              <a:rPr lang="tr-TR" dirty="0">
                <a:latin typeface="Arial" pitchFamily="34" charset="0"/>
                <a:ea typeface="Times New Roman" pitchFamily="18" charset="0"/>
                <a:cs typeface="Arial" pitchFamily="34" charset="0"/>
              </a:rPr>
              <a:t> halinde, </a:t>
            </a:r>
            <a:r>
              <a:rPr lang="tr-TR" dirty="0">
                <a:solidFill>
                  <a:srgbClr val="C00000"/>
                </a:solidFill>
                <a:latin typeface="Arial" pitchFamily="34" charset="0"/>
                <a:ea typeface="Times New Roman" pitchFamily="18" charset="0"/>
                <a:cs typeface="Arial" pitchFamily="34" charset="0"/>
              </a:rPr>
              <a:t>uygulayıcı kuruluş </a:t>
            </a:r>
            <a:r>
              <a:rPr lang="tr-TR" dirty="0">
                <a:latin typeface="Arial" pitchFamily="34" charset="0"/>
                <a:ea typeface="Times New Roman" pitchFamily="18" charset="0"/>
                <a:cs typeface="Arial" pitchFamily="34" charset="0"/>
              </a:rPr>
              <a:t>bu kişilere ait tarım toprağını ve varsa üzerindeki tesisleri, </a:t>
            </a:r>
            <a:r>
              <a:rPr lang="tr-TR" u="sng" dirty="0">
                <a:latin typeface="Arial" pitchFamily="34" charset="0"/>
                <a:ea typeface="Times New Roman" pitchFamily="18" charset="0"/>
                <a:cs typeface="Arial" pitchFamily="34" charset="0"/>
              </a:rPr>
              <a:t>altmış gün içinde bu Kanun hükümlerine göre kamulaştırır veya yönetmelikle tespit edilecek esaslar dahilinde bunların başkalarına satışına izin verir.</a:t>
            </a:r>
          </a:p>
          <a:p>
            <a:endParaRPr lang="tr-TR" dirty="0">
              <a:latin typeface="Arial" pitchFamily="34" charset="0"/>
              <a:cs typeface="Arial" pitchFamily="34" charset="0"/>
            </a:endParaRPr>
          </a:p>
          <a:p>
            <a:r>
              <a:rPr lang="tr-TR" dirty="0">
                <a:latin typeface="Arial" pitchFamily="34" charset="0"/>
                <a:ea typeface="Times New Roman" pitchFamily="18" charset="0"/>
                <a:cs typeface="Arial" pitchFamily="34" charset="0"/>
              </a:rPr>
              <a:t>  </a:t>
            </a:r>
            <a:r>
              <a:rPr lang="tr-TR" sz="2400" dirty="0">
                <a:latin typeface="Arial" pitchFamily="34" charset="0"/>
                <a:ea typeface="Times New Roman" pitchFamily="18" charset="0"/>
                <a:cs typeface="Arial" pitchFamily="34" charset="0"/>
              </a:rPr>
              <a:t>	</a:t>
            </a:r>
            <a:r>
              <a:rPr lang="tr-TR" sz="2400" dirty="0">
                <a:solidFill>
                  <a:srgbClr val="FF0000"/>
                </a:solidFill>
                <a:latin typeface="Arial" pitchFamily="34" charset="0"/>
                <a:ea typeface="Times New Roman" pitchFamily="18" charset="0"/>
                <a:cs typeface="Arial" pitchFamily="34" charset="0"/>
              </a:rPr>
              <a:t>Yukarıda belirtilen süre içinde bu gibi arazi, </a:t>
            </a:r>
            <a:r>
              <a:rPr lang="tr-TR" sz="2400" u="sng" dirty="0">
                <a:solidFill>
                  <a:srgbClr val="FF0000"/>
                </a:solidFill>
                <a:latin typeface="Arial" pitchFamily="34" charset="0"/>
                <a:ea typeface="Times New Roman" pitchFamily="18" charset="0"/>
                <a:cs typeface="Arial" pitchFamily="34" charset="0"/>
              </a:rPr>
              <a:t>Tarım Kredi Kooperatifleri </a:t>
            </a:r>
            <a:r>
              <a:rPr lang="tr-TR" sz="2400" dirty="0">
                <a:solidFill>
                  <a:srgbClr val="FF0000"/>
                </a:solidFill>
                <a:latin typeface="Arial" pitchFamily="34" charset="0"/>
                <a:ea typeface="Times New Roman" pitchFamily="18" charset="0"/>
                <a:cs typeface="Arial" pitchFamily="34" charset="0"/>
              </a:rPr>
              <a:t>ve </a:t>
            </a:r>
            <a:r>
              <a:rPr lang="tr-TR" sz="2400" u="sng" dirty="0">
                <a:solidFill>
                  <a:srgbClr val="C00000"/>
                </a:solidFill>
                <a:latin typeface="Arial" pitchFamily="34" charset="0"/>
                <a:ea typeface="Times New Roman" pitchFamily="18" charset="0"/>
                <a:cs typeface="Arial" pitchFamily="34" charset="0"/>
              </a:rPr>
              <a:t>bankalara ipotek edilebilir.</a:t>
            </a:r>
            <a:r>
              <a:rPr lang="tr-TR" sz="2400" dirty="0">
                <a:solidFill>
                  <a:srgbClr val="FF0000"/>
                </a:solidFill>
                <a:latin typeface="Arial" pitchFamily="34" charset="0"/>
                <a:ea typeface="Times New Roman" pitchFamily="18" charset="0"/>
                <a:cs typeface="Arial" pitchFamily="34" charset="0"/>
              </a:rPr>
              <a:t> </a:t>
            </a:r>
            <a:r>
              <a:rPr lang="tr-TR" sz="2400" b="1" dirty="0">
                <a:latin typeface="Arial" pitchFamily="34" charset="0"/>
                <a:ea typeface="Times New Roman" pitchFamily="18" charset="0"/>
                <a:cs typeface="Arial" pitchFamily="34" charset="0"/>
              </a:rPr>
              <a:t>(2011 Değişikliği) </a:t>
            </a:r>
            <a:endParaRPr lang="tr-TR" sz="2400" dirty="0"/>
          </a:p>
        </p:txBody>
      </p:sp>
    </p:spTree>
    <p:extLst>
      <p:ext uri="{BB962C8B-B14F-4D97-AF65-F5344CB8AC3E}">
        <p14:creationId xmlns:p14="http://schemas.microsoft.com/office/powerpoint/2010/main" val="3304794027"/>
      </p:ext>
    </p:extLst>
  </p:cSld>
  <p:clrMapOvr>
    <a:masterClrMapping/>
  </p:clrMapOvr>
  <p:transition>
    <p:wipe dir="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Dikdörtgen"/>
          <p:cNvSpPr/>
          <p:nvPr/>
        </p:nvSpPr>
        <p:spPr>
          <a:xfrm>
            <a:off x="899592" y="1124744"/>
            <a:ext cx="6912768" cy="3970318"/>
          </a:xfrm>
          <a:prstGeom prst="rect">
            <a:avLst/>
          </a:prstGeom>
        </p:spPr>
        <p:txBody>
          <a:bodyPr wrap="square">
            <a:spAutoFit/>
          </a:bodyPr>
          <a:lstStyle/>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a:t>
            </a:r>
            <a:endParaRPr lang="tr-TR" dirty="0">
              <a:solidFill>
                <a:srgbClr val="FF0000"/>
              </a:solidFill>
              <a:latin typeface="Arial" pitchFamily="34" charset="0"/>
              <a:cs typeface="Arial" pitchFamily="34" charset="0"/>
            </a:endParaRP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Bu kısıtlama süresi içerisinde ipoteğin paraya çevrilmesi gerektiğinde ipoteğin paraya çevrilmesi yoluyla yapılan takipte düzenlenecek kıymet takdir raporu uygulayıcı kuruluşa tebliğ edilir. 	Uygulayıcı kuruluşun bu rapora itiraz ve dava hakkı vardır. Kesinleşen kıymet takdir raporuna göre tespit edilmiş bedeli, bu Kanun hükümlerine göre uygulayıcı kuruluş tarafından uygun görülmesi halinde ipoteğin paraya çevrilmesi yoluyla takip dosyasına ödenerek arazinin Hazine mülkiyetine geçirilmesi sağlanır. </a:t>
            </a:r>
            <a:r>
              <a:rPr lang="tr-TR" u="sng" dirty="0">
                <a:latin typeface="Arial" pitchFamily="34" charset="0"/>
                <a:ea typeface="Times New Roman" pitchFamily="18" charset="0"/>
                <a:cs typeface="Arial" pitchFamily="34" charset="0"/>
              </a:rPr>
              <a:t>Ancak uygulayıcı kuruluş tarafından ihtiyaç duyulmaması halinde, arazinin satışına izin verilebilir. </a:t>
            </a:r>
            <a:r>
              <a:rPr lang="tr-TR" dirty="0">
                <a:latin typeface="Arial" pitchFamily="34" charset="0"/>
                <a:ea typeface="Times New Roman" pitchFamily="18" charset="0"/>
                <a:cs typeface="Arial" pitchFamily="34" charset="0"/>
              </a:rPr>
              <a:t>Buna ilişkin esaslar yönetmelikle düzenlenir. </a:t>
            </a:r>
            <a:r>
              <a:rPr lang="tr-TR" b="1" dirty="0">
                <a:latin typeface="Arial" pitchFamily="34" charset="0"/>
                <a:ea typeface="Times New Roman" pitchFamily="18" charset="0"/>
                <a:cs typeface="Arial" pitchFamily="34" charset="0"/>
              </a:rPr>
              <a:t>(2011 Değişikliği) </a:t>
            </a:r>
          </a:p>
          <a:p>
            <a:pPr lvl="0" algn="just" eaLnBrk="0" fontAlgn="base" hangingPunct="0">
              <a:spcBef>
                <a:spcPct val="0"/>
              </a:spcBef>
              <a:spcAft>
                <a:spcPct val="0"/>
              </a:spcAft>
            </a:pPr>
            <a:endParaRPr lang="tr-TR" dirty="0">
              <a:latin typeface="Arial" pitchFamily="34" charset="0"/>
              <a:cs typeface="Arial" pitchFamily="34" charset="0"/>
            </a:endParaRPr>
          </a:p>
          <a:p>
            <a:pPr lvl="0" algn="just" eaLnBrk="0" fontAlgn="base" hangingPunct="0">
              <a:spcBef>
                <a:spcPct val="0"/>
              </a:spcBef>
              <a:spcAft>
                <a:spcPct val="0"/>
              </a:spcAft>
            </a:pPr>
            <a:r>
              <a:rPr lang="tr-TR" dirty="0">
                <a:latin typeface="Arial" pitchFamily="34" charset="0"/>
                <a:ea typeface="Times New Roman" pitchFamily="18" charset="0"/>
                <a:cs typeface="Arial" pitchFamily="34" charset="0"/>
              </a:rPr>
              <a:t>	</a:t>
            </a:r>
            <a:r>
              <a:rPr lang="tr-TR" dirty="0">
                <a:solidFill>
                  <a:srgbClr val="C00000"/>
                </a:solidFill>
                <a:latin typeface="Arial" pitchFamily="34" charset="0"/>
                <a:ea typeface="Times New Roman" pitchFamily="18" charset="0"/>
                <a:cs typeface="Arial" pitchFamily="34" charset="0"/>
              </a:rPr>
              <a:t>Miras yoluyla intikaller, bu hükmün kapsamı dışındadır. </a:t>
            </a:r>
            <a:endParaRPr lang="tr-TR" dirty="0">
              <a:latin typeface="Arial" pitchFamily="34" charset="0"/>
              <a:cs typeface="Arial" pitchFamily="34" charset="0"/>
            </a:endParaRPr>
          </a:p>
        </p:txBody>
      </p:sp>
    </p:spTree>
    <p:extLst>
      <p:ext uri="{BB962C8B-B14F-4D97-AF65-F5344CB8AC3E}">
        <p14:creationId xmlns:p14="http://schemas.microsoft.com/office/powerpoint/2010/main" val="1122176454"/>
      </p:ext>
    </p:extLst>
  </p:cSld>
  <p:clrMapOvr>
    <a:masterClrMapping/>
  </p:clrMapOvr>
  <p:transition>
    <p:wipe dir="d"/>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12521</TotalTime>
  <Words>85</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823</cp:revision>
  <cp:lastPrinted>2016-10-24T07:53:35Z</cp:lastPrinted>
  <dcterms:created xsi:type="dcterms:W3CDTF">2016-09-18T09:35:24Z</dcterms:created>
  <dcterms:modified xsi:type="dcterms:W3CDTF">2020-02-28T12:31:10Z</dcterms:modified>
</cp:coreProperties>
</file>