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422" r:id="rId2"/>
    <p:sldId id="410" r:id="rId3"/>
    <p:sldId id="421" r:id="rId4"/>
    <p:sldId id="357" r:id="rId5"/>
    <p:sldId id="411" r:id="rId6"/>
    <p:sldId id="412" r:id="rId7"/>
    <p:sldId id="367" r:id="rId8"/>
    <p:sldId id="413" r:id="rId9"/>
    <p:sldId id="368" r:id="rId10"/>
    <p:sldId id="448" r:id="rId11"/>
    <p:sldId id="414" r:id="rId12"/>
    <p:sldId id="374" r:id="rId13"/>
    <p:sldId id="423" r:id="rId14"/>
    <p:sldId id="509" r:id="rId15"/>
    <p:sldId id="375" r:id="rId16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67F21651-E79B-401A-8F6E-BE7602CC1920}">
          <p14:sldIdLst>
            <p14:sldId id="422"/>
            <p14:sldId id="410"/>
            <p14:sldId id="421"/>
            <p14:sldId id="357"/>
            <p14:sldId id="411"/>
            <p14:sldId id="412"/>
            <p14:sldId id="367"/>
            <p14:sldId id="413"/>
            <p14:sldId id="368"/>
            <p14:sldId id="448"/>
            <p14:sldId id="414"/>
            <p14:sldId id="374"/>
            <p14:sldId id="423"/>
            <p14:sldId id="509"/>
            <p14:sldId id="37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D3FE"/>
    <a:srgbClr val="C2F0FE"/>
    <a:srgbClr val="996633"/>
    <a:srgbClr val="FBDCAF"/>
    <a:srgbClr val="FFFFCC"/>
    <a:srgbClr val="F8E6A6"/>
    <a:srgbClr val="FF9900"/>
    <a:srgbClr val="FA9F86"/>
    <a:srgbClr val="B0E8FA"/>
    <a:srgbClr val="A2FC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89947" autoAdjust="0"/>
  </p:normalViewPr>
  <p:slideViewPr>
    <p:cSldViewPr>
      <p:cViewPr varScale="1">
        <p:scale>
          <a:sx n="92" d="100"/>
          <a:sy n="92" d="100"/>
        </p:scale>
        <p:origin x="137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724F2B7-323A-49EE-9D15-0255BDAFABCD}" type="datetimeFigureOut">
              <a:rPr lang="tr-TR"/>
              <a:pPr>
                <a:defRPr/>
              </a:pPr>
              <a:t>6.4.2018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 smtClean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D02465F-4702-4339-922D-0BC0F0B293F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607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02465F-4702-4339-922D-0BC0F0B293F7}" type="slidenum">
              <a:rPr lang="tr-TR" smtClean="0"/>
              <a:pPr>
                <a:defRPr/>
              </a:pPr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448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43171-82A5-4B53-A9B4-7C141F6ECF6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wipe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0D146-265A-4EAC-AA48-18FAA6877C9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wipe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492EA-1CAB-4C20-8155-CA605AB7A92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wipe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990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85800" y="1752600"/>
            <a:ext cx="3810000" cy="4191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Küçük Resim Yer Tutucusu"/>
          <p:cNvSpPr>
            <a:spLocks noGrp="1"/>
          </p:cNvSpPr>
          <p:nvPr>
            <p:ph type="clipArt" sz="half" idx="2"/>
          </p:nvPr>
        </p:nvSpPr>
        <p:spPr>
          <a:xfrm>
            <a:off x="4648200" y="1752600"/>
            <a:ext cx="3810000" cy="41910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FDC544-A724-49B3-9E22-0B2B40E1B16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wipe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Başlık ve Metin Üzerind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990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7772400" cy="2019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85800" y="3924300"/>
            <a:ext cx="7772400" cy="2019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EA820-664F-4475-BE88-E979B8BE672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wipe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Başlık, İçeri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990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191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648200" y="1752600"/>
            <a:ext cx="3810000" cy="4191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67563-7FA6-45FA-A530-9C42DFD8413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wipe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44525E-9568-4B0D-B39F-B4A914AE551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wipe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E6CFD-8B23-4268-AD78-B330CE4CD3A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wipe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A9BF8-8E06-4EC2-B6FA-84902E9B0A1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wipe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0C979-43C3-4059-8BDD-47BDDD46350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wipe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0C177-9867-4E23-B248-9D8EA722BB3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wipe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41B4B8-DF33-4137-B3B8-4BA95672834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wipe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B1915-68BB-4C92-B189-38D0383EEBD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wipe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3873C-A3E4-4CEF-98F2-E01E5DE9FC8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wipe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DCAF"/>
            </a:gs>
            <a:gs pos="50000">
              <a:srgbClr val="A0D3FE"/>
            </a:gs>
            <a:gs pos="100000">
              <a:schemeClr val="accent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6302338-D081-4853-B884-1787823E023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3" r:id="rId13"/>
    <p:sldLayoutId id="2147483665" r:id="rId14"/>
  </p:sldLayoutIdLst>
  <p:transition>
    <p:wipe dir="u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5 Alt Başlık"/>
          <p:cNvSpPr txBox="1">
            <a:spLocks/>
          </p:cNvSpPr>
          <p:nvPr/>
        </p:nvSpPr>
        <p:spPr bwMode="auto">
          <a:xfrm>
            <a:off x="990600" y="3200400"/>
            <a:ext cx="3776663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tr-TR" sz="2800" b="1" i="1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3505200" y="6334780"/>
            <a:ext cx="24881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tr-TR" sz="2800" b="1" i="1" kern="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</p:txBody>
      </p:sp>
      <p:sp>
        <p:nvSpPr>
          <p:cNvPr id="8" name="Rectangle 4"/>
          <p:cNvSpPr>
            <a:spLocks noGrp="1"/>
          </p:cNvSpPr>
          <p:nvPr>
            <p:ph type="title"/>
          </p:nvPr>
        </p:nvSpPr>
        <p:spPr>
          <a:xfrm>
            <a:off x="304800" y="25146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tr-TR" altLang="tr-TR" sz="4800" b="1" dirty="0" smtClean="0">
                <a:solidFill>
                  <a:schemeClr val="tx1"/>
                </a:solidFill>
              </a:rPr>
              <a:t>İLETİŞİM</a:t>
            </a:r>
            <a:endParaRPr lang="en-US" altLang="tr-TR" sz="48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609600"/>
            <a:ext cx="8382000" cy="22098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Aft>
                <a:spcPct val="30000"/>
              </a:spcAft>
              <a:buNone/>
            </a:pPr>
            <a:r>
              <a:rPr lang="tr-TR" altLang="ja-JP" sz="3600" b="1" dirty="0" smtClean="0">
                <a:latin typeface="Calibri" panose="020F0502020204030204" pitchFamily="34" charset="0"/>
              </a:rPr>
              <a:t>        </a:t>
            </a:r>
            <a:r>
              <a:rPr lang="tr-TR" altLang="ja-JP" sz="3600" b="1" dirty="0" smtClean="0">
                <a:latin typeface="Calibri" panose="020F0502020204030204" pitchFamily="34" charset="0"/>
                <a:cs typeface="Times New Roman" pitchFamily="18" charset="0"/>
              </a:rPr>
              <a:t>Empatinin kökeni </a:t>
            </a:r>
            <a:r>
              <a:rPr lang="tr-TR" altLang="ja-JP" sz="3600" b="1" dirty="0" err="1" smtClean="0">
                <a:latin typeface="Calibri" panose="020F0502020204030204" pitchFamily="34" charset="0"/>
                <a:cs typeface="Times New Roman" pitchFamily="18" charset="0"/>
              </a:rPr>
              <a:t>özbilinçtir</a:t>
            </a:r>
            <a:r>
              <a:rPr lang="tr-TR" altLang="ja-JP" sz="3600" b="1" dirty="0" smtClean="0">
                <a:latin typeface="Calibri" panose="020F0502020204030204" pitchFamily="34" charset="0"/>
                <a:cs typeface="Times New Roman" pitchFamily="18" charset="0"/>
              </a:rPr>
              <a:t>. Kendisinin ne hissettiği hakkında bir bilgisi olmayan kişilerin diğer kişilerin duygularını anlama konusunda da becerileri olmamaktadır.</a:t>
            </a:r>
            <a:endParaRPr lang="tr-TR" sz="3600" b="1" dirty="0" smtClean="0">
              <a:latin typeface="Calibri" panose="020F0502020204030204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609600" y="2133600"/>
            <a:ext cx="8229600" cy="5181600"/>
          </a:xfrm>
        </p:spPr>
        <p:txBody>
          <a:bodyPr/>
          <a:lstStyle/>
          <a:p>
            <a:pPr algn="ctr">
              <a:buFontTx/>
              <a:buNone/>
            </a:pPr>
            <a:r>
              <a:rPr lang="tr-TR" sz="3600" b="1" dirty="0" smtClean="0">
                <a:latin typeface="Calibri" panose="020F0502020204030204" pitchFamily="34" charset="0"/>
                <a:cs typeface="Times New Roman" pitchFamily="18" charset="0"/>
              </a:rPr>
              <a:t>    İletişim insanın en önemli aracıdır. Mutlu yaşam için temel beceri iletişimdir.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-10391" y="129540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3600" b="1" dirty="0" smtClean="0">
                <a:latin typeface="Calibri" panose="020F0502020204030204" pitchFamily="34" charset="0"/>
                <a:cs typeface="Times New Roman" pitchFamily="18" charset="0"/>
              </a:rPr>
              <a:t>İletişim Becerisi</a:t>
            </a:r>
            <a:endParaRPr lang="tr-TR" sz="3600" b="1" dirty="0">
              <a:latin typeface="Calibri" panose="020F0502020204030204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990600"/>
            <a:ext cx="5638800" cy="5638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z="3600" b="1" dirty="0" smtClean="0">
                <a:latin typeface="Calibri" panose="020F0502020204030204" pitchFamily="34" charset="0"/>
              </a:rPr>
              <a:t>    </a:t>
            </a:r>
          </a:p>
          <a:p>
            <a:pPr eaLnBrk="1" hangingPunct="1">
              <a:buFontTx/>
              <a:buNone/>
            </a:pPr>
            <a:r>
              <a:rPr lang="tr-TR" sz="3600" b="1" dirty="0" smtClean="0">
                <a:latin typeface="Calibri" panose="020F0502020204030204" pitchFamily="34" charset="0"/>
              </a:rPr>
              <a:t>   İnsanın kendisini açık ve net olarak ifade edebilmesi.</a:t>
            </a:r>
          </a:p>
          <a:p>
            <a:pPr eaLnBrk="1" hangingPunct="1">
              <a:buFontTx/>
              <a:buNone/>
            </a:pPr>
            <a:r>
              <a:rPr lang="tr-TR" sz="3600" b="1" dirty="0" smtClean="0">
                <a:latin typeface="Calibri" panose="020F0502020204030204" pitchFamily="34" charset="0"/>
              </a:rPr>
              <a:t>   Başkalarını dikkatli dinlemesi ve onları anlayabilmesi gerekir.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-152400" y="53340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3600" b="1" dirty="0" smtClean="0">
                <a:latin typeface="Calibri" panose="020F0502020204030204" pitchFamily="34" charset="0"/>
              </a:rPr>
              <a:t>İletişim Becerisi İçin</a:t>
            </a:r>
            <a:endParaRPr lang="tr-TR" sz="3600" b="1" dirty="0">
              <a:latin typeface="Calibri" panose="020F0502020204030204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533400" y="1143000"/>
            <a:ext cx="8077200" cy="4419600"/>
          </a:xfrm>
        </p:spPr>
        <p:txBody>
          <a:bodyPr/>
          <a:lstStyle/>
          <a:p>
            <a:pPr marL="0" indent="0" eaLnBrk="1" hangingPunct="1">
              <a:lnSpc>
                <a:spcPct val="110000"/>
              </a:lnSpc>
              <a:buFont typeface="Calibri" pitchFamily="34" charset="0"/>
              <a:buNone/>
            </a:pPr>
            <a:r>
              <a:rPr lang="tr-TR" b="1" dirty="0" smtClean="0">
                <a:latin typeface="Calibri" panose="020F0502020204030204" pitchFamily="34" charset="0"/>
                <a:cs typeface="Times New Roman" pitchFamily="18" charset="0"/>
              </a:rPr>
              <a:t>  Kişilerin kendilerine ve başkalarına ait duyguları anlaması, ifade etmesi, yaşama yansıtabilmesi, sosyal becerileri güçlendiren, başarı sağlayarak, toplumsal gelişime katkıda bulunan  bir süreçtir. 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-34636" y="496669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3600" b="1" dirty="0" smtClean="0">
                <a:latin typeface="Calibri" panose="020F0502020204030204" pitchFamily="34" charset="0"/>
                <a:cs typeface="Times New Roman" pitchFamily="18" charset="0"/>
              </a:rPr>
              <a:t>İletişim Becerisi</a:t>
            </a:r>
            <a:endParaRPr lang="tr-TR" sz="3600" b="1" dirty="0">
              <a:latin typeface="Calibri" panose="020F0502020204030204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28600" y="228600"/>
            <a:ext cx="8458200" cy="4267200"/>
          </a:xfrm>
        </p:spPr>
        <p:txBody>
          <a:bodyPr/>
          <a:lstStyle/>
          <a:p>
            <a:pPr>
              <a:buNone/>
            </a:pPr>
            <a:r>
              <a:rPr lang="tr-TR" b="1" dirty="0" smtClean="0">
                <a:latin typeface="Calibri" panose="020F0502020204030204" pitchFamily="34" charset="0"/>
                <a:cs typeface="Times New Roman" pitchFamily="18" charset="0"/>
              </a:rPr>
              <a:t>       Bu sürecin başarısı, bireyin yaşamındaki mutluluğun temelini oluşturur.</a:t>
            </a:r>
          </a:p>
          <a:p>
            <a:pPr>
              <a:buNone/>
            </a:pPr>
            <a:r>
              <a:rPr lang="tr-TR" b="1" dirty="0" smtClean="0">
                <a:latin typeface="Calibri" panose="020F0502020204030204" pitchFamily="34" charset="0"/>
                <a:cs typeface="Times New Roman" pitchFamily="18" charset="0"/>
              </a:rPr>
              <a:t>    Sağlıklı Kişilerarası İletişim;</a:t>
            </a:r>
            <a:br>
              <a:rPr lang="tr-TR" b="1" dirty="0" smtClean="0">
                <a:latin typeface="Calibri" panose="020F0502020204030204" pitchFamily="34" charset="0"/>
                <a:cs typeface="Times New Roman" pitchFamily="18" charset="0"/>
              </a:rPr>
            </a:br>
            <a:r>
              <a:rPr lang="tr-TR" b="1" dirty="0" smtClean="0">
                <a:latin typeface="Calibri" panose="020F0502020204030204" pitchFamily="34" charset="0"/>
                <a:cs typeface="Times New Roman" pitchFamily="18" charset="0"/>
              </a:rPr>
              <a:t>1-Karşımızdaki kişilere saygı duymak,onların varlığını kabul etmek, önemli ve değerli olduklarını hissettirmek, olduğu gibi benimsemek,</a:t>
            </a:r>
            <a:br>
              <a:rPr lang="tr-TR" b="1" dirty="0" smtClean="0">
                <a:latin typeface="Calibri" panose="020F0502020204030204" pitchFamily="34" charset="0"/>
                <a:cs typeface="Times New Roman" pitchFamily="18" charset="0"/>
              </a:rPr>
            </a:br>
            <a:r>
              <a:rPr lang="tr-TR" b="1" dirty="0" smtClean="0">
                <a:latin typeface="Calibri" panose="020F0502020204030204" pitchFamily="34" charset="0"/>
                <a:cs typeface="Times New Roman" pitchFamily="18" charset="0"/>
              </a:rPr>
              <a:t>2-Gerçekçi ve doğal davranmaktır.</a:t>
            </a:r>
            <a:br>
              <a:rPr lang="tr-TR" b="1" dirty="0" smtClean="0">
                <a:latin typeface="Calibri" panose="020F0502020204030204" pitchFamily="34" charset="0"/>
                <a:cs typeface="Times New Roman" pitchFamily="18" charset="0"/>
              </a:rPr>
            </a:br>
            <a:endParaRPr lang="tr-TR" b="1" dirty="0">
              <a:latin typeface="Calibri" panose="020F0502020204030204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1447800"/>
            <a:ext cx="4419600" cy="3467100"/>
          </a:xfrm>
        </p:spPr>
        <p:txBody>
          <a:bodyPr/>
          <a:lstStyle/>
          <a:p>
            <a:pPr eaLnBrk="1" hangingPunct="1">
              <a:buNone/>
            </a:pPr>
            <a:r>
              <a:rPr lang="tr-TR" sz="3600" b="1" dirty="0" smtClean="0">
                <a:latin typeface="Calibri" panose="020F0502020204030204" pitchFamily="34" charset="0"/>
                <a:cs typeface="Times New Roman" pitchFamily="18" charset="0"/>
              </a:rPr>
              <a:t>Sözlü İletişim</a:t>
            </a:r>
          </a:p>
          <a:p>
            <a:pPr eaLnBrk="1" hangingPunct="1">
              <a:buFontTx/>
              <a:buNone/>
            </a:pPr>
            <a:r>
              <a:rPr lang="tr-TR" sz="3600" b="1" dirty="0" smtClean="0">
                <a:latin typeface="Calibri" panose="020F0502020204030204" pitchFamily="34" charset="0"/>
                <a:cs typeface="Times New Roman" pitchFamily="18" charset="0"/>
              </a:rPr>
              <a:t>(Konuşma ve dinleme)</a:t>
            </a:r>
          </a:p>
          <a:p>
            <a:pPr eaLnBrk="1" hangingPunct="1">
              <a:buNone/>
            </a:pPr>
            <a:r>
              <a:rPr lang="tr-TR" sz="3600" b="1" dirty="0" smtClean="0">
                <a:latin typeface="Calibri" panose="020F0502020204030204" pitchFamily="34" charset="0"/>
                <a:cs typeface="Times New Roman" pitchFamily="18" charset="0"/>
              </a:rPr>
              <a:t>Sözsüz İletişim</a:t>
            </a:r>
            <a:r>
              <a:rPr lang="tr-TR" sz="3600" b="1" dirty="0" smtClean="0"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-1066800" y="60960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3600" b="1" dirty="0" smtClean="0">
                <a:latin typeface="Calibri" panose="020F0502020204030204" pitchFamily="34" charset="0"/>
                <a:cs typeface="Times New Roman" pitchFamily="18" charset="0"/>
              </a:rPr>
              <a:t>İletişim Türleri</a:t>
            </a:r>
            <a:endParaRPr lang="tr-TR" sz="3600" b="1" dirty="0"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8" name="4 Dikdörtgen"/>
          <p:cNvSpPr>
            <a:spLocks noChangeArrowheads="1"/>
          </p:cNvSpPr>
          <p:nvPr/>
        </p:nvSpPr>
        <p:spPr bwMode="auto">
          <a:xfrm>
            <a:off x="1905000" y="3886200"/>
            <a:ext cx="429348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3600" b="1" dirty="0">
                <a:latin typeface="Calibri" panose="020F0502020204030204" pitchFamily="34" charset="0"/>
                <a:cs typeface="Times New Roman" pitchFamily="18" charset="0"/>
              </a:rPr>
              <a:t>(Beden dili, duygular)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2 Metin Yer Tutucusu"/>
          <p:cNvSpPr>
            <a:spLocks noGrp="1"/>
          </p:cNvSpPr>
          <p:nvPr>
            <p:ph type="body" sz="half" idx="1"/>
          </p:nvPr>
        </p:nvSpPr>
        <p:spPr>
          <a:xfrm>
            <a:off x="381000" y="1600200"/>
            <a:ext cx="8077200" cy="1905000"/>
          </a:xfrm>
        </p:spPr>
        <p:txBody>
          <a:bodyPr/>
          <a:lstStyle/>
          <a:p>
            <a:pPr>
              <a:buFontTx/>
              <a:buNone/>
            </a:pPr>
            <a:r>
              <a:rPr lang="tr-TR" sz="4400" dirty="0" smtClean="0">
                <a:latin typeface="Calibri" panose="020F0502020204030204" pitchFamily="34" charset="0"/>
                <a:cs typeface="Times New Roman" pitchFamily="18" charset="0"/>
              </a:rPr>
              <a:t>    Mutlu ve huzurlu yaşamın temelinde </a:t>
            </a:r>
            <a:r>
              <a:rPr lang="tr-TR" sz="4400" b="1" dirty="0" smtClean="0">
                <a:latin typeface="Calibri" panose="020F0502020204030204" pitchFamily="34" charset="0"/>
                <a:cs typeface="Times New Roman" pitchFamily="18" charset="0"/>
              </a:rPr>
              <a:t>sağlıklı iletişim </a:t>
            </a:r>
            <a:r>
              <a:rPr lang="tr-TR" sz="4400" dirty="0" smtClean="0">
                <a:latin typeface="Calibri" panose="020F0502020204030204" pitchFamily="34" charset="0"/>
                <a:cs typeface="Times New Roman" pitchFamily="18" charset="0"/>
              </a:rPr>
              <a:t>vardır.</a:t>
            </a:r>
          </a:p>
        </p:txBody>
      </p:sp>
      <p:sp>
        <p:nvSpPr>
          <p:cNvPr id="6" name="Dikdörtgen 1"/>
          <p:cNvSpPr>
            <a:spLocks noChangeArrowheads="1"/>
          </p:cNvSpPr>
          <p:nvPr/>
        </p:nvSpPr>
        <p:spPr bwMode="auto">
          <a:xfrm>
            <a:off x="6400800" y="619328"/>
            <a:ext cx="27293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SzPct val="75000"/>
              <a:buFont typeface="Calibri" panose="020F0502020204030204" pitchFamily="34" charset="0"/>
              <a:buBlip>
                <a:blip r:embed="rId2"/>
              </a:buBlip>
              <a:tabLst>
                <a:tab pos="3498850" algn="l"/>
              </a:tabLst>
              <a:defRPr sz="3200" b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Calibri" panose="020F0502020204030204" pitchFamily="34" charset="0"/>
              <a:buChar char="–"/>
              <a:tabLst>
                <a:tab pos="3498850" algn="l"/>
              </a:tabLst>
              <a:defRPr sz="2800" b="1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Calibri" panose="020F0502020204030204" pitchFamily="34" charset="0"/>
              <a:buChar char="•"/>
              <a:tabLst>
                <a:tab pos="3498850" algn="l"/>
              </a:tabLst>
              <a:defRPr sz="2400" b="1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Calibri" panose="020F0502020204030204" pitchFamily="34" charset="0"/>
              <a:buChar char="–"/>
              <a:tabLst>
                <a:tab pos="3498850" algn="l"/>
              </a:tabLst>
              <a:defRPr sz="2000" b="1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Calibri" panose="020F0502020204030204" pitchFamily="34" charset="0"/>
              <a:buChar char="»"/>
              <a:tabLst>
                <a:tab pos="3498850" algn="l"/>
              </a:tabLst>
              <a:defRPr sz="2000" b="1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alibri" panose="020F0502020204030204" pitchFamily="34" charset="0"/>
              <a:buChar char="»"/>
              <a:tabLst>
                <a:tab pos="3498850" algn="l"/>
              </a:tabLst>
              <a:defRPr sz="2000" b="1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alibri" panose="020F0502020204030204" pitchFamily="34" charset="0"/>
              <a:buChar char="»"/>
              <a:tabLst>
                <a:tab pos="3498850" algn="l"/>
              </a:tabLst>
              <a:defRPr sz="2000" b="1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alibri" panose="020F0502020204030204" pitchFamily="34" charset="0"/>
              <a:buChar char="»"/>
              <a:tabLst>
                <a:tab pos="3498850" algn="l"/>
              </a:tabLst>
              <a:defRPr sz="2000" b="1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Calibri" panose="020F0502020204030204" pitchFamily="34" charset="0"/>
              <a:buChar char="»"/>
              <a:tabLst>
                <a:tab pos="3498850" algn="l"/>
              </a:tabLst>
              <a:defRPr sz="2000" b="1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 typeface="Calibri" panose="020F0502020204030204" pitchFamily="34" charset="0"/>
              <a:buNone/>
            </a:pPr>
            <a:r>
              <a:rPr lang="tr-TR" altLang="tr-TR" sz="1400" i="1" dirty="0"/>
              <a:t>«Sessiz bir bakışta çoğunlukla ses </a:t>
            </a:r>
            <a:br>
              <a:rPr lang="tr-TR" altLang="tr-TR" sz="1400" i="1" dirty="0"/>
            </a:br>
            <a:r>
              <a:rPr lang="tr-TR" altLang="tr-TR" sz="1400" i="1" dirty="0"/>
              <a:t>ve söz vardır».</a:t>
            </a:r>
            <a:r>
              <a:rPr lang="tr-TR" altLang="tr-TR" sz="1400" i="1" dirty="0" err="1"/>
              <a:t>Oividus</a:t>
            </a:r>
            <a:endParaRPr lang="en-US" altLang="tr-TR" sz="1400" i="1" dirty="0"/>
          </a:p>
        </p:txBody>
      </p:sp>
      <p:sp>
        <p:nvSpPr>
          <p:cNvPr id="2" name="Dikdörtgen 1"/>
          <p:cNvSpPr/>
          <p:nvPr/>
        </p:nvSpPr>
        <p:spPr>
          <a:xfrm>
            <a:off x="3444059" y="249996"/>
            <a:ext cx="190725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4400" b="1" dirty="0">
                <a:latin typeface="Calibri" panose="020F0502020204030204" pitchFamily="34" charset="0"/>
                <a:cs typeface="Times New Roman" pitchFamily="18" charset="0"/>
              </a:rPr>
              <a:t>İletişim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600200" y="1295400"/>
            <a:ext cx="6477000" cy="4953000"/>
          </a:xfrm>
        </p:spPr>
        <p:txBody>
          <a:bodyPr/>
          <a:lstStyle/>
          <a:p>
            <a:pPr>
              <a:buNone/>
            </a:pPr>
            <a:r>
              <a:rPr lang="tr-TR" sz="4800" b="1" dirty="0" smtClean="0">
                <a:latin typeface="Calibri" panose="020F0502020204030204" pitchFamily="34" charset="0"/>
                <a:cs typeface="Times New Roman" pitchFamily="18" charset="0"/>
              </a:rPr>
              <a:t>   Çeşitli nedenlerle</a:t>
            </a:r>
          </a:p>
          <a:p>
            <a:pPr>
              <a:buNone/>
            </a:pPr>
            <a:r>
              <a:rPr lang="tr-TR" sz="4800" b="1" dirty="0" smtClean="0">
                <a:latin typeface="Calibri" panose="020F0502020204030204" pitchFamily="34" charset="0"/>
                <a:cs typeface="Times New Roman" pitchFamily="18" charset="0"/>
              </a:rPr>
              <a:t>        kendimizi</a:t>
            </a:r>
          </a:p>
          <a:p>
            <a:pPr>
              <a:buNone/>
            </a:pPr>
            <a:r>
              <a:rPr lang="tr-TR" sz="4800" b="1" dirty="0" smtClean="0">
                <a:latin typeface="Calibri" panose="020F0502020204030204" pitchFamily="34" charset="0"/>
                <a:cs typeface="Times New Roman" pitchFamily="18" charset="0"/>
              </a:rPr>
              <a:t>      zaman zaman</a:t>
            </a:r>
          </a:p>
          <a:p>
            <a:pPr>
              <a:buNone/>
            </a:pPr>
            <a:r>
              <a:rPr lang="tr-TR" sz="4800" b="1" dirty="0" smtClean="0">
                <a:latin typeface="Calibri" panose="020F0502020204030204" pitchFamily="34" charset="0"/>
                <a:cs typeface="Times New Roman" pitchFamily="18" charset="0"/>
              </a:rPr>
              <a:t>           mutsuz </a:t>
            </a:r>
          </a:p>
          <a:p>
            <a:pPr>
              <a:buNone/>
            </a:pPr>
            <a:r>
              <a:rPr lang="tr-TR" sz="4800" b="1" dirty="0" smtClean="0">
                <a:latin typeface="Calibri" panose="020F0502020204030204" pitchFamily="34" charset="0"/>
                <a:cs typeface="Times New Roman" pitchFamily="18" charset="0"/>
              </a:rPr>
              <a:t>       hissedebiliriz.</a:t>
            </a:r>
            <a:endParaRPr lang="tr-TR" sz="4800" b="1" dirty="0"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990600" y="203841"/>
            <a:ext cx="73914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4400" b="1" dirty="0" smtClean="0">
                <a:latin typeface="Calibri" panose="020F0502020204030204" pitchFamily="34" charset="0"/>
                <a:cs typeface="Times New Roman" pitchFamily="18" charset="0"/>
              </a:rPr>
              <a:t>Mutsuzluk</a:t>
            </a:r>
            <a:endParaRPr lang="tr-TR" sz="4400" b="1" dirty="0">
              <a:latin typeface="Calibri" panose="020F0502020204030204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4 Dikdörtgen"/>
          <p:cNvSpPr>
            <a:spLocks noChangeArrowheads="1"/>
          </p:cNvSpPr>
          <p:nvPr/>
        </p:nvSpPr>
        <p:spPr bwMode="auto">
          <a:xfrm>
            <a:off x="457200" y="1219200"/>
            <a:ext cx="77724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tr-TR" sz="3200" b="1" dirty="0" smtClean="0">
                <a:latin typeface="Calibri" panose="020F0502020204030204" pitchFamily="34" charset="0"/>
                <a:cs typeface="Times New Roman" pitchFamily="18" charset="0"/>
              </a:rPr>
              <a:t>-</a:t>
            </a:r>
            <a:r>
              <a:rPr lang="tr-TR" sz="3200" b="1" dirty="0">
                <a:latin typeface="Calibri" panose="020F0502020204030204" pitchFamily="34" charset="0"/>
                <a:cs typeface="Times New Roman" pitchFamily="18" charset="0"/>
              </a:rPr>
              <a:t>Sahip olamadıklarımızın özlemini çekmek.</a:t>
            </a:r>
          </a:p>
          <a:p>
            <a:pPr eaLnBrk="0" hangingPunct="0"/>
            <a:r>
              <a:rPr lang="tr-TR" sz="3200" b="1" dirty="0">
                <a:latin typeface="Calibri" panose="020F0502020204030204" pitchFamily="34" charset="0"/>
                <a:cs typeface="Times New Roman" pitchFamily="18" charset="0"/>
              </a:rPr>
              <a:t>-Dış dünyayı değiştirmeye çalışmak.</a:t>
            </a:r>
          </a:p>
          <a:p>
            <a:pPr eaLnBrk="0" hangingPunct="0"/>
            <a:r>
              <a:rPr lang="tr-TR" sz="3200" b="1" dirty="0">
                <a:latin typeface="Calibri" panose="020F0502020204030204" pitchFamily="34" charset="0"/>
                <a:cs typeface="Times New Roman" pitchFamily="18" charset="0"/>
              </a:rPr>
              <a:t>-Olumsuz düşünceye sahip olmak.</a:t>
            </a:r>
          </a:p>
          <a:p>
            <a:pPr eaLnBrk="0" hangingPunct="0"/>
            <a:r>
              <a:rPr lang="tr-TR" sz="3200" b="1" dirty="0" smtClean="0">
                <a:latin typeface="Calibri" panose="020F0502020204030204" pitchFamily="34" charset="0"/>
                <a:cs typeface="Times New Roman" pitchFamily="18" charset="0"/>
              </a:rPr>
              <a:t>-</a:t>
            </a:r>
            <a:r>
              <a:rPr lang="tr-TR" sz="3200" b="1" dirty="0">
                <a:latin typeface="Calibri" panose="020F0502020204030204" pitchFamily="34" charset="0"/>
                <a:cs typeface="Times New Roman" pitchFamily="18" charset="0"/>
              </a:rPr>
              <a:t>Olumlu durumları olumsuza dönüştürmek.</a:t>
            </a:r>
          </a:p>
          <a:p>
            <a:pPr eaLnBrk="0" hangingPunct="0"/>
            <a:r>
              <a:rPr lang="tr-TR" sz="3200" b="1" dirty="0">
                <a:latin typeface="Calibri" panose="020F0502020204030204" pitchFamily="34" charset="0"/>
                <a:cs typeface="Times New Roman" pitchFamily="18" charset="0"/>
              </a:rPr>
              <a:t>-Yaşadığı anın değerini </a:t>
            </a:r>
            <a:r>
              <a:rPr lang="tr-TR" sz="3200" b="1" dirty="0" smtClean="0">
                <a:latin typeface="Calibri" panose="020F0502020204030204" pitchFamily="34" charset="0"/>
                <a:cs typeface="Times New Roman" pitchFamily="18" charset="0"/>
              </a:rPr>
              <a:t>bilmemek</a:t>
            </a:r>
          </a:p>
          <a:p>
            <a:pPr eaLnBrk="0" hangingPunct="0"/>
            <a:r>
              <a:rPr lang="tr-TR" sz="3200" b="1" dirty="0" smtClean="0">
                <a:latin typeface="Calibri" panose="020F0502020204030204" pitchFamily="34" charset="0"/>
                <a:cs typeface="Times New Roman" pitchFamily="18" charset="0"/>
              </a:rPr>
              <a:t>-Kendimizi yalnız hissetmek</a:t>
            </a:r>
            <a:endParaRPr lang="tr-TR" sz="3200" b="1" dirty="0"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304800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4400" b="1" dirty="0" smtClean="0">
                <a:latin typeface="Calibri" panose="020F0502020204030204" pitchFamily="34" charset="0"/>
                <a:cs typeface="Times New Roman" pitchFamily="18" charset="0"/>
              </a:rPr>
              <a:t>Mutsuzluk</a:t>
            </a:r>
            <a:endParaRPr lang="tr-TR" sz="4400" b="1" dirty="0">
              <a:latin typeface="Calibri" panose="020F0502020204030204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371600" y="1828800"/>
            <a:ext cx="6934200" cy="3429000"/>
          </a:xfrm>
        </p:spPr>
        <p:txBody>
          <a:bodyPr/>
          <a:lstStyle/>
          <a:p>
            <a:pPr>
              <a:buFontTx/>
              <a:buNone/>
            </a:pPr>
            <a:r>
              <a:rPr lang="tr-TR" sz="4400" b="1" dirty="0">
                <a:latin typeface="Calibri" panose="020F0502020204030204" pitchFamily="34" charset="0"/>
                <a:cs typeface="Times New Roman" pitchFamily="18" charset="0"/>
              </a:rPr>
              <a:t>İ</a:t>
            </a:r>
            <a:r>
              <a:rPr lang="tr-TR" sz="4400" b="1" dirty="0" smtClean="0">
                <a:latin typeface="Calibri" panose="020F0502020204030204" pitchFamily="34" charset="0"/>
                <a:cs typeface="Times New Roman" pitchFamily="18" charset="0"/>
              </a:rPr>
              <a:t>letişimde</a:t>
            </a:r>
            <a:r>
              <a:rPr lang="tr-TR" sz="4400" dirty="0" smtClean="0">
                <a:latin typeface="Calibri" panose="020F0502020204030204" pitchFamily="34" charset="0"/>
                <a:cs typeface="Times New Roman" pitchFamily="18" charset="0"/>
              </a:rPr>
              <a:t> </a:t>
            </a:r>
            <a:r>
              <a:rPr lang="tr-TR" sz="4400" b="1" dirty="0" smtClean="0">
                <a:latin typeface="Calibri" panose="020F0502020204030204" pitchFamily="34" charset="0"/>
                <a:cs typeface="Times New Roman" pitchFamily="18" charset="0"/>
              </a:rPr>
              <a:t>duygusal zekamız önemle rol oynar. 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304800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4400" b="1" dirty="0" smtClean="0">
                <a:latin typeface="Calibri" panose="020F0502020204030204" pitchFamily="34" charset="0"/>
                <a:cs typeface="Times New Roman" pitchFamily="18" charset="0"/>
              </a:rPr>
              <a:t>Duygusal Zeka</a:t>
            </a:r>
            <a:endParaRPr lang="tr-TR" sz="4400" b="1" dirty="0"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5" name="2 İçerik Yer Tutucusu"/>
          <p:cNvSpPr txBox="1">
            <a:spLocks/>
          </p:cNvSpPr>
          <p:nvPr/>
        </p:nvSpPr>
        <p:spPr>
          <a:xfrm>
            <a:off x="228600" y="3116759"/>
            <a:ext cx="8305800" cy="2895600"/>
          </a:xfrm>
          <a:prstGeom prst="rect">
            <a:avLst/>
          </a:prstGeom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defRPr/>
            </a:pPr>
            <a:r>
              <a:rPr lang="tr-TR" sz="4400" b="1" kern="0" dirty="0">
                <a:latin typeface="Calibri" panose="020F0502020204030204" pitchFamily="34" charset="0"/>
                <a:cs typeface="Times New Roman" pitchFamily="18" charset="0"/>
              </a:rPr>
              <a:t>    </a:t>
            </a:r>
            <a:r>
              <a:rPr lang="tr-TR" sz="4400" b="1" kern="0" dirty="0" smtClean="0">
                <a:latin typeface="Calibri" panose="020F0502020204030204" pitchFamily="34" charset="0"/>
                <a:cs typeface="Times New Roman" pitchFamily="18" charset="0"/>
              </a:rPr>
              <a:t>Duygusal </a:t>
            </a:r>
            <a:r>
              <a:rPr lang="tr-TR" sz="4400" b="1" kern="0" dirty="0">
                <a:latin typeface="Calibri" panose="020F0502020204030204" pitchFamily="34" charset="0"/>
                <a:cs typeface="Times New Roman" pitchFamily="18" charset="0"/>
              </a:rPr>
              <a:t>zeka düzeyimiz, kendimizle ve </a:t>
            </a:r>
            <a:r>
              <a:rPr lang="tr-TR" sz="4400" b="1" kern="0" dirty="0" smtClean="0">
                <a:latin typeface="Calibri" panose="020F0502020204030204" pitchFamily="34" charset="0"/>
                <a:cs typeface="Times New Roman" pitchFamily="18" charset="0"/>
              </a:rPr>
              <a:t>başkaları ile ilişkilerimizi </a:t>
            </a:r>
            <a:r>
              <a:rPr lang="tr-TR" sz="4400" b="1" kern="0" dirty="0">
                <a:latin typeface="Calibri" panose="020F0502020204030204" pitchFamily="34" charset="0"/>
                <a:cs typeface="Times New Roman" pitchFamily="18" charset="0"/>
              </a:rPr>
              <a:t>doğrudan etkilemektedir.</a:t>
            </a:r>
          </a:p>
          <a:p>
            <a:pPr marL="342900" indent="-342900" algn="ctr" eaLnBrk="0" hangingPunct="0">
              <a:spcBef>
                <a:spcPct val="20000"/>
              </a:spcBef>
              <a:buFontTx/>
              <a:buChar char="•"/>
              <a:defRPr/>
            </a:pPr>
            <a:endParaRPr lang="tr-TR" sz="4400" b="1" kern="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219200"/>
            <a:ext cx="8305800" cy="5334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tr-TR" sz="4000" b="1" dirty="0" smtClean="0">
                <a:latin typeface="Calibri" panose="020F0502020204030204" pitchFamily="34" charset="0"/>
                <a:cs typeface="Times New Roman" pitchFamily="18" charset="0"/>
              </a:rPr>
              <a:t>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tr-TR" sz="4000" b="1" dirty="0" smtClean="0">
                <a:latin typeface="Calibri" panose="020F0502020204030204" pitchFamily="34" charset="0"/>
                <a:cs typeface="Times New Roman" pitchFamily="18" charset="0"/>
              </a:rPr>
              <a:t>“ Kişinin kendi duygularını anlaması, başkalarının yerine kendini koyabilmesi, duygularını yaşamı zenginleştirecek biçimde düzenleyebilmesidir. ”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381000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4400" b="1" dirty="0" smtClean="0">
                <a:latin typeface="Calibri" panose="020F0502020204030204" pitchFamily="34" charset="0"/>
                <a:cs typeface="Times New Roman" pitchFamily="18" charset="0"/>
              </a:rPr>
              <a:t>Duygusal zeka</a:t>
            </a:r>
            <a:endParaRPr lang="tr-TR" sz="4400" b="1" dirty="0">
              <a:latin typeface="Calibri" panose="020F0502020204030204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33600" y="1531441"/>
            <a:ext cx="5334000" cy="41910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None/>
            </a:pPr>
            <a:r>
              <a:rPr lang="tr-TR" sz="3200" b="1" dirty="0" smtClean="0">
                <a:latin typeface="Calibri" panose="020F0502020204030204" pitchFamily="34" charset="0"/>
              </a:rPr>
              <a:t>Kendi beden dilini kontrol edebilmek,</a:t>
            </a:r>
          </a:p>
          <a:p>
            <a:pPr algn="ctr" eaLnBrk="1" hangingPunct="1">
              <a:lnSpc>
                <a:spcPct val="80000"/>
              </a:lnSpc>
              <a:buNone/>
            </a:pPr>
            <a:r>
              <a:rPr lang="tr-TR" sz="3200" b="1" dirty="0" smtClean="0">
                <a:latin typeface="Calibri" panose="020F0502020204030204" pitchFamily="34" charset="0"/>
              </a:rPr>
              <a:t>   Başkalarının beden diline duyarlı olmak,</a:t>
            </a:r>
          </a:p>
          <a:p>
            <a:pPr algn="ctr" eaLnBrk="1" hangingPunct="1">
              <a:lnSpc>
                <a:spcPct val="80000"/>
              </a:lnSpc>
              <a:buNone/>
            </a:pPr>
            <a:r>
              <a:rPr lang="tr-TR" sz="3200" b="1" dirty="0" smtClean="0">
                <a:latin typeface="Calibri" panose="020F0502020204030204" pitchFamily="34" charset="0"/>
              </a:rPr>
              <a:t>Empati göstermek, </a:t>
            </a:r>
          </a:p>
          <a:p>
            <a:pPr algn="ctr" eaLnBrk="1" hangingPunct="1">
              <a:lnSpc>
                <a:spcPct val="80000"/>
              </a:lnSpc>
              <a:buNone/>
            </a:pPr>
            <a:r>
              <a:rPr lang="tr-TR" sz="3200" b="1" dirty="0" smtClean="0">
                <a:latin typeface="Calibri" panose="020F0502020204030204" pitchFamily="34" charset="0"/>
              </a:rPr>
              <a:t>İnsanlarla olumlu ilişkiler içinde olmak, </a:t>
            </a:r>
          </a:p>
          <a:p>
            <a:pPr algn="ctr" eaLnBrk="1" hangingPunct="1">
              <a:lnSpc>
                <a:spcPct val="80000"/>
              </a:lnSpc>
              <a:buNone/>
            </a:pPr>
            <a:r>
              <a:rPr lang="tr-TR" sz="3200" b="1" dirty="0" smtClean="0">
                <a:latin typeface="Calibri" panose="020F0502020204030204" pitchFamily="34" charset="0"/>
              </a:rPr>
              <a:t>   Yüksek duygusal enerjiye</a:t>
            </a:r>
          </a:p>
          <a:p>
            <a:pPr algn="ctr" eaLnBrk="1" hangingPunct="1">
              <a:lnSpc>
                <a:spcPct val="80000"/>
              </a:lnSpc>
              <a:buNone/>
            </a:pPr>
            <a:r>
              <a:rPr lang="tr-TR" sz="3200" b="1" dirty="0" smtClean="0">
                <a:latin typeface="Calibri" panose="020F0502020204030204" pitchFamily="34" charset="0"/>
              </a:rPr>
              <a:t>sahip olmak. 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76200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4000" b="1" dirty="0" smtClean="0">
                <a:latin typeface="Calibri" panose="020F0502020204030204" pitchFamily="34" charset="0"/>
              </a:rPr>
              <a:t>Duygusal Zekilerin Genel Özellikleri</a:t>
            </a:r>
            <a:endParaRPr lang="tr-TR" sz="4000" b="1" dirty="0">
              <a:latin typeface="Calibri" panose="020F0502020204030204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609600" y="990600"/>
            <a:ext cx="58674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sz="3200" b="1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tr-TR" sz="3200" b="1" dirty="0" smtClean="0">
                <a:latin typeface="Calibri" panose="020F0502020204030204" pitchFamily="34" charset="0"/>
              </a:rPr>
              <a:t>Çalışmaya istekli olmak,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3200" b="1" dirty="0" smtClean="0">
                <a:latin typeface="Calibri" panose="020F0502020204030204" pitchFamily="34" charset="0"/>
              </a:rPr>
              <a:t>İyimserlik,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3200" b="1" dirty="0" smtClean="0">
                <a:latin typeface="Calibri" panose="020F0502020204030204" pitchFamily="34" charset="0"/>
              </a:rPr>
              <a:t>Değişime istek duymak,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3200" b="1" dirty="0" smtClean="0">
                <a:latin typeface="Calibri" panose="020F0502020204030204" pitchFamily="34" charset="0"/>
              </a:rPr>
              <a:t>Kendini yönlendirebilmek,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3200" b="1" dirty="0" smtClean="0">
                <a:latin typeface="Calibri" panose="020F0502020204030204" pitchFamily="34" charset="0"/>
              </a:rPr>
              <a:t>Hoşgörülü olmak,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3200" b="1" dirty="0" smtClean="0">
                <a:latin typeface="Calibri" panose="020F0502020204030204" pitchFamily="34" charset="0"/>
              </a:rPr>
              <a:t>Alçakgönüllü olmak,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3200" b="1" dirty="0" smtClean="0">
                <a:latin typeface="Calibri" panose="020F0502020204030204" pitchFamily="34" charset="0"/>
              </a:rPr>
              <a:t>Olumsuz duygularla başa çıkmak,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3200" b="1" dirty="0" smtClean="0">
                <a:latin typeface="Calibri" panose="020F0502020204030204" pitchFamily="34" charset="0"/>
              </a:rPr>
              <a:t>Stres yönetimi,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3200" b="1" dirty="0" smtClean="0">
                <a:latin typeface="Calibri" panose="020F0502020204030204" pitchFamily="34" charset="0"/>
              </a:rPr>
              <a:t>Kararlılık.</a:t>
            </a:r>
          </a:p>
          <a:p>
            <a:pPr eaLnBrk="1" hangingPunct="1">
              <a:lnSpc>
                <a:spcPct val="80000"/>
              </a:lnSpc>
            </a:pPr>
            <a:endParaRPr lang="tr-TR" sz="3200" b="1" dirty="0" smtClean="0">
              <a:latin typeface="Calibri" panose="020F0502020204030204" pitchFamily="34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30480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4000" b="1" dirty="0" smtClean="0">
                <a:latin typeface="Times New Roman" pitchFamily="18" charset="0"/>
              </a:rPr>
              <a:t>   Duygusal Zekilerin Genel Özellikleri</a:t>
            </a:r>
            <a:endParaRPr lang="tr-TR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14"/>
          <p:cNvSpPr>
            <a:spLocks noGrp="1" noChangeArrowheads="1"/>
          </p:cNvSpPr>
          <p:nvPr>
            <p:ph type="body" sz="half" idx="2"/>
          </p:nvPr>
        </p:nvSpPr>
        <p:spPr>
          <a:xfrm>
            <a:off x="609600" y="1905000"/>
            <a:ext cx="6096000" cy="3581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None/>
            </a:pPr>
            <a:r>
              <a:rPr lang="tr-TR" sz="3600" b="1" dirty="0" smtClean="0">
                <a:latin typeface="Calibri" panose="020F0502020204030204" pitchFamily="34" charset="0"/>
              </a:rPr>
              <a:t>Kendini Tanıma (Öz-bilinç)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3600" b="1" dirty="0" smtClean="0">
                <a:latin typeface="Calibri" panose="020F0502020204030204" pitchFamily="34" charset="0"/>
              </a:rPr>
              <a:t>Kendini Yönetme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3600" b="1" dirty="0" smtClean="0">
                <a:latin typeface="Calibri" panose="020F0502020204030204" pitchFamily="34" charset="0"/>
              </a:rPr>
              <a:t>Motivasyon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3600" b="1" dirty="0" smtClean="0">
                <a:latin typeface="Calibri" panose="020F0502020204030204" pitchFamily="34" charset="0"/>
              </a:rPr>
              <a:t>Empati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3600" b="1" dirty="0" smtClean="0">
                <a:latin typeface="Calibri" panose="020F0502020204030204" pitchFamily="34" charset="0"/>
              </a:rPr>
              <a:t>Sosyal Beceriler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3600" b="1" dirty="0" smtClean="0">
                <a:latin typeface="Calibri" panose="020F0502020204030204" pitchFamily="34" charset="0"/>
              </a:rPr>
              <a:t>İletişim Becerisi</a:t>
            </a: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-304800" y="45720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3600" b="1" dirty="0" smtClean="0">
                <a:latin typeface="Calibri" panose="020F0502020204030204" pitchFamily="34" charset="0"/>
              </a:rPr>
              <a:t>Duygusal Zeka İçin Gereken </a:t>
            </a:r>
            <a:br>
              <a:rPr lang="tr-TR" sz="3600" b="1" dirty="0" smtClean="0">
                <a:latin typeface="Calibri" panose="020F0502020204030204" pitchFamily="34" charset="0"/>
              </a:rPr>
            </a:br>
            <a:r>
              <a:rPr lang="tr-TR" sz="3600" b="1" dirty="0" smtClean="0">
                <a:latin typeface="Calibri" panose="020F0502020204030204" pitchFamily="34" charset="0"/>
              </a:rPr>
              <a:t>Yetkinlikler</a:t>
            </a:r>
            <a:endParaRPr lang="tr-TR" sz="3600" b="1" dirty="0">
              <a:latin typeface="Calibri" panose="020F0502020204030204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5625</TotalTime>
  <Words>320</Words>
  <Application>Microsoft Office PowerPoint</Application>
  <PresentationFormat>Ekran Gösterisi (4:3)</PresentationFormat>
  <Paragraphs>66</Paragraphs>
  <Slides>15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Varsayılan Tasarım</vt:lpstr>
      <vt:lpstr>İLETİŞİM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Saba Hoca</dc:creator>
  <cp:lastModifiedBy>saba</cp:lastModifiedBy>
  <cp:revision>672</cp:revision>
  <cp:lastPrinted>1601-01-01T00:00:00Z</cp:lastPrinted>
  <dcterms:created xsi:type="dcterms:W3CDTF">1601-01-01T00:00:00Z</dcterms:created>
  <dcterms:modified xsi:type="dcterms:W3CDTF">2018-04-06T13:44:40Z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