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6" r:id="rId5"/>
    <p:sldId id="297" r:id="rId6"/>
    <p:sldId id="298" r:id="rId7"/>
    <p:sldId id="300" r:id="rId8"/>
    <p:sldId id="301" r:id="rId9"/>
    <p:sldId id="304" r:id="rId10"/>
    <p:sldId id="302" r:id="rId11"/>
    <p:sldId id="30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a:t>
            </a:r>
            <a:r>
              <a:rPr lang="tr-TR" dirty="0" smtClean="0"/>
              <a:t>Soydan</a:t>
            </a:r>
          </a:p>
          <a:p>
            <a:r>
              <a:rPr lang="tr-TR" dirty="0" smtClean="0"/>
              <a:t>Ankara Üniversitesi Eğitim Bilimleri Fakültesi Eğitim </a:t>
            </a:r>
            <a:r>
              <a:rPr lang="tr-TR" dirty="0" smtClean="0"/>
              <a:t>Yönetimi Anabilim Dalı</a:t>
            </a:r>
            <a:endParaRPr lang="tr-TR" dirty="0" smtClean="0"/>
          </a:p>
        </p:txBody>
      </p:sp>
      <p:sp>
        <p:nvSpPr>
          <p:cNvPr id="2" name="1 Başlık"/>
          <p:cNvSpPr>
            <a:spLocks noGrp="1"/>
          </p:cNvSpPr>
          <p:nvPr>
            <p:ph type="ctrTitle"/>
          </p:nvPr>
        </p:nvSpPr>
        <p:spPr/>
        <p:txBody>
          <a:bodyPr>
            <a:normAutofit/>
          </a:bodyPr>
          <a:lstStyle/>
          <a:p>
            <a:r>
              <a:rPr lang="tr-TR" sz="2200" b="1" dirty="0" smtClean="0"/>
              <a:t>Eğitim Ekonomisi Dersi Notları – </a:t>
            </a:r>
            <a:r>
              <a:rPr lang="tr-TR" sz="2200" b="1" dirty="0" smtClean="0"/>
              <a:t>4</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latin typeface="Arial" pitchFamily="34" charset="0"/>
                <a:cs typeface="Arial" pitchFamily="34" charset="0"/>
              </a:rPr>
              <a:t>Ancak 1970’lerden sonra </a:t>
            </a:r>
            <a:r>
              <a:rPr lang="tr-TR" dirty="0" smtClean="0">
                <a:solidFill>
                  <a:srgbClr val="7030A0"/>
                </a:solidFill>
                <a:latin typeface="Arial" pitchFamily="34" charset="0"/>
                <a:cs typeface="Arial" pitchFamily="34" charset="0"/>
              </a:rPr>
              <a:t>kapitalizmin yeni yapısal krizi</a:t>
            </a:r>
            <a:r>
              <a:rPr lang="tr-TR" dirty="0" smtClean="0">
                <a:latin typeface="Arial" pitchFamily="34" charset="0"/>
                <a:cs typeface="Arial" pitchFamily="34" charset="0"/>
              </a:rPr>
              <a:t>yle birlikte, eğitim ve ekonomi ilişkisini çözümlemeye çalışan yeni araştırmaların, </a:t>
            </a:r>
            <a:r>
              <a:rPr lang="tr-TR" dirty="0" smtClean="0">
                <a:solidFill>
                  <a:srgbClr val="FF0000"/>
                </a:solidFill>
                <a:latin typeface="Arial" pitchFamily="34" charset="0"/>
                <a:cs typeface="Arial" pitchFamily="34" charset="0"/>
              </a:rPr>
              <a:t>eğitimin ekonomik kalkınma, büyüme ve kişisel kazançlar açısından sanıldığı kadar doğrudan ve büyük bir etki yapmadığına ya da bu tür bir etkinin somut olarak tespit edilemeyeceğine ilişkin sonuçları </a:t>
            </a:r>
            <a:r>
              <a:rPr lang="tr-TR" dirty="0" smtClean="0">
                <a:latin typeface="Arial" pitchFamily="34" charset="0"/>
                <a:cs typeface="Arial" pitchFamily="34" charset="0"/>
              </a:rPr>
              <a:t>ön plana çıkmaya başlamış ve insan sermayesi yaklaşımı bir süreliğine gözden düşmüştür.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latin typeface="Arial" pitchFamily="34" charset="0"/>
                <a:cs typeface="Arial" pitchFamily="34" charset="0"/>
              </a:rPr>
              <a:t>Yeni liberal politikaların etkisini artırdığı 1980’li yılların ortalarından itibaren insan sermayesi yaklaşımı daha esnek bir formda, ikinci baharını yaşamaya başlamış, ancak bu defa </a:t>
            </a:r>
            <a:r>
              <a:rPr lang="tr-TR" dirty="0" smtClean="0">
                <a:solidFill>
                  <a:srgbClr val="FF0000"/>
                </a:solidFill>
                <a:latin typeface="Arial" pitchFamily="34" charset="0"/>
                <a:cs typeface="Arial" pitchFamily="34" charset="0"/>
              </a:rPr>
              <a:t>eğitime ayrılan kamusal kaynakların azaltılmasının </a:t>
            </a:r>
            <a:r>
              <a:rPr lang="tr-TR" dirty="0" smtClean="0">
                <a:latin typeface="Arial" pitchFamily="34" charset="0"/>
                <a:cs typeface="Arial" pitchFamily="34" charset="0"/>
              </a:rPr>
              <a:t>ve </a:t>
            </a:r>
            <a:r>
              <a:rPr lang="tr-TR" dirty="0" smtClean="0">
                <a:solidFill>
                  <a:srgbClr val="FF0000"/>
                </a:solidFill>
                <a:latin typeface="Arial" pitchFamily="34" charset="0"/>
                <a:cs typeface="Arial" pitchFamily="34" charset="0"/>
              </a:rPr>
              <a:t>eğitim alanında kamusal yaklaşımın tasfiye edilmesinin  bir dayanağı </a:t>
            </a:r>
            <a:r>
              <a:rPr lang="tr-TR" dirty="0" smtClean="0">
                <a:latin typeface="Arial" pitchFamily="34" charset="0"/>
                <a:cs typeface="Arial" pitchFamily="34" charset="0"/>
              </a:rPr>
              <a:t>haline getirilmiştir.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t>
            </a:r>
            <a:br>
              <a:rPr lang="tr-TR" b="1" dirty="0" smtClean="0"/>
            </a:br>
            <a:r>
              <a:rPr lang="tr-TR" b="1" dirty="0" smtClean="0"/>
              <a:t/>
            </a:r>
            <a:br>
              <a:rPr lang="tr-TR" b="1" dirty="0" smtClean="0"/>
            </a:br>
            <a:r>
              <a:rPr lang="tr-TR" b="1" dirty="0" smtClean="0"/>
              <a:t/>
            </a:r>
            <a:br>
              <a:rPr lang="tr-TR" b="1" dirty="0" smtClean="0"/>
            </a:br>
            <a:r>
              <a:rPr lang="tr-TR" b="1" dirty="0" smtClean="0"/>
              <a:t> </a:t>
            </a:r>
            <a:br>
              <a:rPr lang="tr-TR" b="1" dirty="0" smtClean="0"/>
            </a:br>
            <a:r>
              <a:rPr lang="tr-TR" b="1" dirty="0" smtClean="0"/>
              <a:t/>
            </a:r>
            <a:br>
              <a:rPr lang="tr-TR" b="1" dirty="0" smtClean="0"/>
            </a:br>
            <a:r>
              <a:rPr lang="tr-TR" b="1" dirty="0" smtClean="0"/>
              <a:t/>
            </a:r>
            <a:br>
              <a:rPr lang="tr-TR" b="1" dirty="0" smtClean="0"/>
            </a:br>
            <a:r>
              <a:rPr lang="tr-TR" sz="2700" b="1" dirty="0" smtClean="0">
                <a:solidFill>
                  <a:srgbClr val="0070C0"/>
                </a:solidFill>
                <a:latin typeface="Arial" pitchFamily="34" charset="0"/>
                <a:cs typeface="Arial" pitchFamily="34" charset="0"/>
              </a:rPr>
              <a:t>İnsan Sermayesi Kuramı (Beşeri Sermaye Kavramsallaştırması)</a:t>
            </a:r>
            <a:r>
              <a:rPr lang="tr-TR" sz="2700" dirty="0" smtClean="0"/>
              <a:t/>
            </a:r>
            <a:br>
              <a:rPr lang="tr-TR" sz="2700" dirty="0" smtClean="0"/>
            </a:br>
            <a:endParaRPr lang="tr-TR" sz="2700" dirty="0"/>
          </a:p>
        </p:txBody>
      </p:sp>
      <p:sp>
        <p:nvSpPr>
          <p:cNvPr id="3" name="2 İçerik Yer Tutucusu"/>
          <p:cNvSpPr>
            <a:spLocks noGrp="1"/>
          </p:cNvSpPr>
          <p:nvPr>
            <p:ph sz="quarter" idx="1"/>
          </p:nvPr>
        </p:nvSpPr>
        <p:spPr/>
        <p:txBody>
          <a:bodyPr/>
          <a:lstStyle/>
          <a:p>
            <a:pPr>
              <a:buNone/>
            </a:pPr>
            <a:endParaRPr lang="tr-TR" dirty="0" smtClean="0"/>
          </a:p>
          <a:p>
            <a:pPr>
              <a:buNone/>
            </a:pPr>
            <a:r>
              <a:rPr lang="tr-TR" dirty="0" smtClean="0"/>
              <a:t>   </a:t>
            </a:r>
            <a:r>
              <a:rPr lang="tr-TR" dirty="0" smtClean="0">
                <a:solidFill>
                  <a:srgbClr val="FF0000"/>
                </a:solidFill>
              </a:rPr>
              <a:t>Temel İddia:</a:t>
            </a:r>
          </a:p>
          <a:p>
            <a:pPr algn="just">
              <a:buNone/>
            </a:pPr>
            <a:r>
              <a:rPr lang="tr-TR" dirty="0" smtClean="0"/>
              <a:t>   Amerikalı ekonomist </a:t>
            </a:r>
            <a:r>
              <a:rPr lang="tr-TR" dirty="0" smtClean="0">
                <a:solidFill>
                  <a:srgbClr val="FF0000"/>
                </a:solidFill>
              </a:rPr>
              <a:t>Theodore </a:t>
            </a:r>
            <a:r>
              <a:rPr lang="tr-TR" dirty="0" err="1" smtClean="0">
                <a:solidFill>
                  <a:srgbClr val="FF0000"/>
                </a:solidFill>
              </a:rPr>
              <a:t>Schultz</a:t>
            </a:r>
            <a:r>
              <a:rPr lang="tr-TR" dirty="0" err="1" smtClean="0"/>
              <a:t>’un</a:t>
            </a:r>
            <a:r>
              <a:rPr lang="tr-TR" dirty="0" smtClean="0">
                <a:solidFill>
                  <a:srgbClr val="FF0000"/>
                </a:solidFill>
              </a:rPr>
              <a:t> </a:t>
            </a:r>
            <a:r>
              <a:rPr lang="tr-TR" dirty="0" smtClean="0"/>
              <a:t>1960’ların ilk yıllarında dile getirdiği ve 1962’de </a:t>
            </a:r>
            <a:r>
              <a:rPr lang="tr-TR" dirty="0" err="1" smtClean="0">
                <a:solidFill>
                  <a:srgbClr val="FF0000"/>
                </a:solidFill>
              </a:rPr>
              <a:t>Gary</a:t>
            </a:r>
            <a:r>
              <a:rPr lang="tr-TR" dirty="0" smtClean="0">
                <a:solidFill>
                  <a:srgbClr val="FF0000"/>
                </a:solidFill>
              </a:rPr>
              <a:t> </a:t>
            </a:r>
            <a:r>
              <a:rPr lang="tr-TR" dirty="0" err="1" smtClean="0">
                <a:solidFill>
                  <a:srgbClr val="FF0000"/>
                </a:solidFill>
              </a:rPr>
              <a:t>Becker</a:t>
            </a:r>
            <a:r>
              <a:rPr lang="tr-TR" dirty="0" err="1" smtClean="0"/>
              <a:t>’ın</a:t>
            </a:r>
            <a:r>
              <a:rPr lang="tr-TR" dirty="0" smtClean="0"/>
              <a:t> geliştirdiği bir kavram olan “insan sermayesi” iktisadi bir kategori olarak </a:t>
            </a:r>
            <a:r>
              <a:rPr lang="tr-TR" dirty="0" smtClean="0">
                <a:solidFill>
                  <a:srgbClr val="00B050"/>
                </a:solidFill>
              </a:rPr>
              <a:t>insanın kendi başına bir yatırım faktörü olduğu</a:t>
            </a:r>
            <a:r>
              <a:rPr lang="tr-TR" dirty="0" smtClean="0"/>
              <a:t>, </a:t>
            </a:r>
            <a:r>
              <a:rPr lang="tr-TR" dirty="0" smtClean="0">
                <a:solidFill>
                  <a:srgbClr val="0070C0"/>
                </a:solidFill>
              </a:rPr>
              <a:t>başta eğitim ve yetiştirme olmak üzere çeşitli etkinliklerle insanın üretim sürecindeki verimliliğinin artırılabileceği </a:t>
            </a:r>
            <a:r>
              <a:rPr lang="tr-TR" dirty="0" smtClean="0"/>
              <a:t>ve </a:t>
            </a:r>
            <a:r>
              <a:rPr lang="tr-TR" dirty="0" smtClean="0">
                <a:solidFill>
                  <a:srgbClr val="0070C0"/>
                </a:solidFill>
              </a:rPr>
              <a:t>bunun da ekonomi için büyüme ve birey için gelir artışı anlamına geleceğ</a:t>
            </a:r>
            <a:r>
              <a:rPr lang="tr-TR" dirty="0" smtClean="0"/>
              <a:t>i iddiası üzerinde yükselir.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dirty="0" smtClean="0"/>
              <a:t>İnsan sermayesi yaklaşımı Batı’da eğitimle ekonomik büyüme ve kalkınma arasındaki bağın doğrudan ve güçlü biçimde kurulduğu 1960’lı yıllardan itibaren gelişmiş ve eğitime dönük kamusal yatırımların artışına kaynaklık etmiştir. </a:t>
            </a:r>
          </a:p>
          <a:p>
            <a:r>
              <a:rPr lang="tr-TR" dirty="0" smtClean="0"/>
              <a:t>Ancak 1970’lerden sonra </a:t>
            </a:r>
            <a:r>
              <a:rPr lang="tr-TR" dirty="0" smtClean="0">
                <a:solidFill>
                  <a:srgbClr val="7030A0"/>
                </a:solidFill>
              </a:rPr>
              <a:t>kapitalizmin yeni yapısal krizi</a:t>
            </a:r>
            <a:r>
              <a:rPr lang="tr-TR" dirty="0" smtClean="0"/>
              <a:t>yle birlikte, eğitim ve ekonomi ilişkisini çözümlemeye çalışan yeni araştırmaların, eğitimin ekonomik kalkınma, büyüme ve kişisel kazançlar açısından sanıldığı kadar doğrudan ve büyük bir etki yapmadığına ya da bu tür bir etkinin somut olarak tespit edilemeyeceğine ilişkin sonuçları ön plana çıkmaya başlamış ve insan sermayesi yaklaşımı bir süreliğine gözden düşmüştür (</a:t>
            </a:r>
            <a:r>
              <a:rPr lang="tr-TR" dirty="0" err="1" smtClean="0"/>
              <a:t>Psacharopoulos</a:t>
            </a:r>
            <a:r>
              <a:rPr lang="tr-TR" dirty="0" smtClean="0"/>
              <a:t>; </a:t>
            </a:r>
            <a:r>
              <a:rPr lang="tr-TR" dirty="0" err="1" smtClean="0"/>
              <a:t>Woodhall</a:t>
            </a:r>
            <a:r>
              <a:rPr lang="tr-TR" dirty="0" smtClean="0"/>
              <a:t>, 1994).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fontScale="62500" lnSpcReduction="20000"/>
          </a:bodyPr>
          <a:lstStyle/>
          <a:p>
            <a:pPr algn="just"/>
            <a:r>
              <a:rPr lang="tr-TR" dirty="0" smtClean="0"/>
              <a:t> </a:t>
            </a:r>
            <a:r>
              <a:rPr lang="tr-TR" sz="3100" dirty="0" smtClean="0">
                <a:solidFill>
                  <a:srgbClr val="FF0000"/>
                </a:solidFill>
                <a:latin typeface="Arial" pitchFamily="34" charset="0"/>
                <a:cs typeface="Arial" pitchFamily="34" charset="0"/>
              </a:rPr>
              <a:t>Bir başka ifade ile,</a:t>
            </a:r>
          </a:p>
          <a:p>
            <a:pPr algn="just">
              <a:buNone/>
            </a:pPr>
            <a:r>
              <a:rPr lang="tr-TR" sz="3100" dirty="0" smtClean="0">
                <a:latin typeface="Arial" pitchFamily="34" charset="0"/>
                <a:cs typeface="Arial" pitchFamily="34" charset="0"/>
              </a:rPr>
              <a:t>     insan sermayesi kavramı, </a:t>
            </a:r>
            <a:r>
              <a:rPr lang="tr-TR" sz="3100" dirty="0" smtClean="0">
                <a:solidFill>
                  <a:srgbClr val="0070C0"/>
                </a:solidFill>
                <a:latin typeface="Arial" pitchFamily="34" charset="0"/>
                <a:cs typeface="Arial" pitchFamily="34" charset="0"/>
              </a:rPr>
              <a:t>insanların</a:t>
            </a:r>
            <a:r>
              <a:rPr lang="tr-TR" sz="3100" dirty="0" smtClean="0">
                <a:latin typeface="Arial" pitchFamily="34" charset="0"/>
                <a:cs typeface="Arial" pitchFamily="34" charset="0"/>
              </a:rPr>
              <a:t> eğitim, yetiştirme veya diğer etkinlikler aracılığıyla </a:t>
            </a:r>
            <a:r>
              <a:rPr lang="tr-TR" sz="3100" dirty="0" smtClean="0">
                <a:solidFill>
                  <a:srgbClr val="0070C0"/>
                </a:solidFill>
                <a:latin typeface="Arial" pitchFamily="34" charset="0"/>
                <a:cs typeface="Arial" pitchFamily="34" charset="0"/>
              </a:rPr>
              <a:t>kendilerine yatırım yapabilecekleri </a:t>
            </a:r>
            <a:r>
              <a:rPr lang="tr-TR" sz="3100" dirty="0" smtClean="0">
                <a:latin typeface="Arial" pitchFamily="34" charset="0"/>
                <a:cs typeface="Arial" pitchFamily="34" charset="0"/>
              </a:rPr>
              <a:t>ve </a:t>
            </a:r>
            <a:r>
              <a:rPr lang="tr-TR" sz="3100" dirty="0" smtClean="0">
                <a:solidFill>
                  <a:srgbClr val="0070C0"/>
                </a:solidFill>
                <a:latin typeface="Arial" pitchFamily="34" charset="0"/>
                <a:cs typeface="Arial" pitchFamily="34" charset="0"/>
              </a:rPr>
              <a:t>böylece yaşam boyu kazançlarını artırarak gelecekteki gelirlerini yükseltebilecekleri</a:t>
            </a:r>
            <a:r>
              <a:rPr lang="tr-TR" sz="3100" dirty="0" smtClean="0">
                <a:latin typeface="Arial" pitchFamily="34" charset="0"/>
                <a:cs typeface="Arial" pitchFamily="34" charset="0"/>
              </a:rPr>
              <a:t> savına dayanır.</a:t>
            </a:r>
          </a:p>
          <a:p>
            <a:pPr algn="just">
              <a:buNone/>
            </a:pPr>
            <a:r>
              <a:rPr lang="tr-TR" sz="3100" dirty="0" smtClean="0">
                <a:latin typeface="Arial" pitchFamily="34" charset="0"/>
                <a:cs typeface="Arial" pitchFamily="34" charset="0"/>
              </a:rPr>
              <a:t>    </a:t>
            </a:r>
            <a:r>
              <a:rPr lang="tr-TR" sz="3100" dirty="0" smtClean="0">
                <a:solidFill>
                  <a:srgbClr val="FF0000"/>
                </a:solidFill>
                <a:latin typeface="Arial" pitchFamily="34" charset="0"/>
                <a:cs typeface="Arial" pitchFamily="34" charset="0"/>
              </a:rPr>
              <a:t>Tezi destekleyen araştırmalar: </a:t>
            </a:r>
          </a:p>
          <a:p>
            <a:pPr algn="just">
              <a:buNone/>
            </a:pPr>
            <a:r>
              <a:rPr lang="tr-TR" sz="3100" dirty="0" smtClean="0">
                <a:latin typeface="Arial" pitchFamily="34" charset="0"/>
                <a:cs typeface="Arial" pitchFamily="34" charset="0"/>
              </a:rPr>
              <a:t>    Eğitimle ekonomik büyüme ilişkisini inceleyen ilk araştırmacılardan biri E. </a:t>
            </a:r>
            <a:r>
              <a:rPr lang="tr-TR" sz="3100" dirty="0" err="1" smtClean="0">
                <a:latin typeface="Arial" pitchFamily="34" charset="0"/>
                <a:cs typeface="Arial" pitchFamily="34" charset="0"/>
              </a:rPr>
              <a:t>Denison’dır</a:t>
            </a:r>
            <a:r>
              <a:rPr lang="tr-TR" sz="3100" dirty="0" smtClean="0">
                <a:latin typeface="Arial" pitchFamily="34" charset="0"/>
                <a:cs typeface="Arial" pitchFamily="34" charset="0"/>
              </a:rPr>
              <a:t>. E. </a:t>
            </a:r>
            <a:r>
              <a:rPr lang="tr-TR" sz="3100" dirty="0" err="1" smtClean="0">
                <a:latin typeface="Arial" pitchFamily="34" charset="0"/>
                <a:cs typeface="Arial" pitchFamily="34" charset="0"/>
              </a:rPr>
              <a:t>Denison</a:t>
            </a:r>
            <a:r>
              <a:rPr lang="tr-TR" sz="3100" dirty="0" smtClean="0">
                <a:latin typeface="Arial" pitchFamily="34" charset="0"/>
                <a:cs typeface="Arial" pitchFamily="34" charset="0"/>
              </a:rPr>
              <a:t> (1962), 1910 -1960 yılları arasında ABD’nin ulusal gelirindeki veya </a:t>
            </a:r>
            <a:r>
              <a:rPr lang="tr-TR" sz="3100" dirty="0" err="1" smtClean="0">
                <a:latin typeface="Arial" pitchFamily="34" charset="0"/>
                <a:cs typeface="Arial" pitchFamily="34" charset="0"/>
              </a:rPr>
              <a:t>GSMH’sındaki</a:t>
            </a:r>
            <a:r>
              <a:rPr lang="tr-TR" sz="3100" dirty="0" smtClean="0">
                <a:latin typeface="Arial" pitchFamily="34" charset="0"/>
                <a:cs typeface="Arial" pitchFamily="34" charset="0"/>
              </a:rPr>
              <a:t> artışta farklı üretim faktörlerinin ayrı ayrı katkısını belirlemek amacıyla üretim fonksiyonu üzerinden çeşitli araştırmalar yapmış, teknolojik ilerleme ve ölçek ekonomileriyle birlikte işgücünün niteliğindeki gelişmelerin büyük önem taşıdığını ileri sürmüştür. </a:t>
            </a:r>
            <a:r>
              <a:rPr lang="tr-TR" sz="3100" dirty="0" err="1" smtClean="0">
                <a:solidFill>
                  <a:srgbClr val="FF0000"/>
                </a:solidFill>
                <a:latin typeface="Arial" pitchFamily="34" charset="0"/>
                <a:cs typeface="Arial" pitchFamily="34" charset="0"/>
              </a:rPr>
              <a:t>Denison’un</a:t>
            </a:r>
            <a:r>
              <a:rPr lang="tr-TR" sz="3100" dirty="0" smtClean="0">
                <a:solidFill>
                  <a:srgbClr val="FF0000"/>
                </a:solidFill>
                <a:latin typeface="Arial" pitchFamily="34" charset="0"/>
                <a:cs typeface="Arial" pitchFamily="34" charset="0"/>
              </a:rPr>
              <a:t> araştırmalarının 1930 -1960 yılları arasında, işgücünün eğitim düzeyindeki artışların ABD’deki </a:t>
            </a:r>
            <a:r>
              <a:rPr lang="tr-TR" sz="3100" dirty="0" err="1" smtClean="0">
                <a:solidFill>
                  <a:srgbClr val="FF0000"/>
                </a:solidFill>
                <a:latin typeface="Arial" pitchFamily="34" charset="0"/>
                <a:cs typeface="Arial" pitchFamily="34" charset="0"/>
              </a:rPr>
              <a:t>GSMH’nın</a:t>
            </a:r>
            <a:r>
              <a:rPr lang="tr-TR" sz="3100" dirty="0" smtClean="0">
                <a:solidFill>
                  <a:srgbClr val="FF0000"/>
                </a:solidFill>
                <a:latin typeface="Arial" pitchFamily="34" charset="0"/>
                <a:cs typeface="Arial" pitchFamily="34" charset="0"/>
              </a:rPr>
              <a:t> yıllık büyüme oranının </a:t>
            </a:r>
            <a:r>
              <a:rPr lang="tr-TR" sz="3100" dirty="0" smtClean="0">
                <a:solidFill>
                  <a:srgbClr val="00B050"/>
                </a:solidFill>
                <a:latin typeface="Arial" pitchFamily="34" charset="0"/>
                <a:cs typeface="Arial" pitchFamily="34" charset="0"/>
              </a:rPr>
              <a:t>%23’ü </a:t>
            </a:r>
            <a:r>
              <a:rPr lang="tr-TR" sz="3100" dirty="0" smtClean="0">
                <a:solidFill>
                  <a:srgbClr val="FF0000"/>
                </a:solidFill>
                <a:latin typeface="Arial" pitchFamily="34" charset="0"/>
                <a:cs typeface="Arial" pitchFamily="34" charset="0"/>
              </a:rPr>
              <a:t>gibi büyük bir kısmını açıkladığı sonucuna ulaşması geniş yankılar yaratmıştır. </a:t>
            </a:r>
          </a:p>
          <a:p>
            <a:pPr algn="just">
              <a:buNone/>
            </a:pPr>
            <a:endParaRPr lang="tr-TR"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 </a:t>
            </a:r>
            <a:r>
              <a:rPr lang="tr-TR" dirty="0" err="1" smtClean="0">
                <a:latin typeface="Arial" pitchFamily="34" charset="0"/>
                <a:cs typeface="Arial" pitchFamily="34" charset="0"/>
              </a:rPr>
              <a:t>Denison</a:t>
            </a:r>
            <a:r>
              <a:rPr lang="tr-TR" dirty="0" smtClean="0">
                <a:latin typeface="Arial" pitchFamily="34" charset="0"/>
                <a:cs typeface="Arial" pitchFamily="34" charset="0"/>
              </a:rPr>
              <a:t> ABD’den sonra </a:t>
            </a:r>
            <a:r>
              <a:rPr lang="tr-TR" dirty="0" smtClean="0">
                <a:solidFill>
                  <a:srgbClr val="FF0000"/>
                </a:solidFill>
                <a:latin typeface="Arial" pitchFamily="34" charset="0"/>
                <a:cs typeface="Arial" pitchFamily="34" charset="0"/>
              </a:rPr>
              <a:t>çeşitli Avrupa ülkelerinde </a:t>
            </a:r>
            <a:r>
              <a:rPr lang="tr-TR" dirty="0" smtClean="0">
                <a:latin typeface="Arial" pitchFamily="34" charset="0"/>
                <a:cs typeface="Arial" pitchFamily="34" charset="0"/>
              </a:rPr>
              <a:t>benzer teknikleri uygulayarak benzer araştırmalar yapmış ancak, </a:t>
            </a:r>
            <a:r>
              <a:rPr lang="tr-TR" dirty="0" smtClean="0">
                <a:solidFill>
                  <a:srgbClr val="FF0000"/>
                </a:solidFill>
                <a:latin typeface="Arial" pitchFamily="34" charset="0"/>
                <a:cs typeface="Arial" pitchFamily="34" charset="0"/>
              </a:rPr>
              <a:t>pek net sonuçlara ulaşamamıştır</a:t>
            </a:r>
            <a:r>
              <a:rPr lang="tr-TR" dirty="0" smtClean="0">
                <a:latin typeface="Arial" pitchFamily="34" charset="0"/>
                <a:cs typeface="Arial" pitchFamily="34" charset="0"/>
              </a:rPr>
              <a:t>. </a:t>
            </a:r>
          </a:p>
          <a:p>
            <a:pPr algn="just"/>
            <a:r>
              <a:rPr lang="tr-TR" dirty="0" smtClean="0">
                <a:latin typeface="Arial" pitchFamily="34" charset="0"/>
                <a:cs typeface="Arial" pitchFamily="34" charset="0"/>
              </a:rPr>
              <a:t>T.W. </a:t>
            </a:r>
            <a:r>
              <a:rPr lang="tr-TR" dirty="0" err="1" smtClean="0">
                <a:latin typeface="Arial" pitchFamily="34" charset="0"/>
                <a:cs typeface="Arial" pitchFamily="34" charset="0"/>
              </a:rPr>
              <a:t>Schultz</a:t>
            </a:r>
            <a:r>
              <a:rPr lang="tr-TR" dirty="0" smtClean="0">
                <a:latin typeface="Arial" pitchFamily="34" charset="0"/>
                <a:cs typeface="Arial" pitchFamily="34" charset="0"/>
              </a:rPr>
              <a:t> (1963)’un eğitimin ekonomik büyümeye katkısını ölçme yöntemi de (fizik sermayenin getiri oranlarıyla karşılaştırıldığında insan sermayesinin getiri oranları bakımından) E. </a:t>
            </a:r>
            <a:r>
              <a:rPr lang="tr-TR" dirty="0" err="1" smtClean="0">
                <a:latin typeface="Arial" pitchFamily="34" charset="0"/>
                <a:cs typeface="Arial" pitchFamily="34" charset="0"/>
              </a:rPr>
              <a:t>Denison’ınki</a:t>
            </a:r>
            <a:r>
              <a:rPr lang="tr-TR" dirty="0" smtClean="0">
                <a:latin typeface="Arial" pitchFamily="34" charset="0"/>
                <a:cs typeface="Arial" pitchFamily="34" charset="0"/>
              </a:rPr>
              <a:t> ile aynı sonuçlara ulaşmış ve ABD’de çıktıdaki büyüme oranının önemli bir bölümünün eğitim yatırımlarıyla açıklanabileceği ileri sürülmüştür.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endParaRPr lang="tr-TR" dirty="0" smtClean="0"/>
          </a:p>
          <a:p>
            <a:pPr algn="just"/>
            <a:r>
              <a:rPr lang="tr-TR" dirty="0" smtClean="0">
                <a:solidFill>
                  <a:srgbClr val="FF0000"/>
                </a:solidFill>
                <a:latin typeface="Arial" pitchFamily="34" charset="0"/>
                <a:cs typeface="Arial" pitchFamily="34" charset="0"/>
              </a:rPr>
              <a:t>Tezdeki iddianın sonuç yargısı:</a:t>
            </a:r>
          </a:p>
          <a:p>
            <a:pPr algn="just">
              <a:buNone/>
            </a:pPr>
            <a:r>
              <a:rPr lang="tr-TR" dirty="0" smtClean="0">
                <a:latin typeface="Arial" pitchFamily="34" charset="0"/>
                <a:cs typeface="Arial" pitchFamily="34" charset="0"/>
              </a:rPr>
              <a:t>    Gerek </a:t>
            </a:r>
            <a:r>
              <a:rPr lang="tr-TR" dirty="0" smtClean="0">
                <a:solidFill>
                  <a:srgbClr val="FF0000"/>
                </a:solidFill>
                <a:latin typeface="Arial" pitchFamily="34" charset="0"/>
                <a:cs typeface="Arial" pitchFamily="34" charset="0"/>
              </a:rPr>
              <a:t>gelişmiş</a:t>
            </a:r>
            <a:r>
              <a:rPr lang="tr-TR" dirty="0" smtClean="0">
                <a:latin typeface="Arial" pitchFamily="34" charset="0"/>
                <a:cs typeface="Arial" pitchFamily="34" charset="0"/>
              </a:rPr>
              <a:t> gerekse </a:t>
            </a:r>
            <a:r>
              <a:rPr lang="tr-TR" dirty="0" smtClean="0">
                <a:solidFill>
                  <a:srgbClr val="7030A0"/>
                </a:solidFill>
                <a:latin typeface="Arial" pitchFamily="34" charset="0"/>
                <a:cs typeface="Arial" pitchFamily="34" charset="0"/>
              </a:rPr>
              <a:t>gelişmekte olan </a:t>
            </a:r>
            <a:r>
              <a:rPr lang="tr-TR" dirty="0" smtClean="0">
                <a:latin typeface="Arial" pitchFamily="34" charset="0"/>
                <a:cs typeface="Arial" pitchFamily="34" charset="0"/>
              </a:rPr>
              <a:t>ülkelerde 1950’den sonra gerçekleşen  ekonomik büyümenin ve bireysel kazanç artışlarının önemli bir kısmı işgücünün eğitim düzeyindeki artışla açıklanabilir. </a:t>
            </a:r>
          </a:p>
          <a:p>
            <a:pPr algn="just">
              <a:buNone/>
            </a:pPr>
            <a:endParaRPr lang="tr-TR" dirty="0" smtClean="0"/>
          </a:p>
          <a:p>
            <a:pPr algn="just">
              <a:buNone/>
            </a:pPr>
            <a:r>
              <a:rPr lang="tr-TR" dirty="0" smtClean="0"/>
              <a:t>     </a:t>
            </a:r>
          </a:p>
          <a:p>
            <a:pPr algn="just"/>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0070C0"/>
                </a:solidFill>
              </a:rPr>
              <a:t>İnsan Sermayesi Kuramına Eleştiriler</a:t>
            </a:r>
            <a:endParaRPr lang="tr-TR" dirty="0">
              <a:solidFill>
                <a:srgbClr val="0070C0"/>
              </a:solidFill>
            </a:endParaRPr>
          </a:p>
        </p:txBody>
      </p:sp>
      <p:sp>
        <p:nvSpPr>
          <p:cNvPr id="3" name="2 İçerik Yer Tutucusu"/>
          <p:cNvSpPr>
            <a:spLocks noGrp="1"/>
          </p:cNvSpPr>
          <p:nvPr>
            <p:ph sz="quarter" idx="1"/>
          </p:nvPr>
        </p:nvSpPr>
        <p:spPr/>
        <p:txBody>
          <a:bodyPr>
            <a:normAutofit/>
          </a:bodyPr>
          <a:lstStyle/>
          <a:p>
            <a:pPr algn="just"/>
            <a:r>
              <a:rPr lang="tr-TR" dirty="0" smtClean="0"/>
              <a:t>İnsan sermayesi kuramının ilk versiyonları, eğitim veya yetiştirmenin faydalı bilgi ve beceriler kazandırarak </a:t>
            </a:r>
            <a:r>
              <a:rPr lang="tr-TR" dirty="0" err="1" smtClean="0"/>
              <a:t>işgörenlerin</a:t>
            </a:r>
            <a:r>
              <a:rPr lang="tr-TR" dirty="0" smtClean="0"/>
              <a:t> verimliliğini yükselttiğini ve böylece onların yaşam boyu kazançlarını artırdığını ileri sürmektedir. </a:t>
            </a:r>
            <a:r>
              <a:rPr lang="tr-TR" dirty="0" smtClean="0">
                <a:solidFill>
                  <a:srgbClr val="00B050"/>
                </a:solidFill>
              </a:rPr>
              <a:t>Ancak, bu yargı, eğitilmiş </a:t>
            </a:r>
            <a:r>
              <a:rPr lang="tr-TR" dirty="0" err="1" smtClean="0">
                <a:solidFill>
                  <a:srgbClr val="00B050"/>
                </a:solidFill>
              </a:rPr>
              <a:t>işgörenlerin</a:t>
            </a:r>
            <a:r>
              <a:rPr lang="tr-TR" dirty="0" smtClean="0">
                <a:solidFill>
                  <a:srgbClr val="00B050"/>
                </a:solidFill>
              </a:rPr>
              <a:t> daha yüksek kazancının, onların eğitim sürecinde kazandıkları bilgi ve becerilerden çok zaten sahip oldukları  yetenekleri yansıttığını ileri süren araştırmacılar tarafından eleştiriye uğramıştır. </a:t>
            </a:r>
          </a:p>
          <a:p>
            <a:pPr algn="just"/>
            <a:r>
              <a:rPr lang="tr-TR" dirty="0" smtClean="0">
                <a:solidFill>
                  <a:srgbClr val="0070C0"/>
                </a:solidFill>
              </a:rPr>
              <a:t>Yüksek düzeyde eğitilmiş personelin, kırsal yörelerden çok kentsel yörelerde çalışmakta ve toplumun daha yüksek sosyal sınıflarından gelmekte olabilecekleri argümanı tartışılmıştır</a:t>
            </a:r>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pPr algn="just"/>
            <a:r>
              <a:rPr lang="tr-TR" dirty="0" smtClean="0"/>
              <a:t>Eğitimin, gerekli bilgi ve becerileri kazandırma yoluyla personelin verimliliğini artırmadığı, sadece işverenin değer verdiği ve bu nedenle daha yüksek kazançla ödüllendirilen, otoriteye karşı tutum, bir işi yapma konusunda titizlik ve dakiklik veya güdülenme gibi belirli kişisel özellikleri ürettiğini iddia edenler olmuştur.</a:t>
            </a:r>
          </a:p>
          <a:p>
            <a:pPr algn="just"/>
            <a:r>
              <a:rPr lang="tr-TR" dirty="0" smtClean="0"/>
              <a:t>Bu iddialar, eğitimin, bireyin verimliliğini doğrudan etkilemeksizin, sadece bir sertifika veya diploma vererek daha iyi bir iş bulmasına olanak sağladığının ileri sürülmesi nedeniyle </a:t>
            </a:r>
            <a:r>
              <a:rPr lang="tr-TR" dirty="0" err="1" smtClean="0"/>
              <a:t>alanyazında</a:t>
            </a:r>
            <a:r>
              <a:rPr lang="tr-TR" dirty="0" smtClean="0"/>
              <a:t> “filtre” ya da “eleme” adlarla anılmaktadır. Eleme hipotezine göre, işverenler </a:t>
            </a:r>
            <a:r>
              <a:rPr lang="tr-TR" dirty="0" err="1" smtClean="0"/>
              <a:t>işgören</a:t>
            </a:r>
            <a:r>
              <a:rPr lang="tr-TR" dirty="0" smtClean="0"/>
              <a:t> seçiminde, diğer özelliklerin bir temsilcisi olarak eğitimsel nitelikleri kullanmaktadırlar.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solidFill>
                  <a:srgbClr val="0070C0"/>
                </a:solidFill>
                <a:latin typeface="Arial" pitchFamily="34" charset="0"/>
                <a:cs typeface="Arial" pitchFamily="34" charset="0"/>
              </a:rPr>
              <a:t>İnsan Sermayesi kuramı ile Eğitim Finansmanı İlişkisi</a:t>
            </a:r>
            <a:endParaRPr lang="tr-TR" sz="2800"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lgn="just"/>
            <a:r>
              <a:rPr lang="tr-TR" dirty="0" smtClean="0">
                <a:latin typeface="Arial" pitchFamily="34" charset="0"/>
                <a:cs typeface="Arial" pitchFamily="34" charset="0"/>
              </a:rPr>
              <a:t>İnsan sermayesi kuramını desteklemeye yönelik ilk çalışmalar </a:t>
            </a:r>
            <a:r>
              <a:rPr lang="tr-TR" dirty="0" smtClean="0">
                <a:solidFill>
                  <a:srgbClr val="FF0000"/>
                </a:solidFill>
                <a:latin typeface="Arial" pitchFamily="34" charset="0"/>
                <a:cs typeface="Arial" pitchFamily="34" charset="0"/>
              </a:rPr>
              <a:t>eğitim ile verimlilik ve kazançlar </a:t>
            </a:r>
            <a:r>
              <a:rPr lang="tr-TR" dirty="0" smtClean="0">
                <a:latin typeface="Arial" pitchFamily="34" charset="0"/>
                <a:cs typeface="Arial" pitchFamily="34" charset="0"/>
              </a:rPr>
              <a:t>arasındaki ilişkiyi çözümlerken </a:t>
            </a:r>
            <a:r>
              <a:rPr lang="tr-TR" dirty="0" smtClean="0">
                <a:solidFill>
                  <a:srgbClr val="FF0000"/>
                </a:solidFill>
                <a:latin typeface="Arial" pitchFamily="34" charset="0"/>
                <a:cs typeface="Arial" pitchFamily="34" charset="0"/>
              </a:rPr>
              <a:t>belli bir öğretim düzeyini tamamlama </a:t>
            </a:r>
            <a:r>
              <a:rPr lang="tr-TR" dirty="0" smtClean="0">
                <a:latin typeface="Arial" pitchFamily="34" charset="0"/>
                <a:cs typeface="Arial" pitchFamily="34" charset="0"/>
              </a:rPr>
              <a:t>ya da </a:t>
            </a:r>
            <a:r>
              <a:rPr lang="tr-TR" dirty="0" smtClean="0">
                <a:solidFill>
                  <a:srgbClr val="FF0000"/>
                </a:solidFill>
                <a:latin typeface="Arial" pitchFamily="34" charset="0"/>
                <a:cs typeface="Arial" pitchFamily="34" charset="0"/>
              </a:rPr>
              <a:t>belli bir örgün eğitim kurumunda geçirilen gün sayısı</a:t>
            </a:r>
            <a:r>
              <a:rPr lang="tr-TR" dirty="0" smtClean="0">
                <a:latin typeface="Arial" pitchFamily="34" charset="0"/>
                <a:cs typeface="Arial" pitchFamily="34" charset="0"/>
              </a:rPr>
              <a:t> gibi nicel değişkenleri baz almıştır. Bu araştırmalar kamunun eğitim alanına yatırım yapması açısından önemli dayanaklar sağlamıştır.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801</TotalTime>
  <Words>750</Words>
  <Application>Microsoft Office PowerPoint</Application>
  <PresentationFormat>Ekran Gösterisi (4:3)</PresentationFormat>
  <Paragraphs>29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Franklin Gothic Book</vt:lpstr>
      <vt:lpstr>Perpetua</vt:lpstr>
      <vt:lpstr>Wingdings 2</vt:lpstr>
      <vt:lpstr>Hisse Senedi</vt:lpstr>
      <vt:lpstr>Eğitim Ekonomisi Dersi Notları – 4</vt:lpstr>
      <vt:lpstr>              İnsan Sermayesi Kuramı (Beşeri Sermaye Kavramsallaştırması) </vt:lpstr>
      <vt:lpstr>PowerPoint Sunusu</vt:lpstr>
      <vt:lpstr>PowerPoint Sunusu</vt:lpstr>
      <vt:lpstr>PowerPoint Sunusu</vt:lpstr>
      <vt:lpstr>PowerPoint Sunusu</vt:lpstr>
      <vt:lpstr>İnsan Sermayesi Kuramına Eleştiriler</vt:lpstr>
      <vt:lpstr>PowerPoint Sunusu</vt:lpstr>
      <vt:lpstr>İnsan Sermayesi kuramı ile Eğitim Finansmanı İlişkisi</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200</cp:revision>
  <dcterms:created xsi:type="dcterms:W3CDTF">2014-05-05T08:01:07Z</dcterms:created>
  <dcterms:modified xsi:type="dcterms:W3CDTF">2018-11-15T11:14:56Z</dcterms:modified>
</cp:coreProperties>
</file>