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32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106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411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661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591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25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8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695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359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28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031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5D418-F2D8-4FA4-A538-FBE93046C403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58682-14F2-434A-9EF3-61B2E609CA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29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0946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Toplam Arz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3200" dirty="0">
                <a:solidFill>
                  <a:schemeClr val="tx1">
                    <a:tint val="75000"/>
                  </a:schemeClr>
                </a:solidFill>
              </a:rPr>
              <a:t>Yrd. Doç. </a:t>
            </a:r>
            <a:r>
              <a:rPr lang="tr-TR" sz="3200" dirty="0">
                <a:solidFill>
                  <a:schemeClr val="tx1">
                    <a:tint val="75000"/>
                  </a:schemeClr>
                </a:solidFill>
              </a:rPr>
              <a:t>Dr</a:t>
            </a:r>
            <a:r>
              <a:rPr lang="tr-TR" sz="3200" dirty="0">
                <a:solidFill>
                  <a:schemeClr val="tx1">
                    <a:tint val="75000"/>
                  </a:schemeClr>
                </a:solidFill>
              </a:rPr>
              <a:t>. Akın </a:t>
            </a:r>
            <a:r>
              <a:rPr lang="tr-TR" sz="3200" dirty="0" err="1">
                <a:solidFill>
                  <a:schemeClr val="tx1">
                    <a:tint val="75000"/>
                  </a:schemeClr>
                </a:solidFill>
              </a:rPr>
              <a:t>Usupbeyli</a:t>
            </a:r>
            <a:endParaRPr lang="tr-TR" sz="3200" dirty="0">
              <a:solidFill>
                <a:schemeClr val="tx1">
                  <a:tint val="75000"/>
                </a:scheme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8530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Toplam Talep Toplam Arz Modelinde Denge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Deflasyonist</a:t>
            </a:r>
            <a:r>
              <a:rPr lang="tr-TR" dirty="0" smtClean="0"/>
              <a:t> açığın olduğu durumda hükümet harcamaları arttırılır veya nominal para arzı arttırılırsa, ekonomide talep canlanacak, ekonomi uzun dönem makroekonomik dengeyi yakalayaca</a:t>
            </a:r>
            <a:r>
              <a:rPr lang="tr-TR" dirty="0" smtClean="0"/>
              <a:t>ktır.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Enflasyonist açığın olduğu durumda hükümet harcamaları düşürülürse veya nominal para arzı azaltılıp, ekonomide talep yavaşlatılacak, ekonomi uzun dönem makroekonomik dengeyi yakalayacaktır.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232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Toplam Arz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lnSpc>
                <a:spcPct val="150000"/>
              </a:lnSpc>
            </a:pPr>
            <a:r>
              <a:rPr lang="tr-TR" dirty="0" smtClean="0"/>
              <a:t>Farklı fiyatlar genel seviyesinde firmaların üretip satmaya razı olduğu mal ve hizmet miktarını gösteren analizdir.</a:t>
            </a:r>
          </a:p>
          <a:p>
            <a:pPr lvl="0">
              <a:lnSpc>
                <a:spcPct val="150000"/>
              </a:lnSpc>
            </a:pPr>
            <a:r>
              <a:rPr lang="tr-TR" dirty="0" smtClean="0"/>
              <a:t>Fiyatlar genel seviyesi </a:t>
            </a:r>
            <a:r>
              <a:rPr lang="tr-TR" dirty="0"/>
              <a:t>ile çıktı miktarı arasındaki pozitif yönlü ilişkiyi verir. </a:t>
            </a:r>
            <a:endParaRPr lang="tr-TR" dirty="0" smtClean="0"/>
          </a:p>
          <a:p>
            <a:pPr lvl="0">
              <a:lnSpc>
                <a:spcPct val="150000"/>
              </a:lnSpc>
            </a:pPr>
            <a:r>
              <a:rPr lang="tr-TR" dirty="0" smtClean="0"/>
              <a:t>Toplam arz eğrisi, üretimi temsil ettiği için kısa dönem arz eğrisi (SRAS) ve uzun dönem arz eğrisi olmak üzere iki ayrı şekilde tanımlanır.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539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Toplam Arz Eğrisinin Eğimi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tr-TR" dirty="0" err="1" smtClean="0"/>
              <a:t>SRAS’nin</a:t>
            </a:r>
            <a:r>
              <a:rPr lang="tr-TR" dirty="0" smtClean="0"/>
              <a:t> pozitif eğimli olma sebebi üretim düzeyi arttıkça azalan verimler kanununa bağlı olarak üretimin birim maliyetlerinin de artması dolayısıyla firmaların razı oldukları fiyat düzeyinin artmasıdır.</a:t>
            </a:r>
          </a:p>
          <a:p>
            <a:pPr lvl="0">
              <a:lnSpc>
                <a:spcPct val="150000"/>
              </a:lnSpc>
            </a:pPr>
            <a:r>
              <a:rPr lang="tr-TR" dirty="0" smtClean="0"/>
              <a:t>Ayrıca ekonominin içinde bulunduğu istihdam durumu da arz eğrisinin eğimini etkiler. Eksik istihdamın yoğun olduğu durumda SRAS yatıkken, tam istihdama yaklaştıkça dikleşecektir. </a:t>
            </a:r>
          </a:p>
          <a:p>
            <a:pPr>
              <a:lnSpc>
                <a:spcPct val="150000"/>
              </a:lnSpc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1544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dirty="0" err="1" smtClean="0"/>
              <a:t>SRAS’nin</a:t>
            </a:r>
            <a:r>
              <a:rPr lang="tr-TR" dirty="0" smtClean="0"/>
              <a:t> konumunu değiştiren faktörler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tr-TR" dirty="0"/>
              <a:t>İşgücü maliyetlerinin </a:t>
            </a:r>
            <a:r>
              <a:rPr lang="tr-TR" dirty="0" smtClean="0"/>
              <a:t>artması </a:t>
            </a:r>
            <a:r>
              <a:rPr lang="tr-TR" dirty="0" err="1" smtClean="0"/>
              <a:t>SRAS’yi</a:t>
            </a:r>
            <a:r>
              <a:rPr lang="tr-TR" dirty="0" smtClean="0"/>
              <a:t> sola kaydıracaktır. </a:t>
            </a:r>
            <a:endParaRPr lang="tr-TR" dirty="0"/>
          </a:p>
          <a:p>
            <a:pPr lvl="0">
              <a:lnSpc>
                <a:spcPct val="150000"/>
              </a:lnSpc>
            </a:pPr>
            <a:r>
              <a:rPr lang="tr-TR" dirty="0"/>
              <a:t>Hammadde ve girdi fiyatlarının artması (fiyat şokları</a:t>
            </a:r>
            <a:r>
              <a:rPr lang="tr-TR" dirty="0" smtClean="0"/>
              <a:t>) </a:t>
            </a:r>
            <a:r>
              <a:rPr lang="tr-TR" dirty="0" err="1" smtClean="0"/>
              <a:t>SRAS’yi</a:t>
            </a:r>
            <a:r>
              <a:rPr lang="tr-TR" dirty="0" smtClean="0"/>
              <a:t> sola kaydıracaktır.</a:t>
            </a:r>
            <a:endParaRPr lang="tr-TR" dirty="0"/>
          </a:p>
          <a:p>
            <a:pPr lvl="0">
              <a:lnSpc>
                <a:spcPct val="150000"/>
              </a:lnSpc>
            </a:pPr>
            <a:r>
              <a:rPr lang="tr-TR" dirty="0"/>
              <a:t>Beklenen enflasyonun </a:t>
            </a:r>
            <a:r>
              <a:rPr lang="tr-TR" dirty="0" smtClean="0"/>
              <a:t>artması işçileri </a:t>
            </a:r>
            <a:r>
              <a:rPr lang="tr-TR" dirty="0"/>
              <a:t>daha yüksek ücret talep </a:t>
            </a:r>
            <a:r>
              <a:rPr lang="tr-TR" dirty="0" smtClean="0"/>
              <a:t>etmesine yol açacak </a:t>
            </a:r>
            <a:r>
              <a:rPr lang="tr-TR" dirty="0"/>
              <a:t>ve eğri sola </a:t>
            </a:r>
            <a:r>
              <a:rPr lang="tr-TR" dirty="0" smtClean="0"/>
              <a:t>kayacaktır.</a:t>
            </a:r>
            <a:endParaRPr lang="tr-TR" dirty="0"/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091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SRAS’nin</a:t>
            </a:r>
            <a:r>
              <a:rPr lang="tr-TR" dirty="0" smtClean="0"/>
              <a:t> konumunu değiştiren faktörler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tr-TR" dirty="0" smtClean="0"/>
              <a:t>Fiili çıktının tam istihdam çıktısından daha fazla olması yani enflasyonist açığın ortaya çıkması ile işsizlik doğal işsizliğin üzerine çıkacak ve ücretler artacaktır. Bu da arz eğrisini sola kaydırır.</a:t>
            </a:r>
          </a:p>
          <a:p>
            <a:pPr lvl="0">
              <a:lnSpc>
                <a:spcPct val="150000"/>
              </a:lnSpc>
            </a:pPr>
            <a:r>
              <a:rPr lang="tr-TR" dirty="0" smtClean="0"/>
              <a:t>Devletin piyasaya firmaların maliyetlerini düşürecek müdahalelerde bulunması (örneğin kurumlar vergisinin düşürülmesi veya sübvansiyonların arttırılması) arz eğrisini sağa kaydırır.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2948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r>
              <a:rPr lang="tr-TR" dirty="0" smtClean="0"/>
              <a:t>Uzun Dönem Toplam Arz Eğrisi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Uzun dönemde Yeni </a:t>
            </a:r>
            <a:r>
              <a:rPr lang="tr-TR" dirty="0" err="1" smtClean="0"/>
              <a:t>Keynesyenlerin</a:t>
            </a:r>
            <a:r>
              <a:rPr lang="tr-TR" dirty="0" smtClean="0"/>
              <a:t> ortaya attığı ücret ve yapışkanlıkların sebepleri ortadan kalkması, Monetaristlerin işçi yanılmasının ortadan kalkıp işçilerin fiyatlar genel seviyesini gözlemleyebilmesi, Yeni Klasiklerin beklenmeyen şoklarının etkisinin geçmesi, uzun </a:t>
            </a:r>
            <a:r>
              <a:rPr lang="tr-TR" dirty="0"/>
              <a:t>d</a:t>
            </a:r>
            <a:r>
              <a:rPr lang="tr-TR" dirty="0" smtClean="0"/>
              <a:t>önem </a:t>
            </a:r>
            <a:r>
              <a:rPr lang="tr-TR" dirty="0"/>
              <a:t>t</a:t>
            </a:r>
            <a:r>
              <a:rPr lang="tr-TR" dirty="0" smtClean="0"/>
              <a:t>oplam </a:t>
            </a:r>
            <a:r>
              <a:rPr lang="tr-TR" dirty="0"/>
              <a:t>a</a:t>
            </a:r>
            <a:r>
              <a:rPr lang="tr-TR" dirty="0" smtClean="0"/>
              <a:t>rz eğrisinin düşey, dik olmasını sağlar.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Uzun dönem toplam arz eğrisi, milli gelir eksenini, doğal işsizlik ve tam istihdam düzeyinde keser.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20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 Uzun Dönem Toplam Arz Eğrisi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Uzun dönem toplam arz eğrisinin yer </a:t>
            </a:r>
            <a:r>
              <a:rPr lang="tr-TR" dirty="0"/>
              <a:t>değiştirmesini sağlayan faktörler;</a:t>
            </a:r>
          </a:p>
          <a:p>
            <a:pPr lvl="0"/>
            <a:r>
              <a:rPr lang="tr-TR" dirty="0"/>
              <a:t>Sermaye stokunun artması</a:t>
            </a:r>
          </a:p>
          <a:p>
            <a:pPr lvl="0"/>
            <a:r>
              <a:rPr lang="tr-TR" dirty="0"/>
              <a:t>Emek arzının artması</a:t>
            </a:r>
          </a:p>
          <a:p>
            <a:pPr lvl="0"/>
            <a:r>
              <a:rPr lang="tr-TR" dirty="0"/>
              <a:t>Teknolojik gelişmenin sonucunda </a:t>
            </a:r>
            <a:r>
              <a:rPr lang="tr-TR" dirty="0" smtClean="0"/>
              <a:t>verimlilik artışı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6432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Toplam Talep Toplam Arz Modelinde Denge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Toplam talep </a:t>
            </a:r>
            <a:r>
              <a:rPr lang="tr-TR" dirty="0" smtClean="0"/>
              <a:t>eğrisinin, kısa </a:t>
            </a:r>
            <a:r>
              <a:rPr lang="tr-TR" dirty="0"/>
              <a:t>ve uzun dönem </a:t>
            </a:r>
            <a:r>
              <a:rPr lang="tr-TR" dirty="0" smtClean="0"/>
              <a:t>toplam </a:t>
            </a:r>
            <a:r>
              <a:rPr lang="fi-FI" dirty="0" smtClean="0"/>
              <a:t>arz </a:t>
            </a:r>
            <a:r>
              <a:rPr lang="tr-TR" dirty="0" smtClean="0"/>
              <a:t>eğrileri </a:t>
            </a:r>
            <a:r>
              <a:rPr lang="fi-FI" dirty="0" smtClean="0"/>
              <a:t>ile </a:t>
            </a:r>
            <a:r>
              <a:rPr lang="tr-TR" dirty="0" smtClean="0"/>
              <a:t>kesiştiği noktada ortaya çıkan fiyatlar genel düzeyi ve milli gelir düzeyinde ekonomi </a:t>
            </a:r>
            <a:r>
              <a:rPr lang="fi-FI" dirty="0" smtClean="0"/>
              <a:t>uzun</a:t>
            </a:r>
            <a:r>
              <a:rPr lang="tr-TR" dirty="0" smtClean="0"/>
              <a:t> dönem dengeye ulaşmıştır.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Fiili çıktı düzeyi tam </a:t>
            </a:r>
            <a:r>
              <a:rPr lang="tr-TR" dirty="0"/>
              <a:t>istihdam </a:t>
            </a:r>
            <a:r>
              <a:rPr lang="tr-TR" dirty="0" smtClean="0"/>
              <a:t>düzeyindedir. Çıktı açığı bulunmamaktadır.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Fiyatlar gelir seviyesinde istikrar sağlanmış, artma  ya da azalma baskısı yoktur.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Uzun </a:t>
            </a:r>
            <a:r>
              <a:rPr lang="tr-TR" dirty="0"/>
              <a:t>dönem </a:t>
            </a:r>
            <a:r>
              <a:rPr lang="tr-TR" dirty="0" smtClean="0"/>
              <a:t>denge, ekonominin uzun dönem makro ekonomik dengeyi yakaladığı anlamına gelmektedir. </a:t>
            </a:r>
          </a:p>
        </p:txBody>
      </p:sp>
    </p:spTree>
    <p:extLst>
      <p:ext uri="{BB962C8B-B14F-4D97-AF65-F5344CB8AC3E}">
        <p14:creationId xmlns:p14="http://schemas.microsoft.com/office/powerpoint/2010/main" val="1402998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Toplam Talep Toplam Arz Modelinde Denge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Eğe</a:t>
            </a:r>
            <a:r>
              <a:rPr lang="tr-TR" dirty="0" smtClean="0"/>
              <a:t>r her üç eğri aynı noktada kesişmiyorsa ekonomide talep arz dengesi düzgün işlemiyor demektir.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Eğer toplam talep ile kısa dönem toplam arzın kesiştiği noktada ortaya çıkan fiili milli gelir tam istihdam düzeyinin altında ise ekonomide </a:t>
            </a:r>
            <a:r>
              <a:rPr lang="tr-TR" dirty="0" err="1" smtClean="0"/>
              <a:t>deflasyonist</a:t>
            </a:r>
            <a:r>
              <a:rPr lang="tr-TR" dirty="0" smtClean="0"/>
              <a:t> açık bulunmaktadır.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Eğer toplam talep ile kısa dönem toplam arzın kesiştiği noktada ortaya çıkan fiili milli gelir, tam istihdam düzeyinin üstünde ise ekonomide enflasyonist açık bulunmaktadır.</a:t>
            </a:r>
          </a:p>
          <a:p>
            <a:pPr>
              <a:lnSpc>
                <a:spcPct val="150000"/>
              </a:lnSpc>
            </a:pPr>
            <a:endParaRPr lang="tr-TR" i="1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2352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497</Words>
  <Application>Microsoft Office PowerPoint</Application>
  <PresentationFormat>Geniş ekran</PresentationFormat>
  <Paragraphs>36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Toplam Arz</vt:lpstr>
      <vt:lpstr>Toplam Arz</vt:lpstr>
      <vt:lpstr>Toplam Arz Eğrisinin Eğimi</vt:lpstr>
      <vt:lpstr>SRAS’nin konumunu değiştiren faktörler </vt:lpstr>
      <vt:lpstr>SRAS’nin konumunu değiştiren faktörler </vt:lpstr>
      <vt:lpstr>  Uzun Dönem Toplam Arz Eğrisi </vt:lpstr>
      <vt:lpstr>  Uzun Dönem Toplam Arz Eğrisi </vt:lpstr>
      <vt:lpstr>Toplam Talep Toplam Arz Modelinde Denge</vt:lpstr>
      <vt:lpstr>Toplam Talep Toplam Arz Modelinde Denge</vt:lpstr>
      <vt:lpstr>Toplam Talep Toplam Arz Modelinde Denge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AKIN USUPBEYLI</dc:creator>
  <cp:lastModifiedBy>AKIN USUPBEYLI</cp:lastModifiedBy>
  <cp:revision>6</cp:revision>
  <dcterms:created xsi:type="dcterms:W3CDTF">2018-02-21T15:12:37Z</dcterms:created>
  <dcterms:modified xsi:type="dcterms:W3CDTF">2018-02-21T21:55:10Z</dcterms:modified>
</cp:coreProperties>
</file>