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7" r:id="rId13"/>
    <p:sldId id="266"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498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1320"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145380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1457279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151124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279939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4290120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34250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138412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185370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388235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975728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2963326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CB5887-FCFD-464C-9C67-771E78DA1569}" type="datetimeFigureOut">
              <a:rPr lang="tr-TR" smtClean="0"/>
              <a:pPr/>
              <a:t>09.05.2020</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36FC1-3097-4839-ABE0-10A0A85FD27E}" type="slidenum">
              <a:rPr lang="tr-TR" smtClean="0"/>
              <a:pPr/>
              <a:t>‹#›</a:t>
            </a:fld>
            <a:endParaRPr lang="tr-TR"/>
          </a:p>
        </p:txBody>
      </p:sp>
    </p:spTree>
    <p:extLst>
      <p:ext uri="{BB962C8B-B14F-4D97-AF65-F5344CB8AC3E}">
        <p14:creationId xmlns:p14="http://schemas.microsoft.com/office/powerpoint/2010/main" xmlns="" val="4117997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6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6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72.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7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7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xmlns="" id="{96AE9BC3-0CC0-4A0F-B24E-912C2DF14FE0}"/>
              </a:ext>
            </a:extLst>
          </p:cNvPr>
          <p:cNvSpPr>
            <a:spLocks noGrp="1"/>
          </p:cNvSpPr>
          <p:nvPr>
            <p:ph type="subTitle" idx="1"/>
          </p:nvPr>
        </p:nvSpPr>
        <p:spPr/>
        <p:txBody>
          <a:bodyPr/>
          <a:lstStyle/>
          <a:p>
            <a:endParaRPr lang="tr-TR"/>
          </a:p>
        </p:txBody>
      </p:sp>
      <p:pic>
        <p:nvPicPr>
          <p:cNvPr id="5" name="Resim 4">
            <a:extLst>
              <a:ext uri="{FF2B5EF4-FFF2-40B4-BE49-F238E27FC236}">
                <a16:creationId xmlns:a16="http://schemas.microsoft.com/office/drawing/2014/main" xmlns="" id="{58664E91-214B-4108-9C07-58134515D73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xmlns="" id="{28946024-8278-47B2-BD73-25DC82C4D113}"/>
              </a:ext>
            </a:extLst>
          </p:cNvPr>
          <p:cNvSpPr txBox="1"/>
          <p:nvPr/>
        </p:nvSpPr>
        <p:spPr>
          <a:xfrm>
            <a:off x="2192510" y="1568723"/>
            <a:ext cx="4758996" cy="1077218"/>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ARAMA KURTARMA DERSİ </a:t>
            </a:r>
            <a: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endParaRPr kumimoji="0" lang="tr-TR" sz="3200" b="0" i="0" u="none" strike="noStrike" kern="1200" cap="none" spc="0" normalizeH="0" baseline="0" noProof="0" dirty="0">
              <a:ln>
                <a:noFill/>
              </a:ln>
              <a:solidFill>
                <a:srgbClr val="284985"/>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xmlns=""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xmlns=""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xmlns="" val="71206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376741"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639927BA-A6D2-45FF-B961-0D4884218C4F}"/>
              </a:ext>
            </a:extLst>
          </p:cNvPr>
          <p:cNvSpPr txBox="1">
            <a:spLocks/>
          </p:cNvSpPr>
          <p:nvPr/>
        </p:nvSpPr>
        <p:spPr>
          <a:xfrm>
            <a:off x="1642018" y="444086"/>
            <a:ext cx="7590632" cy="3750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2800" b="1">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xmlns="" id="{15000B77-D35F-4B78-9C32-AE0E3A980EC6}"/>
              </a:ext>
            </a:extLst>
          </p:cNvPr>
          <p:cNvSpPr/>
          <p:nvPr/>
        </p:nvSpPr>
        <p:spPr>
          <a:xfrm>
            <a:off x="755649" y="1415673"/>
            <a:ext cx="7559276" cy="3785652"/>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Yapısı:</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Yapısal olarak halatlar;</a:t>
            </a:r>
          </a:p>
          <a:p>
            <a:pPr marL="457200" indent="-457200">
              <a:buFont typeface="+mj-lt"/>
              <a:buAutoNum type="arabicPeriod"/>
            </a:pPr>
            <a:r>
              <a:rPr lang="tr-TR" sz="2400" dirty="0">
                <a:latin typeface="Tahoma" panose="020B0604030504040204" pitchFamily="34" charset="0"/>
                <a:ea typeface="Tahoma" panose="020B0604030504040204" pitchFamily="34" charset="0"/>
                <a:cs typeface="Tahoma" panose="020B0604030504040204" pitchFamily="34" charset="0"/>
              </a:rPr>
              <a:t>Dinamik</a:t>
            </a:r>
          </a:p>
          <a:p>
            <a:pPr marL="457200" indent="-457200">
              <a:buFont typeface="+mj-lt"/>
              <a:buAutoNum type="arabicPeriod"/>
            </a:pPr>
            <a:r>
              <a:rPr lang="tr-TR" sz="2400" dirty="0">
                <a:latin typeface="Tahoma" panose="020B0604030504040204" pitchFamily="34" charset="0"/>
                <a:ea typeface="Tahoma" panose="020B0604030504040204" pitchFamily="34" charset="0"/>
                <a:cs typeface="Tahoma" panose="020B0604030504040204" pitchFamily="34" charset="0"/>
              </a:rPr>
              <a:t>Statik </a:t>
            </a:r>
          </a:p>
          <a:p>
            <a:r>
              <a:rPr lang="tr-TR" sz="2400" dirty="0">
                <a:latin typeface="Tahoma" panose="020B0604030504040204" pitchFamily="34" charset="0"/>
                <a:ea typeface="Tahoma" panose="020B0604030504040204" pitchFamily="34" charset="0"/>
                <a:cs typeface="Tahoma" panose="020B0604030504040204" pitchFamily="34" charset="0"/>
              </a:rPr>
              <a:t>olmak üzere ikiye ayrılırlar.</a:t>
            </a:r>
          </a:p>
          <a:p>
            <a:r>
              <a:rPr lang="tr-TR" sz="2400" dirty="0"/>
              <a:t> </a:t>
            </a:r>
          </a:p>
          <a:p>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dirty="0"/>
              <a:t> </a:t>
            </a:r>
          </a:p>
          <a:p>
            <a:endParaRPr lang="tr-TR" sz="2400" dirty="0"/>
          </a:p>
        </p:txBody>
      </p:sp>
    </p:spTree>
    <p:extLst>
      <p:ext uri="{BB962C8B-B14F-4D97-AF65-F5344CB8AC3E}">
        <p14:creationId xmlns:p14="http://schemas.microsoft.com/office/powerpoint/2010/main" xmlns="" val="1725697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376741"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0BDCC5E7-E003-4C61-99E2-F2B3C4DDE4E4}"/>
              </a:ext>
            </a:extLst>
          </p:cNvPr>
          <p:cNvSpPr txBox="1">
            <a:spLocks/>
          </p:cNvSpPr>
          <p:nvPr/>
        </p:nvSpPr>
        <p:spPr>
          <a:xfrm>
            <a:off x="1553367" y="365126"/>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2800" b="1">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xmlns="" id="{35A68BF4-A5D0-4E48-B314-496A495C803A}"/>
              </a:ext>
            </a:extLst>
          </p:cNvPr>
          <p:cNvSpPr/>
          <p:nvPr/>
        </p:nvSpPr>
        <p:spPr>
          <a:xfrm>
            <a:off x="755649" y="1268760"/>
            <a:ext cx="7559276" cy="4154984"/>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Dinamik İpler: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Dinamik ipler kullanım amacına ve çaplarına göre tam ip, yarım ip, ikiz ip olmak üzere üçe ayrılırlar.</a:t>
            </a:r>
          </a:p>
          <a:p>
            <a:r>
              <a:rPr lang="tr-TR" sz="2400" dirty="0">
                <a:latin typeface="Tahoma" panose="020B0604030504040204" pitchFamily="34" charset="0"/>
                <a:ea typeface="Tahoma" panose="020B0604030504040204" pitchFamily="34" charset="0"/>
                <a:cs typeface="Tahoma" panose="020B0604030504040204" pitchFamily="34" charset="0"/>
              </a:rPr>
              <a:t>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Dinamik iplerin statik uzaması yaklaşık %5-%10 civarındadır. (Bu iplerin dinamik uzaması  %30-35 arasındadır.)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Kullanım alanına ve görevine göre 8-11 mm çapında yaklaşık 50-60 m uzunluğundadırlar.</a:t>
            </a:r>
          </a:p>
        </p:txBody>
      </p:sp>
    </p:spTree>
    <p:extLst>
      <p:ext uri="{BB962C8B-B14F-4D97-AF65-F5344CB8AC3E}">
        <p14:creationId xmlns:p14="http://schemas.microsoft.com/office/powerpoint/2010/main" xmlns="" val="702881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B3FE539F-1537-4D88-BCA7-02FAA236BE1F}"/>
              </a:ext>
            </a:extLst>
          </p:cNvPr>
          <p:cNvSpPr txBox="1">
            <a:spLocks/>
          </p:cNvSpPr>
          <p:nvPr/>
        </p:nvSpPr>
        <p:spPr>
          <a:xfrm>
            <a:off x="1642018" y="443130"/>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xmlns="" id="{00161A49-AC8A-46A3-B5D3-79C0C16FDD59}"/>
              </a:ext>
            </a:extLst>
          </p:cNvPr>
          <p:cNvSpPr/>
          <p:nvPr/>
        </p:nvSpPr>
        <p:spPr>
          <a:xfrm>
            <a:off x="792361" y="1391086"/>
            <a:ext cx="7559276" cy="4154984"/>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Dinamik İpler: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Yük bindiğinde fazla esnediği için kazara düşen bir kişiyi şoktan koruyan iplerdir. Bu düşmenin yarattığı şoku ancak dinamik ipler emebilirler.</a:t>
            </a:r>
          </a:p>
          <a:p>
            <a:r>
              <a:rPr lang="tr-TR" sz="2400" dirty="0">
                <a:latin typeface="Tahoma" panose="020B0604030504040204" pitchFamily="34" charset="0"/>
                <a:ea typeface="Tahoma" panose="020B0604030504040204" pitchFamily="34" charset="0"/>
                <a:cs typeface="Tahoma" panose="020B0604030504040204" pitchFamily="34" charset="0"/>
              </a:rPr>
              <a:t>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Genellikle düşme riskinin daha yüksek olduğu dağcılık gibi sporlarda tercih edilir. </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Dinamik iplerin fazla esnemesinden dolayı İtfaiye Teşkilatında kullanılmamaktadır. </a:t>
            </a:r>
          </a:p>
        </p:txBody>
      </p:sp>
    </p:spTree>
    <p:extLst>
      <p:ext uri="{BB962C8B-B14F-4D97-AF65-F5344CB8AC3E}">
        <p14:creationId xmlns:p14="http://schemas.microsoft.com/office/powerpoint/2010/main" xmlns="" val="2578682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1553367" y="365126"/>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xmlns="" id="{B12E24D1-31FF-43BB-8D5B-D23B31257C18}"/>
              </a:ext>
            </a:extLst>
          </p:cNvPr>
          <p:cNvSpPr/>
          <p:nvPr/>
        </p:nvSpPr>
        <p:spPr>
          <a:xfrm>
            <a:off x="792361" y="1313018"/>
            <a:ext cx="7559276" cy="4524315"/>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Statik İpler:</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Statik iplerin uzaması %1-%5 civarındadır. (Statik iplerde dinamik uzama yoktur.)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9-13mm çapında olurlar.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Çok az esnerler bundan dolayı yük çekme, iniş yapma, ve arama kurtarma çalışmalarında kullanılırlar. </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Tırmanış için uygun değildirler.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952135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3AB2B9E2-335A-48FE-8F61-34DF5F325C80}"/>
              </a:ext>
            </a:extLst>
          </p:cNvPr>
          <p:cNvSpPr txBox="1">
            <a:spLocks/>
          </p:cNvSpPr>
          <p:nvPr/>
        </p:nvSpPr>
        <p:spPr>
          <a:xfrm>
            <a:off x="1239043" y="365126"/>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1" name="Dikdörtgen 10">
            <a:extLst>
              <a:ext uri="{FF2B5EF4-FFF2-40B4-BE49-F238E27FC236}">
                <a16:creationId xmlns:a16="http://schemas.microsoft.com/office/drawing/2014/main" xmlns="" id="{946630C0-00E3-46D7-BCCF-587CA616752D}"/>
              </a:ext>
            </a:extLst>
          </p:cNvPr>
          <p:cNvSpPr/>
          <p:nvPr/>
        </p:nvSpPr>
        <p:spPr>
          <a:xfrm>
            <a:off x="755649" y="1271657"/>
            <a:ext cx="7559276" cy="4893647"/>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Statik İpler:</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Ancak esneme özelliğinin az olması; ipin şok yemesi durumunda zarar görecektir. Bundan dolayı inişlerde ipe şoklama (atlama, zıplama, sert iniş) yapılmamalıdır.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Ayrıca, çok farklı amaçlarla kullanılan yardımcı ipler de statiktirler.</a:t>
            </a:r>
          </a:p>
          <a:p>
            <a:r>
              <a:rPr lang="tr-TR" sz="2400" dirty="0">
                <a:latin typeface="Tahoma" panose="020B0604030504040204" pitchFamily="34" charset="0"/>
                <a:ea typeface="Tahoma" panose="020B0604030504040204" pitchFamily="34" charset="0"/>
                <a:cs typeface="Tahoma" panose="020B0604030504040204" pitchFamily="34" charset="0"/>
              </a:rPr>
              <a:t>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Statik iplerin çok az esnemesinden dolayı İtfaiye Teşkilatında kurtarma çalışmalarında kullanılmaktadır.</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xmlns="" val="2842230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631C179D-D44D-433B-B0A7-D38930C51EBC}"/>
              </a:ext>
            </a:extLst>
          </p:cNvPr>
          <p:cNvSpPr txBox="1">
            <a:spLocks/>
          </p:cNvSpPr>
          <p:nvPr/>
        </p:nvSpPr>
        <p:spPr>
          <a:xfrm>
            <a:off x="1767644" y="614584"/>
            <a:ext cx="7590632" cy="469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06736C1E-FC3D-410F-A4CF-963DA1A28292}"/>
              </a:ext>
            </a:extLst>
          </p:cNvPr>
          <p:cNvSpPr/>
          <p:nvPr/>
        </p:nvSpPr>
        <p:spPr>
          <a:xfrm>
            <a:off x="755649" y="1271657"/>
            <a:ext cx="7559276" cy="1200329"/>
          </a:xfrm>
          <a:prstGeom prst="rect">
            <a:avLst/>
          </a:prstGeom>
        </p:spPr>
        <p:txBody>
          <a:bodyPr wrap="square">
            <a:spAutoFit/>
          </a:bodyPr>
          <a:lstStyle/>
          <a:p>
            <a:pPr algn="ct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Arama ve kurtarma ekiplerinde </a:t>
            </a:r>
          </a:p>
          <a:p>
            <a:pPr algn="ct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Kullanılan Sentetik Lifli </a:t>
            </a:r>
          </a:p>
          <a:p>
            <a:pPr algn="ct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Statik Halatın Özellikleri (</a:t>
            </a:r>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Polyamid</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Halat)</a:t>
            </a:r>
          </a:p>
        </p:txBody>
      </p:sp>
      <p:graphicFrame>
        <p:nvGraphicFramePr>
          <p:cNvPr id="11" name="Tablo 10">
            <a:extLst>
              <a:ext uri="{FF2B5EF4-FFF2-40B4-BE49-F238E27FC236}">
                <a16:creationId xmlns:a16="http://schemas.microsoft.com/office/drawing/2014/main" xmlns="" id="{DEDEA9A4-A01E-4A8B-96E5-DBDBAAA56996}"/>
              </a:ext>
            </a:extLst>
          </p:cNvPr>
          <p:cNvGraphicFramePr>
            <a:graphicFrameLocks noGrp="1"/>
          </p:cNvGraphicFramePr>
          <p:nvPr>
            <p:extLst>
              <p:ext uri="{D42A27DB-BD31-4B8C-83A1-F6EECF244321}">
                <p14:modId xmlns:p14="http://schemas.microsoft.com/office/powerpoint/2010/main" xmlns="" val="1089824794"/>
              </p:ext>
            </p:extLst>
          </p:nvPr>
        </p:nvGraphicFramePr>
        <p:xfrm>
          <a:off x="2832299" y="2504157"/>
          <a:ext cx="5184576" cy="2698994"/>
        </p:xfrm>
        <a:graphic>
          <a:graphicData uri="http://schemas.openxmlformats.org/drawingml/2006/table">
            <a:tbl>
              <a:tblPr/>
              <a:tblGrid>
                <a:gridCol w="1163637">
                  <a:extLst>
                    <a:ext uri="{9D8B030D-6E8A-4147-A177-3AD203B41FA5}">
                      <a16:colId xmlns:a16="http://schemas.microsoft.com/office/drawing/2014/main" xmlns="" val="20000"/>
                    </a:ext>
                  </a:extLst>
                </a:gridCol>
                <a:gridCol w="1224136">
                  <a:extLst>
                    <a:ext uri="{9D8B030D-6E8A-4147-A177-3AD203B41FA5}">
                      <a16:colId xmlns:a16="http://schemas.microsoft.com/office/drawing/2014/main" xmlns="" val="20001"/>
                    </a:ext>
                  </a:extLst>
                </a:gridCol>
                <a:gridCol w="1296144">
                  <a:extLst>
                    <a:ext uri="{9D8B030D-6E8A-4147-A177-3AD203B41FA5}">
                      <a16:colId xmlns:a16="http://schemas.microsoft.com/office/drawing/2014/main" xmlns="" val="20002"/>
                    </a:ext>
                  </a:extLst>
                </a:gridCol>
                <a:gridCol w="1500659">
                  <a:extLst>
                    <a:ext uri="{9D8B030D-6E8A-4147-A177-3AD203B41FA5}">
                      <a16:colId xmlns:a16="http://schemas.microsoft.com/office/drawing/2014/main" xmlns="" val="20003"/>
                    </a:ext>
                  </a:extLst>
                </a:gridCol>
              </a:tblGrid>
              <a:tr h="677396">
                <a:tc>
                  <a:txBody>
                    <a:bodyPr/>
                    <a:lstStyle/>
                    <a:p>
                      <a:pPr marR="0" indent="0" algn="ctr" rtl="0">
                        <a:lnSpc>
                          <a:spcPct val="119000"/>
                        </a:lnSpc>
                        <a:spcBef>
                          <a:spcPts val="0"/>
                        </a:spcBef>
                        <a:spcAft>
                          <a:spcPts val="600"/>
                        </a:spcAft>
                      </a:pPr>
                      <a:r>
                        <a:rPr lang="tr-TR" sz="1200" b="1"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Halat</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200" b="1"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Çapı</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b="1"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Uzama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200" b="1"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(50-150kg)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b="1"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Çekme</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200" b="1"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b="1"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Maksimum Taşıma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200" b="1"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Kapasitesi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336933">
                <a:tc>
                  <a:txBody>
                    <a:bodyPr/>
                    <a:lstStyle/>
                    <a:p>
                      <a:pPr marR="0" indent="0" algn="ctr" rtl="0">
                        <a:lnSpc>
                          <a:spcPct val="119000"/>
                        </a:lnSpc>
                        <a:spcBef>
                          <a:spcPts val="0"/>
                        </a:spcBef>
                        <a:spcAft>
                          <a:spcPts val="600"/>
                        </a:spcAft>
                      </a:pPr>
                      <a:r>
                        <a:rPr lang="tr-TR" sz="12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9mm</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%2,6</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%3</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2300 kg</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336933">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10mm</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%3,8</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%3</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3400 kg</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336933">
                <a:tc>
                  <a:txBody>
                    <a:bodyPr/>
                    <a:lstStyle/>
                    <a:p>
                      <a:pPr marR="0" indent="0" algn="ctr" rtl="0">
                        <a:lnSpc>
                          <a:spcPct val="119000"/>
                        </a:lnSpc>
                        <a:spcBef>
                          <a:spcPts val="0"/>
                        </a:spcBef>
                        <a:spcAft>
                          <a:spcPts val="600"/>
                        </a:spcAft>
                      </a:pPr>
                      <a:r>
                        <a:rPr lang="tr-TR" sz="12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10,5mm</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%3,8</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%3</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3800 kg</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336933">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11mm</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%3,2</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%3</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4000 kg</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336933">
                <a:tc>
                  <a:txBody>
                    <a:bodyPr/>
                    <a:lstStyle/>
                    <a:p>
                      <a:pPr marR="0" indent="0" algn="ctr" rtl="0">
                        <a:lnSpc>
                          <a:spcPct val="119000"/>
                        </a:lnSpc>
                        <a:spcBef>
                          <a:spcPts val="0"/>
                        </a:spcBef>
                        <a:spcAft>
                          <a:spcPts val="600"/>
                        </a:spcAft>
                      </a:pPr>
                      <a:r>
                        <a:rPr lang="tr-TR" sz="12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12mm</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%2,8</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%3</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4400 kg</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5"/>
                  </a:ext>
                </a:extLst>
              </a:tr>
              <a:tr h="336933">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13mm</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%1,5</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%3</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lnSpc>
                          <a:spcPct val="119000"/>
                        </a:lnSpc>
                        <a:spcBef>
                          <a:spcPts val="0"/>
                        </a:spcBef>
                        <a:spcAft>
                          <a:spcPts val="600"/>
                        </a:spcAft>
                      </a:pPr>
                      <a:r>
                        <a:rPr lang="tr-TR" sz="12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4800 kg</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6"/>
                  </a:ext>
                </a:extLst>
              </a:tr>
            </a:tbl>
          </a:graphicData>
        </a:graphic>
      </p:graphicFrame>
      <p:pic>
        <p:nvPicPr>
          <p:cNvPr id="12" name="Picture 2" descr="Adsız">
            <a:extLst>
              <a:ext uri="{FF2B5EF4-FFF2-40B4-BE49-F238E27FC236}">
                <a16:creationId xmlns:a16="http://schemas.microsoft.com/office/drawing/2014/main" xmlns="" id="{732BFABF-4A5A-45C2-B0D5-ED7981133EA0}"/>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rot="5400000">
            <a:off x="402097" y="3077629"/>
            <a:ext cx="2698995" cy="1568873"/>
          </a:xfrm>
          <a:prstGeom prst="rect">
            <a:avLst/>
          </a:prstGeom>
          <a:ln w="12700" algn="in">
            <a:solidFill>
              <a:srgbClr val="000000"/>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03410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72599601-31D9-4A3F-9BDD-B31EE567228E}"/>
              </a:ext>
            </a:extLst>
          </p:cNvPr>
          <p:cNvSpPr txBox="1">
            <a:spLocks/>
          </p:cNvSpPr>
          <p:nvPr/>
        </p:nvSpPr>
        <p:spPr>
          <a:xfrm>
            <a:off x="1867693" y="365126"/>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D0BEB23E-6681-4B33-AD9D-FEE1703EF8A4}"/>
              </a:ext>
            </a:extLst>
          </p:cNvPr>
          <p:cNvSpPr/>
          <p:nvPr/>
        </p:nvSpPr>
        <p:spPr>
          <a:xfrm>
            <a:off x="755649" y="1271657"/>
            <a:ext cx="7559276" cy="3416320"/>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İp seçimi yaparken göz önüne alınacak birinci kriter ipin kullanım amacına uygunluğudur. </a:t>
            </a:r>
          </a:p>
          <a:p>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Sentetik ipler kullanım amacına göre; </a:t>
            </a:r>
          </a:p>
          <a:p>
            <a:pPr marL="457200" indent="-457200">
              <a:buFont typeface="+mj-lt"/>
              <a:buAutoNum type="arabicPeriod"/>
            </a:pPr>
            <a:r>
              <a:rPr lang="tr-TR" sz="2400" dirty="0">
                <a:latin typeface="Tahoma" panose="020B0604030504040204" pitchFamily="34" charset="0"/>
                <a:ea typeface="Tahoma" panose="020B0604030504040204" pitchFamily="34" charset="0"/>
                <a:cs typeface="Tahoma" panose="020B0604030504040204" pitchFamily="34" charset="0"/>
              </a:rPr>
              <a:t>Ana ipler</a:t>
            </a:r>
          </a:p>
          <a:p>
            <a:pPr marL="457200" indent="-457200">
              <a:buFont typeface="+mj-lt"/>
              <a:buAutoNum type="arabicPeriod"/>
            </a:pPr>
            <a:r>
              <a:rPr lang="tr-TR" sz="2400" dirty="0">
                <a:latin typeface="Tahoma" panose="020B0604030504040204" pitchFamily="34" charset="0"/>
                <a:ea typeface="Tahoma" panose="020B0604030504040204" pitchFamily="34" charset="0"/>
                <a:cs typeface="Tahoma" panose="020B0604030504040204" pitchFamily="34" charset="0"/>
              </a:rPr>
              <a:t>Yardımcı ipler </a:t>
            </a:r>
          </a:p>
          <a:p>
            <a:r>
              <a:rPr lang="tr-TR" sz="2400" dirty="0">
                <a:latin typeface="Tahoma" panose="020B0604030504040204" pitchFamily="34" charset="0"/>
                <a:ea typeface="Tahoma" panose="020B0604030504040204" pitchFamily="34" charset="0"/>
                <a:cs typeface="Tahoma" panose="020B0604030504040204" pitchFamily="34" charset="0"/>
              </a:rPr>
              <a:t>olmak üzere ikiye ayrılırlar.</a:t>
            </a:r>
            <a:r>
              <a:rPr lang="tr-TR" sz="2400" b="1" dirty="0">
                <a:latin typeface="Tahoma" panose="020B0604030504040204" pitchFamily="34" charset="0"/>
                <a:ea typeface="Tahoma" panose="020B0604030504040204" pitchFamily="34" charset="0"/>
                <a:cs typeface="Tahoma" panose="020B0604030504040204" pitchFamily="34" charset="0"/>
              </a:rPr>
              <a:t> </a:t>
            </a:r>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 </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xmlns="" val="536797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384D6134-A349-45F5-97F9-CF6E7E9A6DD3}"/>
              </a:ext>
            </a:extLst>
          </p:cNvPr>
          <p:cNvSpPr txBox="1">
            <a:spLocks/>
          </p:cNvSpPr>
          <p:nvPr/>
        </p:nvSpPr>
        <p:spPr>
          <a:xfrm>
            <a:off x="1553367" y="475213"/>
            <a:ext cx="7590632" cy="2637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81B2072C-5122-479D-AA56-EFB282037338}"/>
              </a:ext>
            </a:extLst>
          </p:cNvPr>
          <p:cNvSpPr/>
          <p:nvPr/>
        </p:nvSpPr>
        <p:spPr>
          <a:xfrm>
            <a:off x="755649" y="1271657"/>
            <a:ext cx="7559276" cy="3785652"/>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Ana İpler:</a:t>
            </a:r>
          </a:p>
          <a:p>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8 -13mm arasında olan ipler ana ip sınıfına girer.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Ana ipler, kullanıcının vücut ağırlığını veya yükü taşıyan esas iplerdir.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err="1">
                <a:latin typeface="Tahoma" panose="020B0604030504040204" pitchFamily="34" charset="0"/>
                <a:ea typeface="Tahoma" panose="020B0604030504040204" pitchFamily="34" charset="0"/>
                <a:cs typeface="Tahoma" panose="020B0604030504040204" pitchFamily="34" charset="0"/>
              </a:rPr>
              <a:t>Ankraj</a:t>
            </a:r>
            <a:r>
              <a:rPr lang="tr-TR" sz="2400" dirty="0">
                <a:latin typeface="Tahoma" panose="020B0604030504040204" pitchFamily="34" charset="0"/>
                <a:ea typeface="Tahoma" panose="020B0604030504040204" pitchFamily="34" charset="0"/>
                <a:cs typeface="Tahoma" panose="020B0604030504040204" pitchFamily="34" charset="0"/>
              </a:rPr>
              <a:t> noktası üzerinde kullanılacak ip, 8-13mm arasındaki ana iplerle yapılmalıdır.</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xmlns="" val="3029477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D85EF1CD-2413-49A5-9B59-F1AB477A0054}"/>
              </a:ext>
            </a:extLst>
          </p:cNvPr>
          <p:cNvSpPr txBox="1">
            <a:spLocks/>
          </p:cNvSpPr>
          <p:nvPr/>
        </p:nvSpPr>
        <p:spPr>
          <a:xfrm>
            <a:off x="1553368" y="70676"/>
            <a:ext cx="7590632" cy="10081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55FD4D59-8E46-418B-AB06-C4BBB52E6915}"/>
              </a:ext>
            </a:extLst>
          </p:cNvPr>
          <p:cNvSpPr/>
          <p:nvPr/>
        </p:nvSpPr>
        <p:spPr>
          <a:xfrm>
            <a:off x="755649" y="1350630"/>
            <a:ext cx="7559276" cy="3785652"/>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Yardımcı İpler: </a:t>
            </a:r>
          </a:p>
          <a:p>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cap="small" dirty="0">
                <a:latin typeface="Tahoma" panose="020B0604030504040204" pitchFamily="34" charset="0"/>
                <a:ea typeface="Tahoma" panose="020B0604030504040204" pitchFamily="34" charset="0"/>
                <a:cs typeface="Tahoma" panose="020B0604030504040204" pitchFamily="34" charset="0"/>
              </a:rPr>
              <a:t>1-8</a:t>
            </a:r>
            <a:r>
              <a:rPr lang="tr-TR" sz="2400" dirty="0">
                <a:latin typeface="Tahoma" panose="020B0604030504040204" pitchFamily="34" charset="0"/>
                <a:ea typeface="Tahoma" panose="020B0604030504040204" pitchFamily="34" charset="0"/>
                <a:cs typeface="Tahoma" panose="020B0604030504040204" pitchFamily="34" charset="0"/>
              </a:rPr>
              <a:t>mm olan ipler yardımcı ip sınıfına girer. </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Çapları ana iplere göre daha küçük olan iplerdir.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Yardımcı ipler, emniyete almak için kullanılırlar. Emniyet amaçlı birçok alanda kullanılan statik iplerdir.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2248042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6FE1A05E-9B7A-4BC3-A304-BACDE78A205E}"/>
              </a:ext>
            </a:extLst>
          </p:cNvPr>
          <p:cNvSpPr txBox="1">
            <a:spLocks/>
          </p:cNvSpPr>
          <p:nvPr/>
        </p:nvSpPr>
        <p:spPr>
          <a:xfrm>
            <a:off x="1553367" y="362171"/>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AFF0622A-FC27-42E0-8EB6-A5F719233C2B}"/>
              </a:ext>
            </a:extLst>
          </p:cNvPr>
          <p:cNvSpPr/>
          <p:nvPr/>
        </p:nvSpPr>
        <p:spPr>
          <a:xfrm>
            <a:off x="755649" y="1350630"/>
            <a:ext cx="7559276" cy="4893647"/>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Yardımcı İpler: </a:t>
            </a:r>
          </a:p>
          <a:p>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t>Ana ipi emniyete alırken </a:t>
            </a:r>
            <a:r>
              <a:rPr lang="tr-TR" sz="2400" dirty="0" err="1"/>
              <a:t>prusik</a:t>
            </a:r>
            <a:r>
              <a:rPr lang="tr-TR" sz="2400" dirty="0"/>
              <a:t> düğümü tercih edilir ve genelde 5mm veya tercihen 6mm olan ipler kullanılır. Kaba bir formül olmakla beraber üzerine </a:t>
            </a:r>
            <a:r>
              <a:rPr lang="tr-TR" sz="2400" dirty="0" err="1"/>
              <a:t>prusik</a:t>
            </a:r>
            <a:r>
              <a:rPr lang="tr-TR" sz="2400" dirty="0"/>
              <a:t> düğümü atılacak ipin çapının yarısının 1mm fazlası ideal sıkışma-kolay çözülme dengesine sahiptir.</a:t>
            </a:r>
          </a:p>
          <a:p>
            <a:pPr marL="342900" indent="-342900">
              <a:buFont typeface="Arial" panose="020B0604020202020204" pitchFamily="34" charset="0"/>
              <a:buChar char="•"/>
            </a:pPr>
            <a:endParaRPr lang="tr-TR" sz="2400" dirty="0"/>
          </a:p>
          <a:p>
            <a:pPr marL="342900" indent="-342900">
              <a:buFont typeface="Arial" panose="020B0604020202020204" pitchFamily="34" charset="0"/>
              <a:buChar char="•"/>
            </a:pPr>
            <a:r>
              <a:rPr lang="tr-TR" sz="2400" dirty="0"/>
              <a:t>Çok az esneme özelliği vardır. Kolaylıkla düğüm atılabilir. </a:t>
            </a:r>
          </a:p>
          <a:p>
            <a:r>
              <a:rPr lang="tr-TR" sz="2400" dirty="0"/>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1957869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486304"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İçindekiler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292662"/>
          </a:xfrm>
          <a:prstGeom prst="rect">
            <a:avLst/>
          </a:prstGeom>
        </p:spPr>
        <p:txBody>
          <a:bodyPr wrap="square">
            <a:spAutoFit/>
          </a:bodyPr>
          <a:lstStyle/>
          <a:p>
            <a:pPr algn="just"/>
            <a:endParaRPr lang="tr-TR" sz="1600" dirty="0">
              <a:latin typeface="Tahoma" pitchFamily="34" charset="0"/>
              <a:ea typeface="Tahoma" pitchFamily="34" charset="0"/>
              <a:cs typeface="Tahoma" pitchFamily="34" charset="0"/>
            </a:endParaRPr>
          </a:p>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Dikdörtgen 2">
            <a:extLst>
              <a:ext uri="{FF2B5EF4-FFF2-40B4-BE49-F238E27FC236}">
                <a16:creationId xmlns:a16="http://schemas.microsoft.com/office/drawing/2014/main" xmlns="" id="{3B337CC1-1954-4A54-B118-35A628F87C1E}"/>
              </a:ext>
            </a:extLst>
          </p:cNvPr>
          <p:cNvSpPr/>
          <p:nvPr/>
        </p:nvSpPr>
        <p:spPr>
          <a:xfrm>
            <a:off x="2286000" y="2690336"/>
            <a:ext cx="4572000" cy="1477328"/>
          </a:xfrm>
          <a:prstGeom prst="rect">
            <a:avLst/>
          </a:prstGeom>
        </p:spPr>
        <p:txBody>
          <a:bodyPr>
            <a:spAutoFit/>
          </a:bodyPr>
          <a:lstStyle/>
          <a:p>
            <a:pPr algn="just"/>
            <a:r>
              <a:rPr lang="tr-TR" b="1" dirty="0">
                <a:latin typeface="Tahoma" pitchFamily="34" charset="0"/>
                <a:ea typeface="Tahoma" pitchFamily="34" charset="0"/>
                <a:cs typeface="Tahoma" pitchFamily="34" charset="0"/>
              </a:rPr>
              <a:t>1. HALAT VE DÜĞÜMLER</a:t>
            </a:r>
          </a:p>
          <a:p>
            <a:pPr algn="just"/>
            <a:r>
              <a:rPr lang="tr-TR" b="1" dirty="0">
                <a:latin typeface="Tahoma" pitchFamily="34" charset="0"/>
                <a:ea typeface="Tahoma" pitchFamily="34" charset="0"/>
                <a:cs typeface="Tahoma" pitchFamily="34" charset="0"/>
              </a:rPr>
              <a:t>1.1. </a:t>
            </a:r>
            <a:r>
              <a:rPr lang="tr-TR" dirty="0">
                <a:latin typeface="Tahoma" pitchFamily="34" charset="0"/>
                <a:ea typeface="Tahoma" pitchFamily="34" charset="0"/>
                <a:cs typeface="Tahoma" pitchFamily="34" charset="0"/>
              </a:rPr>
              <a:t>Halatların Yapısı ve Özellikleri</a:t>
            </a:r>
          </a:p>
          <a:p>
            <a:pPr algn="just"/>
            <a:r>
              <a:rPr lang="tr-TR" b="1" dirty="0">
                <a:latin typeface="Tahoma" pitchFamily="34" charset="0"/>
                <a:ea typeface="Tahoma" pitchFamily="34" charset="0"/>
                <a:cs typeface="Tahoma" pitchFamily="34" charset="0"/>
              </a:rPr>
              <a:t>1.2. </a:t>
            </a:r>
            <a:r>
              <a:rPr lang="tr-TR" dirty="0">
                <a:latin typeface="Tahoma" pitchFamily="34" charset="0"/>
                <a:ea typeface="Tahoma" pitchFamily="34" charset="0"/>
                <a:cs typeface="Tahoma" pitchFamily="34" charset="0"/>
              </a:rPr>
              <a:t>Temel Bağlar ve Düğümler</a:t>
            </a:r>
          </a:p>
          <a:p>
            <a:pPr algn="just"/>
            <a:r>
              <a:rPr lang="tr-TR" b="1" dirty="0">
                <a:latin typeface="Tahoma" pitchFamily="34" charset="0"/>
                <a:ea typeface="Tahoma" pitchFamily="34" charset="0"/>
                <a:cs typeface="Tahoma" pitchFamily="34" charset="0"/>
              </a:rPr>
              <a:t>1.3. </a:t>
            </a:r>
            <a:r>
              <a:rPr lang="tr-TR" dirty="0">
                <a:latin typeface="Tahoma" pitchFamily="34" charset="0"/>
                <a:ea typeface="Tahoma" pitchFamily="34" charset="0"/>
                <a:cs typeface="Tahoma" pitchFamily="34" charset="0"/>
              </a:rPr>
              <a:t>İp Toplama Yöntemleri</a:t>
            </a:r>
          </a:p>
          <a:p>
            <a:pPr algn="just"/>
            <a:r>
              <a:rPr lang="tr-TR" b="1" dirty="0">
                <a:latin typeface="Tahoma" pitchFamily="34" charset="0"/>
                <a:ea typeface="Tahoma" pitchFamily="34" charset="0"/>
                <a:cs typeface="Tahoma" pitchFamily="34" charset="0"/>
              </a:rPr>
              <a:t>1.4. </a:t>
            </a:r>
            <a:r>
              <a:rPr lang="tr-TR" dirty="0">
                <a:latin typeface="Tahoma" pitchFamily="34" charset="0"/>
                <a:ea typeface="Tahoma" pitchFamily="34" charset="0"/>
                <a:cs typeface="Tahoma" pitchFamily="34" charset="0"/>
              </a:rPr>
              <a:t>Sedye Bağlama Yöntemleri</a:t>
            </a:r>
          </a:p>
        </p:txBody>
      </p:sp>
    </p:spTree>
    <p:extLst>
      <p:ext uri="{BB962C8B-B14F-4D97-AF65-F5344CB8AC3E}">
        <p14:creationId xmlns:p14="http://schemas.microsoft.com/office/powerpoint/2010/main" xmlns="" val="1537574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D8CC0A4F-1EA3-478A-A885-EB92F0322FBD}"/>
              </a:ext>
            </a:extLst>
          </p:cNvPr>
          <p:cNvSpPr txBox="1">
            <a:spLocks/>
          </p:cNvSpPr>
          <p:nvPr/>
        </p:nvSpPr>
        <p:spPr>
          <a:xfrm>
            <a:off x="1685723" y="351880"/>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03F9141E-EA76-4390-B8C7-918FECCB7D5F}"/>
              </a:ext>
            </a:extLst>
          </p:cNvPr>
          <p:cNvSpPr/>
          <p:nvPr/>
        </p:nvSpPr>
        <p:spPr>
          <a:xfrm>
            <a:off x="761005" y="1063584"/>
            <a:ext cx="7559276" cy="4893647"/>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Kontrolü:</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İpin kontrolü elle ve gözle yapılır. Her kullanımdan sonra ipin mutlaka kontrol edilmesi ve gözlemlenen değişikliklerin (tahribatın) ipin karnesine kaydedilmesi gerekir.</a:t>
            </a:r>
          </a:p>
          <a:p>
            <a:pPr marL="342900" indent="-342900">
              <a:buFont typeface="Arial" panose="020B0604020202020204" pitchFamily="34" charset="0"/>
              <a:buChar char="•"/>
            </a:pPr>
            <a:r>
              <a:rPr lang="tr-TR" sz="2400" b="1" dirty="0">
                <a:latin typeface="Tahoma" panose="020B0604030504040204" pitchFamily="34" charset="0"/>
                <a:ea typeface="Tahoma" panose="020B0604030504040204" pitchFamily="34" charset="0"/>
                <a:cs typeface="Tahoma" panose="020B0604030504040204" pitchFamily="34" charset="0"/>
              </a:rPr>
              <a:t>İpin rengindeki belirgin bozulma: </a:t>
            </a:r>
            <a:r>
              <a:rPr lang="tr-TR" sz="2400" dirty="0">
                <a:latin typeface="Tahoma" panose="020B0604030504040204" pitchFamily="34" charset="0"/>
                <a:ea typeface="Tahoma" panose="020B0604030504040204" pitchFamily="34" charset="0"/>
                <a:cs typeface="Tahoma" panose="020B0604030504040204" pitchFamily="34" charset="0"/>
              </a:rPr>
              <a:t>Kimyasallarla temas sonucu ipin yapısındaki bozulmaları işaret ediyor olabilir.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b="1" dirty="0">
                <a:latin typeface="Tahoma" panose="020B0604030504040204" pitchFamily="34" charset="0"/>
                <a:ea typeface="Tahoma" panose="020B0604030504040204" pitchFamily="34" charset="0"/>
                <a:cs typeface="Tahoma" panose="020B0604030504040204" pitchFamily="34" charset="0"/>
              </a:rPr>
              <a:t>İpin kılıfındaki yırtık: </a:t>
            </a:r>
            <a:r>
              <a:rPr lang="tr-TR" sz="2400" dirty="0">
                <a:latin typeface="Tahoma" panose="020B0604030504040204" pitchFamily="34" charset="0"/>
                <a:ea typeface="Tahoma" panose="020B0604030504040204" pitchFamily="34" charset="0"/>
                <a:cs typeface="Tahoma" panose="020B0604030504040204" pitchFamily="34" charset="0"/>
              </a:rPr>
              <a:t>İpin çekirdeğindeki beyaz lifler gözüküyor ise ip bir daha kullanılmaz. İpin kesilmesi ve sürtünmeden kaynaklanan ısı nedeniyle olabilir.</a:t>
            </a:r>
          </a:p>
        </p:txBody>
      </p:sp>
    </p:spTree>
    <p:extLst>
      <p:ext uri="{BB962C8B-B14F-4D97-AF65-F5344CB8AC3E}">
        <p14:creationId xmlns:p14="http://schemas.microsoft.com/office/powerpoint/2010/main" xmlns="" val="1772997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0A86C0E6-5D5B-49C4-940D-FAAF8755A98A}"/>
              </a:ext>
            </a:extLst>
          </p:cNvPr>
          <p:cNvSpPr txBox="1">
            <a:spLocks/>
          </p:cNvSpPr>
          <p:nvPr/>
        </p:nvSpPr>
        <p:spPr>
          <a:xfrm>
            <a:off x="1685723" y="512823"/>
            <a:ext cx="7590632" cy="2224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281B11E9-1C97-4173-9263-D4BFD6181F1A}"/>
              </a:ext>
            </a:extLst>
          </p:cNvPr>
          <p:cNvSpPr/>
          <p:nvPr/>
        </p:nvSpPr>
        <p:spPr>
          <a:xfrm>
            <a:off x="761005" y="1094934"/>
            <a:ext cx="7559276" cy="5262979"/>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Kontrolü:</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b="1" dirty="0">
                <a:latin typeface="Tahoma" panose="020B0604030504040204" pitchFamily="34" charset="0"/>
                <a:ea typeface="Tahoma" panose="020B0604030504040204" pitchFamily="34" charset="0"/>
                <a:cs typeface="Tahoma" panose="020B0604030504040204" pitchFamily="34" charset="0"/>
              </a:rPr>
              <a:t>İpin çapındaki daralma şekil değişikliği: </a:t>
            </a:r>
            <a:r>
              <a:rPr lang="tr-TR" sz="2400" dirty="0">
                <a:latin typeface="Tahoma" panose="020B0604030504040204" pitchFamily="34" charset="0"/>
                <a:ea typeface="Tahoma" panose="020B0604030504040204" pitchFamily="34" charset="0"/>
                <a:cs typeface="Tahoma" panose="020B0604030504040204" pitchFamily="34" charset="0"/>
              </a:rPr>
              <a:t>Darbe veya sıkışma sonucunda oluşur. İpin kılıfına zarar verebileceği gibi çekirdekte de deformasyona yol açmış olabilir.</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b="1" dirty="0">
                <a:latin typeface="Tahoma" panose="020B0604030504040204" pitchFamily="34" charset="0"/>
                <a:ea typeface="Tahoma" panose="020B0604030504040204" pitchFamily="34" charset="0"/>
                <a:cs typeface="Tahoma" panose="020B0604030504040204" pitchFamily="34" charset="0"/>
              </a:rPr>
              <a:t>İpte sertlik: </a:t>
            </a:r>
            <a:r>
              <a:rPr lang="tr-TR" sz="2400" dirty="0">
                <a:latin typeface="Tahoma" panose="020B0604030504040204" pitchFamily="34" charset="0"/>
                <a:ea typeface="Tahoma" panose="020B0604030504040204" pitchFamily="34" charset="0"/>
                <a:cs typeface="Tahoma" panose="020B0604030504040204" pitchFamily="34" charset="0"/>
              </a:rPr>
              <a:t>İpte gözle görülen ve elle hissedilen sertlik ve süreksizlikler.</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b="1" dirty="0">
                <a:latin typeface="Tahoma" panose="020B0604030504040204" pitchFamily="34" charset="0"/>
                <a:ea typeface="Tahoma" panose="020B0604030504040204" pitchFamily="34" charset="0"/>
                <a:cs typeface="Tahoma" panose="020B0604030504040204" pitchFamily="34" charset="0"/>
              </a:rPr>
              <a:t>İpte boşluk oluşması: </a:t>
            </a:r>
            <a:r>
              <a:rPr lang="tr-TR" sz="2400" dirty="0">
                <a:latin typeface="Tahoma" panose="020B0604030504040204" pitchFamily="34" charset="0"/>
                <a:ea typeface="Tahoma" panose="020B0604030504040204" pitchFamily="34" charset="0"/>
                <a:cs typeface="Tahoma" panose="020B0604030504040204" pitchFamily="34" charset="0"/>
              </a:rPr>
              <a:t>Mantonun alt kısmında bulunan katmanlarda  yıpranmış yumuşak bölgeler olması.</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b="1" dirty="0">
                <a:latin typeface="Tahoma" panose="020B0604030504040204" pitchFamily="34" charset="0"/>
                <a:ea typeface="Tahoma" panose="020B0604030504040204" pitchFamily="34" charset="0"/>
                <a:cs typeface="Tahoma" panose="020B0604030504040204" pitchFamily="34" charset="0"/>
              </a:rPr>
              <a:t>Diğer türlü deformasyonlar...</a:t>
            </a:r>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3382362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9E146C92-9462-40B1-A41F-A401DB65E1E5}"/>
              </a:ext>
            </a:extLst>
          </p:cNvPr>
          <p:cNvSpPr txBox="1">
            <a:spLocks/>
          </p:cNvSpPr>
          <p:nvPr/>
        </p:nvSpPr>
        <p:spPr>
          <a:xfrm>
            <a:off x="1867693" y="443367"/>
            <a:ext cx="7590632" cy="3600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BBED4C8C-9047-4FE0-9460-B7974A2CA896}"/>
              </a:ext>
            </a:extLst>
          </p:cNvPr>
          <p:cNvSpPr/>
          <p:nvPr/>
        </p:nvSpPr>
        <p:spPr>
          <a:xfrm>
            <a:off x="755649" y="908720"/>
            <a:ext cx="7559276" cy="4893647"/>
          </a:xfrm>
          <a:prstGeom prst="rect">
            <a:avLst/>
          </a:prstGeom>
        </p:spPr>
        <p:txBody>
          <a:bodyPr wrap="square">
            <a:spAutoFit/>
          </a:bodyPr>
          <a:lstStyle/>
          <a:p>
            <a:endParaRPr lang="tr-TR" sz="2400" b="1" dirty="0">
              <a:latin typeface="Tahoma" panose="020B0604030504040204" pitchFamily="34" charset="0"/>
              <a:ea typeface="Tahoma" panose="020B0604030504040204" pitchFamily="34" charset="0"/>
              <a:cs typeface="Tahoma" panose="020B0604030504040204" pitchFamily="34" charset="0"/>
            </a:endParaRPr>
          </a:p>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ÖNEMLİ!!!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 kontrollerinin tecrübeli biri tarafından yapılması gerekir.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Yukarıda belirtilen hasarlar varsa ipin ıskartaya çıkma zamanı gelmiş demektir. Ayrıca üreticinin tavsiye ettiği kullanım süresini aşan ipler de ıskartaya çıkarılmalıdır.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Kullanım ömrü dolmuş ipleri kullanmak hasarlı ipleri kullanmak kadar risklidir. Bu nedenle ömrünü tüketen ipler envanterden çıkarılmalıdır.</a:t>
            </a:r>
          </a:p>
        </p:txBody>
      </p:sp>
    </p:spTree>
    <p:extLst>
      <p:ext uri="{BB962C8B-B14F-4D97-AF65-F5344CB8AC3E}">
        <p14:creationId xmlns:p14="http://schemas.microsoft.com/office/powerpoint/2010/main" xmlns="" val="1652605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BC4D2395-354A-4984-B754-1DFDB4CF8D3C}"/>
              </a:ext>
            </a:extLst>
          </p:cNvPr>
          <p:cNvSpPr txBox="1">
            <a:spLocks/>
          </p:cNvSpPr>
          <p:nvPr/>
        </p:nvSpPr>
        <p:spPr>
          <a:xfrm>
            <a:off x="1685723" y="3680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0950A788-2374-4AF7-B583-7CE91DC4D2EB}"/>
              </a:ext>
            </a:extLst>
          </p:cNvPr>
          <p:cNvSpPr/>
          <p:nvPr/>
        </p:nvSpPr>
        <p:spPr>
          <a:xfrm>
            <a:off x="755649" y="1055633"/>
            <a:ext cx="7559276" cy="4893647"/>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Kullanımında Dikkat Edilmesi Gereken Hususlar:</a:t>
            </a: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Kullanım sırasında keskin köşelerden ve pürüzlü yüzeylerden korunmalıdır. Zorunlu durumlarda koruyucu bir malzeme, ip ile keskin köşe arasına yerleştirilmelidir.</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Halatlar her ne sebeple olursa olsun yerde sürüklenmemelidir.</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İpler kullanıldıktan sonra üzerinde düğüm bırakılmamalıdır. Düğümler ipin liflerinin yapısında bozulmalara yol açabilir. </a:t>
            </a:r>
          </a:p>
        </p:txBody>
      </p:sp>
    </p:spTree>
    <p:extLst>
      <p:ext uri="{BB962C8B-B14F-4D97-AF65-F5344CB8AC3E}">
        <p14:creationId xmlns:p14="http://schemas.microsoft.com/office/powerpoint/2010/main" xmlns="" val="2232184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E2DE6D8-6D27-4E46-AAC8-EBF5AC779B43}"/>
              </a:ext>
            </a:extLst>
          </p:cNvPr>
          <p:cNvSpPr txBox="1">
            <a:spLocks/>
          </p:cNvSpPr>
          <p:nvPr/>
        </p:nvSpPr>
        <p:spPr>
          <a:xfrm>
            <a:off x="1767644" y="365126"/>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812CCAFA-561C-4E9C-B192-08ADF24D4C07}"/>
              </a:ext>
            </a:extLst>
          </p:cNvPr>
          <p:cNvSpPr/>
          <p:nvPr/>
        </p:nvSpPr>
        <p:spPr>
          <a:xfrm>
            <a:off x="755649" y="1352957"/>
            <a:ext cx="7559276" cy="4524315"/>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Kullanımında Dikkat Edilmesi Gereken Hususlar: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İpin üzerine basılmamalı ve üzerinden araç geçmemelidir.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İpe asla şok verilmemelidir. (Statik ip)</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Her zaman iple uyumlu malzeme kullanılmalıdır. (Örnek: İpin çapından daha dar  bir makara ile çalışılmamalıdır.)</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3087510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E56D0997-D30E-42E3-BAD0-75395D34AD11}"/>
              </a:ext>
            </a:extLst>
          </p:cNvPr>
          <p:cNvSpPr txBox="1">
            <a:spLocks/>
          </p:cNvSpPr>
          <p:nvPr/>
        </p:nvSpPr>
        <p:spPr>
          <a:xfrm>
            <a:off x="1553368" y="362171"/>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F47B218A-3C76-4EC4-B8CD-A959F0DB0D53}"/>
              </a:ext>
            </a:extLst>
          </p:cNvPr>
          <p:cNvSpPr/>
          <p:nvPr/>
        </p:nvSpPr>
        <p:spPr>
          <a:xfrm>
            <a:off x="755649" y="1124744"/>
            <a:ext cx="7559276" cy="4524315"/>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Kullanımında Dikkat Edilmesi Gereken Hususlar: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Operasyonlarda aynı anda bitkisel ve sentetik halatlar birlikte kullanılmamalıdır.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Halatlar, kullanım amacına uygun bağ atma ve düğüm teknikleri ile kullanılmalıdır.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Halatlar çekme gücünün üstünde bir yüklemeye maruz bırakılmamalıdır.</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894822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F9542EF2-1584-43AB-9C1D-633D26A94BEB}"/>
              </a:ext>
            </a:extLst>
          </p:cNvPr>
          <p:cNvSpPr txBox="1">
            <a:spLocks/>
          </p:cNvSpPr>
          <p:nvPr/>
        </p:nvSpPr>
        <p:spPr>
          <a:xfrm>
            <a:off x="1635225" y="365126"/>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2893FD44-66AA-400B-98A4-3869B0AFE72E}"/>
              </a:ext>
            </a:extLst>
          </p:cNvPr>
          <p:cNvSpPr/>
          <p:nvPr/>
        </p:nvSpPr>
        <p:spPr>
          <a:xfrm>
            <a:off x="755649" y="1208941"/>
            <a:ext cx="7559276" cy="4524315"/>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Kullanımında Dikkat Edilmesi Gereken Hususlar:</a:t>
            </a:r>
          </a:p>
          <a:p>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Kullanım esnasında ipin ıslak olması, ipin çekerini %30 oranında azaltmaktadır.</a:t>
            </a:r>
          </a:p>
          <a:p>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İpin mantosunun arasına giren toz zerreleri ipe zarar verebilir. Kullanım esnasında dikkat edilmelidir.</a:t>
            </a:r>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Atılan düğüm çeşidine göre, ipin çekerinde  azalma meydana gelmektedir.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451460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3E506D6A-653A-45FD-9A5E-EE7D0ED7AE59}"/>
              </a:ext>
            </a:extLst>
          </p:cNvPr>
          <p:cNvSpPr txBox="1">
            <a:spLocks/>
          </p:cNvSpPr>
          <p:nvPr/>
        </p:nvSpPr>
        <p:spPr>
          <a:xfrm>
            <a:off x="1470528" y="365126"/>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2800" b="1">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13038701-E28F-44BE-B231-8A0F8A76D9ED}"/>
              </a:ext>
            </a:extLst>
          </p:cNvPr>
          <p:cNvSpPr/>
          <p:nvPr/>
        </p:nvSpPr>
        <p:spPr>
          <a:xfrm>
            <a:off x="755649" y="1208941"/>
            <a:ext cx="7559276" cy="4154984"/>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Kullanım Ömrü:</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endParaRPr lang="tr-TR" sz="2400" b="1" dirty="0">
              <a:latin typeface="Tahoma" panose="020B0604030504040204" pitchFamily="34" charset="0"/>
              <a:ea typeface="Tahoma" panose="020B0604030504040204" pitchFamily="34" charset="0"/>
              <a:cs typeface="Tahoma" panose="020B0604030504040204" pitchFamily="34" charset="0"/>
            </a:endParaRPr>
          </a:p>
          <a:p>
            <a:r>
              <a:rPr lang="tr-TR" sz="2400" b="1" dirty="0">
                <a:latin typeface="Tahoma" panose="020B0604030504040204" pitchFamily="34" charset="0"/>
                <a:ea typeface="Tahoma" panose="020B0604030504040204" pitchFamily="34" charset="0"/>
                <a:cs typeface="Tahoma" panose="020B0604030504040204" pitchFamily="34" charset="0"/>
              </a:rPr>
              <a:t>&lt;/=1 yıl</a:t>
            </a:r>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Düşme yaşanmadığı takdirde; yoğun kullanım (her gün), yüksek yoğunluklu kullanım, mekanik yüklenme (süspansiyon- iple erişim),</a:t>
            </a:r>
          </a:p>
          <a:p>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b="1" dirty="0">
                <a:latin typeface="Tahoma" panose="020B0604030504040204" pitchFamily="34" charset="0"/>
                <a:ea typeface="Tahoma" panose="020B0604030504040204" pitchFamily="34" charset="0"/>
                <a:cs typeface="Tahoma" panose="020B0604030504040204" pitchFamily="34" charset="0"/>
              </a:rPr>
              <a:t>Kullanım işaretleri: </a:t>
            </a:r>
            <a:r>
              <a:rPr lang="tr-TR" sz="2400" dirty="0">
                <a:latin typeface="Tahoma" panose="020B0604030504040204" pitchFamily="34" charset="0"/>
                <a:ea typeface="Tahoma" panose="020B0604030504040204" pitchFamily="34" charset="0"/>
                <a:cs typeface="Tahoma" panose="020B0604030504040204" pitchFamily="34" charset="0"/>
              </a:rPr>
              <a:t>Aşırı yıpranma, aşırı tüylenme ve aşırı kirlenme.</a:t>
            </a:r>
          </a:p>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102546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4524315"/>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Kullanım Ömrü:</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endParaRPr lang="tr-TR" sz="2400" b="1" dirty="0">
              <a:latin typeface="Tahoma" panose="020B0604030504040204" pitchFamily="34" charset="0"/>
              <a:ea typeface="Tahoma" panose="020B0604030504040204" pitchFamily="34" charset="0"/>
              <a:cs typeface="Tahoma" panose="020B0604030504040204" pitchFamily="34" charset="0"/>
            </a:endParaRPr>
          </a:p>
          <a:p>
            <a:r>
              <a:rPr lang="tr-TR" sz="2400" b="1" dirty="0">
                <a:latin typeface="Tahoma" panose="020B0604030504040204" pitchFamily="34" charset="0"/>
                <a:ea typeface="Tahoma" panose="020B0604030504040204" pitchFamily="34" charset="0"/>
                <a:cs typeface="Tahoma" panose="020B0604030504040204" pitchFamily="34" charset="0"/>
              </a:rPr>
              <a:t>1-3 yıl</a:t>
            </a:r>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Yoğun kullanım (her gün), normal yoğunluklu kullanım, mekanik yüklenme (süspansiyon-iple erişim), düşme yaşanmadan veya önemli mekanik yüklemeler olmadığı taktirde;</a:t>
            </a:r>
          </a:p>
          <a:p>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b="1" dirty="0">
                <a:latin typeface="Tahoma" panose="020B0604030504040204" pitchFamily="34" charset="0"/>
                <a:ea typeface="Tahoma" panose="020B0604030504040204" pitchFamily="34" charset="0"/>
                <a:cs typeface="Tahoma" panose="020B0604030504040204" pitchFamily="34" charset="0"/>
              </a:rPr>
              <a:t>Kullanım işaretleri: </a:t>
            </a:r>
            <a:r>
              <a:rPr lang="tr-TR" sz="2400" dirty="0">
                <a:latin typeface="Tahoma" panose="020B0604030504040204" pitchFamily="34" charset="0"/>
                <a:ea typeface="Tahoma" panose="020B0604030504040204" pitchFamily="34" charset="0"/>
                <a:cs typeface="Tahoma" panose="020B0604030504040204" pitchFamily="34" charset="0"/>
              </a:rPr>
              <a:t>belirgin aşınma, belirgin tüylülük, aşırı kirlenme.</a:t>
            </a:r>
          </a:p>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2532930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AEC5E52D-3EF1-475F-AAA8-C21D8DE6AEE7}"/>
              </a:ext>
            </a:extLst>
          </p:cNvPr>
          <p:cNvSpPr txBox="1">
            <a:spLocks/>
          </p:cNvSpPr>
          <p:nvPr/>
        </p:nvSpPr>
        <p:spPr>
          <a:xfrm>
            <a:off x="1460017" y="331895"/>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408FD4A8-E163-4161-B2AF-EE4560C033D1}"/>
              </a:ext>
            </a:extLst>
          </p:cNvPr>
          <p:cNvSpPr/>
          <p:nvPr/>
        </p:nvSpPr>
        <p:spPr>
          <a:xfrm>
            <a:off x="755649" y="1052736"/>
            <a:ext cx="7559276" cy="4893647"/>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Kullanım Ömrü:</a:t>
            </a:r>
            <a:endParaRPr lang="tr-TR" sz="2400" b="1" dirty="0">
              <a:latin typeface="Tahoma" panose="020B0604030504040204" pitchFamily="34" charset="0"/>
              <a:ea typeface="Tahoma" panose="020B0604030504040204" pitchFamily="34" charset="0"/>
              <a:cs typeface="Tahoma" panose="020B0604030504040204" pitchFamily="34" charset="0"/>
            </a:endParaRPr>
          </a:p>
          <a:p>
            <a:endParaRPr lang="tr-TR" sz="2400" b="1" dirty="0">
              <a:latin typeface="Tahoma" panose="020B0604030504040204" pitchFamily="34" charset="0"/>
              <a:ea typeface="Tahoma" panose="020B0604030504040204" pitchFamily="34" charset="0"/>
              <a:cs typeface="Tahoma" panose="020B0604030504040204" pitchFamily="34" charset="0"/>
            </a:endParaRPr>
          </a:p>
          <a:p>
            <a:r>
              <a:rPr lang="tr-TR" sz="2400" b="1" dirty="0">
                <a:latin typeface="Tahoma" panose="020B0604030504040204" pitchFamily="34" charset="0"/>
                <a:ea typeface="Tahoma" panose="020B0604030504040204" pitchFamily="34" charset="0"/>
                <a:cs typeface="Tahoma" panose="020B0604030504040204" pitchFamily="34" charset="0"/>
              </a:rPr>
              <a:t>3-5 yıl</a:t>
            </a: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Önemli mekanik yükleme veya düşme durdurma olmadan çok sık kullanım, düşük yoğunluk ile (haftada birkaç kez).</a:t>
            </a:r>
          </a:p>
          <a:p>
            <a:r>
              <a:rPr lang="tr-TR" sz="2400" b="1" dirty="0">
                <a:latin typeface="Tahoma" panose="020B0604030504040204" pitchFamily="34" charset="0"/>
                <a:ea typeface="Tahoma" panose="020B0604030504040204" pitchFamily="34" charset="0"/>
                <a:cs typeface="Tahoma" panose="020B0604030504040204" pitchFamily="34" charset="0"/>
              </a:rPr>
              <a:t>Kullanım işaretleri: </a:t>
            </a:r>
            <a:r>
              <a:rPr lang="tr-TR" sz="2400" dirty="0">
                <a:latin typeface="Tahoma" panose="020B0604030504040204" pitchFamily="34" charset="0"/>
                <a:ea typeface="Tahoma" panose="020B0604030504040204" pitchFamily="34" charset="0"/>
                <a:cs typeface="Tahoma" panose="020B0604030504040204" pitchFamily="34" charset="0"/>
              </a:rPr>
              <a:t>Aşırı aşınma, hafif kirlenme, hafif tüylenme belirtileri veya;</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Çok sık kullanım yüksek yoğunluğu, mekanik yükleme (süspansiyon – iple erişim) ile (haftada birkaç kez), ancak düşme durdurma olmadan.</a:t>
            </a:r>
          </a:p>
          <a:p>
            <a:r>
              <a:rPr lang="tr-TR" sz="2400" b="1" dirty="0">
                <a:latin typeface="Tahoma" panose="020B0604030504040204" pitchFamily="34" charset="0"/>
                <a:ea typeface="Tahoma" panose="020B0604030504040204" pitchFamily="34" charset="0"/>
                <a:cs typeface="Tahoma" panose="020B0604030504040204" pitchFamily="34" charset="0"/>
              </a:rPr>
              <a:t>Kullanım işaretleri: </a:t>
            </a:r>
            <a:r>
              <a:rPr lang="tr-TR" sz="2400" dirty="0">
                <a:latin typeface="Tahoma" panose="020B0604030504040204" pitchFamily="34" charset="0"/>
                <a:ea typeface="Tahoma" panose="020B0604030504040204" pitchFamily="34" charset="0"/>
                <a:cs typeface="Tahoma" panose="020B0604030504040204" pitchFamily="34" charset="0"/>
              </a:rPr>
              <a:t>aşınma belirtileri, belirgin tüylülük, hafif camlaştırma.</a:t>
            </a:r>
          </a:p>
        </p:txBody>
      </p:sp>
    </p:spTree>
    <p:extLst>
      <p:ext uri="{BB962C8B-B14F-4D97-AF65-F5344CB8AC3E}">
        <p14:creationId xmlns:p14="http://schemas.microsoft.com/office/powerpoint/2010/main" xmlns="" val="3892104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32845"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7" name="Resim 6">
            <a:extLst>
              <a:ext uri="{FF2B5EF4-FFF2-40B4-BE49-F238E27FC236}">
                <a16:creationId xmlns:a16="http://schemas.microsoft.com/office/drawing/2014/main" xmlns="" id="{826B9A48-35FB-4100-A399-7D78CF9C3621}"/>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7793" y="832014"/>
            <a:ext cx="2592288" cy="2592288"/>
          </a:xfrm>
          <a:prstGeom prst="ellipse">
            <a:avLst/>
          </a:prstGeom>
          <a:ln>
            <a:noFill/>
          </a:ln>
          <a:effectLst>
            <a:softEdge rad="112500"/>
          </a:effectLst>
        </p:spPr>
      </p:pic>
      <p:pic>
        <p:nvPicPr>
          <p:cNvPr id="3" name="Resim 2">
            <a:extLst>
              <a:ext uri="{FF2B5EF4-FFF2-40B4-BE49-F238E27FC236}">
                <a16:creationId xmlns:a16="http://schemas.microsoft.com/office/drawing/2014/main" xmlns="" id="{1630F102-9798-4F68-AFF0-B3FE1D5663DA}"/>
              </a:ext>
            </a:extLst>
          </p:cNvPr>
          <p:cNvPicPr>
            <a:picLocks noChangeAspect="1"/>
          </p:cNvPicPr>
          <p:nvPr/>
        </p:nvPicPr>
        <p:blipFill>
          <a:blip r:embed="rId4"/>
          <a:stretch>
            <a:fillRect/>
          </a:stretch>
        </p:blipFill>
        <p:spPr>
          <a:xfrm>
            <a:off x="4142775" y="832014"/>
            <a:ext cx="4459511" cy="5727032"/>
          </a:xfrm>
          <a:prstGeom prst="rect">
            <a:avLst/>
          </a:prstGeom>
        </p:spPr>
      </p:pic>
      <p:pic>
        <p:nvPicPr>
          <p:cNvPr id="4" name="Resim 3">
            <a:extLst>
              <a:ext uri="{FF2B5EF4-FFF2-40B4-BE49-F238E27FC236}">
                <a16:creationId xmlns:a16="http://schemas.microsoft.com/office/drawing/2014/main" xmlns="" id="{B4BE4F47-B723-4F17-9B5C-9AEBBEA64490}"/>
              </a:ext>
            </a:extLst>
          </p:cNvPr>
          <p:cNvPicPr>
            <a:picLocks noChangeAspect="1"/>
          </p:cNvPicPr>
          <p:nvPr/>
        </p:nvPicPr>
        <p:blipFill>
          <a:blip r:embed="rId5"/>
          <a:stretch>
            <a:fillRect/>
          </a:stretch>
        </p:blipFill>
        <p:spPr>
          <a:xfrm>
            <a:off x="181390" y="4007501"/>
            <a:ext cx="3779995" cy="2126905"/>
          </a:xfrm>
          <a:prstGeom prst="rect">
            <a:avLst/>
          </a:prstGeom>
        </p:spPr>
      </p:pic>
    </p:spTree>
    <p:extLst>
      <p:ext uri="{BB962C8B-B14F-4D97-AF65-F5344CB8AC3E}">
        <p14:creationId xmlns:p14="http://schemas.microsoft.com/office/powerpoint/2010/main" xmlns="" val="2082098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3252FBD9-0613-48B7-A6D9-2A9CB3F29853}"/>
              </a:ext>
            </a:extLst>
          </p:cNvPr>
          <p:cNvSpPr txBox="1">
            <a:spLocks/>
          </p:cNvSpPr>
          <p:nvPr/>
        </p:nvSpPr>
        <p:spPr>
          <a:xfrm>
            <a:off x="1553368" y="330859"/>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DFCF55DB-750D-4938-9B56-34C672C8C743}"/>
              </a:ext>
            </a:extLst>
          </p:cNvPr>
          <p:cNvSpPr/>
          <p:nvPr/>
        </p:nvSpPr>
        <p:spPr>
          <a:xfrm>
            <a:off x="755649" y="1016002"/>
            <a:ext cx="7559276" cy="5262979"/>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Kullanım Ömrü:</a:t>
            </a:r>
            <a:endParaRPr lang="tr-TR" sz="2400" b="1" dirty="0">
              <a:latin typeface="Tahoma" panose="020B0604030504040204" pitchFamily="34" charset="0"/>
              <a:ea typeface="Tahoma" panose="020B0604030504040204" pitchFamily="34" charset="0"/>
              <a:cs typeface="Tahoma" panose="020B0604030504040204" pitchFamily="34" charset="0"/>
            </a:endParaRPr>
          </a:p>
          <a:p>
            <a:r>
              <a:rPr lang="tr-TR" sz="2400" b="1" dirty="0">
                <a:latin typeface="Tahoma" panose="020B0604030504040204" pitchFamily="34" charset="0"/>
                <a:ea typeface="Tahoma" panose="020B0604030504040204" pitchFamily="34" charset="0"/>
                <a:cs typeface="Tahoma" panose="020B0604030504040204" pitchFamily="34" charset="0"/>
              </a:rPr>
              <a:t>5-8 yıl</a:t>
            </a: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Önemli mekanik yüklenme (süspansiyon, ara sıra iple iniş ve indirme) ve düşme durdurma olmadan sık kullanımı (ayda birkaç kez) düşük yoğunluk ile kullanım,</a:t>
            </a:r>
          </a:p>
          <a:p>
            <a:r>
              <a:rPr lang="tr-TR" sz="2400" b="1" dirty="0">
                <a:latin typeface="Tahoma" panose="020B0604030504040204" pitchFamily="34" charset="0"/>
                <a:ea typeface="Tahoma" panose="020B0604030504040204" pitchFamily="34" charset="0"/>
                <a:cs typeface="Tahoma" panose="020B0604030504040204" pitchFamily="34" charset="0"/>
              </a:rPr>
              <a:t>Kullanım işaretleri: </a:t>
            </a:r>
            <a:r>
              <a:rPr lang="tr-TR" sz="2400" dirty="0">
                <a:latin typeface="Tahoma" panose="020B0604030504040204" pitchFamily="34" charset="0"/>
                <a:ea typeface="Tahoma" panose="020B0604030504040204" pitchFamily="34" charset="0"/>
                <a:cs typeface="Tahoma" panose="020B0604030504040204" pitchFamily="34" charset="0"/>
              </a:rPr>
              <a:t>ağır aşınma, hafif kirlenme, belirgin tüylenme olmadan veya;</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Düşme durdurma kullanımının yüksek yoğunluğu (birkaç kez bir yıl), mekanik yüklenme (süspansiyon, ara sıra iple iniş ve indirme) ile kullanım,</a:t>
            </a:r>
          </a:p>
          <a:p>
            <a:r>
              <a:rPr lang="tr-TR" sz="2400" b="1" dirty="0">
                <a:latin typeface="Tahoma" panose="020B0604030504040204" pitchFamily="34" charset="0"/>
                <a:ea typeface="Tahoma" panose="020B0604030504040204" pitchFamily="34" charset="0"/>
                <a:cs typeface="Tahoma" panose="020B0604030504040204" pitchFamily="34" charset="0"/>
              </a:rPr>
              <a:t>Kullanım işaretleri: </a:t>
            </a:r>
            <a:r>
              <a:rPr lang="tr-TR" sz="2400" dirty="0">
                <a:latin typeface="Tahoma" panose="020B0604030504040204" pitchFamily="34" charset="0"/>
                <a:ea typeface="Tahoma" panose="020B0604030504040204" pitchFamily="34" charset="0"/>
                <a:cs typeface="Tahoma" panose="020B0604030504040204" pitchFamily="34" charset="0"/>
              </a:rPr>
              <a:t>hafif aşınma, kirlenme, ihmal edilebilir tüylülük.</a:t>
            </a:r>
          </a:p>
        </p:txBody>
      </p:sp>
    </p:spTree>
    <p:extLst>
      <p:ext uri="{BB962C8B-B14F-4D97-AF65-F5344CB8AC3E}">
        <p14:creationId xmlns:p14="http://schemas.microsoft.com/office/powerpoint/2010/main" xmlns="" val="13634561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64858"/>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C353CACC-62B8-492F-9781-0AD77E434B51}"/>
              </a:ext>
            </a:extLst>
          </p:cNvPr>
          <p:cNvSpPr txBox="1">
            <a:spLocks/>
          </p:cNvSpPr>
          <p:nvPr/>
        </p:nvSpPr>
        <p:spPr>
          <a:xfrm>
            <a:off x="1553367" y="495701"/>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416D3AF9-CB30-45D3-B0D5-2A80FB153585}"/>
              </a:ext>
            </a:extLst>
          </p:cNvPr>
          <p:cNvSpPr/>
          <p:nvPr/>
        </p:nvSpPr>
        <p:spPr>
          <a:xfrm>
            <a:off x="755649" y="1229895"/>
            <a:ext cx="7559276" cy="5262979"/>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Kullanım Ömrü:</a:t>
            </a:r>
            <a:endParaRPr lang="tr-TR" sz="2400" b="1" dirty="0">
              <a:latin typeface="Tahoma" panose="020B0604030504040204" pitchFamily="34" charset="0"/>
              <a:ea typeface="Tahoma" panose="020B0604030504040204" pitchFamily="34" charset="0"/>
              <a:cs typeface="Tahoma" panose="020B0604030504040204" pitchFamily="34" charset="0"/>
            </a:endParaRPr>
          </a:p>
          <a:p>
            <a:r>
              <a:rPr lang="tr-TR" sz="2400" b="1" dirty="0">
                <a:latin typeface="Tahoma" panose="020B0604030504040204" pitchFamily="34" charset="0"/>
                <a:ea typeface="Tahoma" panose="020B0604030504040204" pitchFamily="34" charset="0"/>
                <a:cs typeface="Tahoma" panose="020B0604030504040204" pitchFamily="34" charset="0"/>
              </a:rPr>
              <a:t>5-8 yıl</a:t>
            </a: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Önemli mekanik yüklenme (süspansiyon, ara sıra iple iniş ve indirme) ve düşme durdurma olmadan sık kullanımı (ayda birkaç kez) düşük yoğunluk ile kullanım,</a:t>
            </a:r>
          </a:p>
          <a:p>
            <a:r>
              <a:rPr lang="tr-TR" sz="2400" b="1" dirty="0">
                <a:latin typeface="Tahoma" panose="020B0604030504040204" pitchFamily="34" charset="0"/>
                <a:ea typeface="Tahoma" panose="020B0604030504040204" pitchFamily="34" charset="0"/>
                <a:cs typeface="Tahoma" panose="020B0604030504040204" pitchFamily="34" charset="0"/>
              </a:rPr>
              <a:t>Kullanım işaretleri: </a:t>
            </a:r>
            <a:r>
              <a:rPr lang="tr-TR" sz="2400" dirty="0">
                <a:latin typeface="Tahoma" panose="020B0604030504040204" pitchFamily="34" charset="0"/>
                <a:ea typeface="Tahoma" panose="020B0604030504040204" pitchFamily="34" charset="0"/>
                <a:cs typeface="Tahoma" panose="020B0604030504040204" pitchFamily="34" charset="0"/>
              </a:rPr>
              <a:t>ağır aşınma, hafif kirlenme, belirgin tüylenme olmadan veya;</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Düşme durdurma kullanımının yüksek yoğunluğu (birkaç kez bir yıl), mekanik yüklenme (süspansiyon, ara sıra iple iniş ve indirme) ile kullanım,</a:t>
            </a:r>
          </a:p>
          <a:p>
            <a:r>
              <a:rPr lang="tr-TR" sz="2400" b="1" dirty="0">
                <a:latin typeface="Tahoma" panose="020B0604030504040204" pitchFamily="34" charset="0"/>
                <a:ea typeface="Tahoma" panose="020B0604030504040204" pitchFamily="34" charset="0"/>
                <a:cs typeface="Tahoma" panose="020B0604030504040204" pitchFamily="34" charset="0"/>
              </a:rPr>
              <a:t>Kullanım işaretleri: </a:t>
            </a:r>
            <a:r>
              <a:rPr lang="tr-TR" sz="2400" dirty="0">
                <a:latin typeface="Tahoma" panose="020B0604030504040204" pitchFamily="34" charset="0"/>
                <a:ea typeface="Tahoma" panose="020B0604030504040204" pitchFamily="34" charset="0"/>
                <a:cs typeface="Tahoma" panose="020B0604030504040204" pitchFamily="34" charset="0"/>
              </a:rPr>
              <a:t>hafif aşınma, kirlenme, ihmal edilebilir tüylülük.</a:t>
            </a:r>
          </a:p>
        </p:txBody>
      </p:sp>
    </p:spTree>
    <p:extLst>
      <p:ext uri="{BB962C8B-B14F-4D97-AF65-F5344CB8AC3E}">
        <p14:creationId xmlns:p14="http://schemas.microsoft.com/office/powerpoint/2010/main" xmlns="" val="39567731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486B3A94-8F93-4714-AA06-B8F8730C5FDE}"/>
              </a:ext>
            </a:extLst>
          </p:cNvPr>
          <p:cNvSpPr txBox="1">
            <a:spLocks/>
          </p:cNvSpPr>
          <p:nvPr/>
        </p:nvSpPr>
        <p:spPr>
          <a:xfrm>
            <a:off x="1805731" y="353060"/>
            <a:ext cx="7590632" cy="5010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B44BAB6A-6E56-4B53-9BE6-0C74C0A81961}"/>
              </a:ext>
            </a:extLst>
          </p:cNvPr>
          <p:cNvSpPr/>
          <p:nvPr/>
        </p:nvSpPr>
        <p:spPr>
          <a:xfrm>
            <a:off x="724293" y="1244965"/>
            <a:ext cx="7590632" cy="4154984"/>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Bakımı ve Depolanması:</a:t>
            </a: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Üretimden çıkan ipin uygun koşullardaki raf ömrü 5 yıldır. Üretici firmaya göre ipin raf ömrü değişkenlik gösterir. (depolama)</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Normal koşullarda 10 yılda kullanım ömrü olarak kabul edilir. (depolama)</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Halat ısı kaynaklarından, nemli ortamdan ve direkt güneş ışığından uzakta muhafaza edilmelidir.(depolama)</a:t>
            </a:r>
          </a:p>
        </p:txBody>
      </p:sp>
    </p:spTree>
    <p:extLst>
      <p:ext uri="{BB962C8B-B14F-4D97-AF65-F5344CB8AC3E}">
        <p14:creationId xmlns:p14="http://schemas.microsoft.com/office/powerpoint/2010/main" xmlns="" val="29368382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2C3689D-1270-421F-9C6C-A164F34E6350}"/>
              </a:ext>
            </a:extLst>
          </p:cNvPr>
          <p:cNvSpPr txBox="1">
            <a:spLocks/>
          </p:cNvSpPr>
          <p:nvPr/>
        </p:nvSpPr>
        <p:spPr>
          <a:xfrm>
            <a:off x="1642018" y="333088"/>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439C8BFD-B7C6-4236-B588-48711C5C8378}"/>
              </a:ext>
            </a:extLst>
          </p:cNvPr>
          <p:cNvSpPr/>
          <p:nvPr/>
        </p:nvSpPr>
        <p:spPr>
          <a:xfrm>
            <a:off x="755649" y="1124744"/>
            <a:ext cx="7559276" cy="4524315"/>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Bakımı ve Depolanması:</a:t>
            </a: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Depo içerisinde önerilen %60 bağıl nem ve sıcaklık 20°C olmalıdır. Halatın bir çanta içinde taşınması gerekmektedir. Çanta halatı yıpranmalara, kir ve diğer zararlı maddeler ile temas etmesini önleyecektir. (depolama)</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Uzun süre ambarda bulunan halatlar, belirli aralıklarla açılarak havalandırılmalıdır. (depolama)</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Halatlar ıslakken roda edilmemeli ve dolaplara sarılmamalıdır. (depolama)</a:t>
            </a:r>
          </a:p>
        </p:txBody>
      </p:sp>
    </p:spTree>
    <p:extLst>
      <p:ext uri="{BB962C8B-B14F-4D97-AF65-F5344CB8AC3E}">
        <p14:creationId xmlns:p14="http://schemas.microsoft.com/office/powerpoint/2010/main" xmlns="" val="1578724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22DA8403-9771-4DC8-898F-70DFD5D4B03E}"/>
              </a:ext>
            </a:extLst>
          </p:cNvPr>
          <p:cNvSpPr txBox="1">
            <a:spLocks/>
          </p:cNvSpPr>
          <p:nvPr/>
        </p:nvSpPr>
        <p:spPr>
          <a:xfrm>
            <a:off x="1460017" y="562662"/>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86BBB7A5-709E-4AE4-B14B-0F9960D3FD27}"/>
              </a:ext>
            </a:extLst>
          </p:cNvPr>
          <p:cNvSpPr/>
          <p:nvPr/>
        </p:nvSpPr>
        <p:spPr>
          <a:xfrm>
            <a:off x="755649" y="1127641"/>
            <a:ext cx="7559276" cy="4893647"/>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Bakımı ve Depolanması:</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Zorunluluktan dolayı ıslakken roda edilen halatların üstü kesinlikle örtülmemeli ve havadar bir yere asılmalıdır. (temizlenme)</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İplerin temizliği üreticinin tavsiyelerine uygun olarak yapılmalıdır. (temizleme)</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Halat lifleri arasındaki mekanik pürüzlülüklerin uzun süreli etkisi halata zarar verir. Halatların herhangi bir kimyasal (örneğin organik kimyasallar, yağlar, asit, boya, petrol ürünleri, vb. gibi) veya buhar ile temasına izin verilmemelidir. (temizleme)</a:t>
            </a:r>
          </a:p>
        </p:txBody>
      </p:sp>
    </p:spTree>
    <p:extLst>
      <p:ext uri="{BB962C8B-B14F-4D97-AF65-F5344CB8AC3E}">
        <p14:creationId xmlns:p14="http://schemas.microsoft.com/office/powerpoint/2010/main" xmlns="" val="13035533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6507"/>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05A259A7-CE97-48BC-A38C-01D18E3C7685}"/>
              </a:ext>
            </a:extLst>
          </p:cNvPr>
          <p:cNvSpPr txBox="1">
            <a:spLocks/>
          </p:cNvSpPr>
          <p:nvPr/>
        </p:nvSpPr>
        <p:spPr>
          <a:xfrm>
            <a:off x="1553367" y="503376"/>
            <a:ext cx="7590632" cy="21602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2800" b="1">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27B5FC0-AA74-4571-AAD1-5465BE7FBC26}"/>
              </a:ext>
            </a:extLst>
          </p:cNvPr>
          <p:cNvSpPr/>
          <p:nvPr/>
        </p:nvSpPr>
        <p:spPr>
          <a:xfrm>
            <a:off x="788988" y="1443548"/>
            <a:ext cx="7559276" cy="3785652"/>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Bakımı ve Depolanması:</a:t>
            </a:r>
          </a:p>
          <a:p>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Normalde kirlenmiş halat 30°C sıcaklıkta ılık sabunlu su ile yıkanmalıdır. Ağır kirlenme için, yıkama esnasında halata zarar vermeyen özel olarak halat temizlemek için üretilmiş kimyasallar kullanmanız tavsiye edilir. Halatı su ile iyice durulayın ve kurutma için </a:t>
            </a:r>
            <a:r>
              <a:rPr lang="tr-TR" sz="2400" dirty="0" err="1">
                <a:latin typeface="Tahoma" panose="020B0604030504040204" pitchFamily="34" charset="0"/>
                <a:ea typeface="Tahoma" panose="020B0604030504040204" pitchFamily="34" charset="0"/>
                <a:cs typeface="Tahoma" panose="020B0604030504040204" pitchFamily="34" charset="0"/>
              </a:rPr>
              <a:t>radyant</a:t>
            </a:r>
            <a:r>
              <a:rPr lang="tr-TR" sz="2400" dirty="0">
                <a:latin typeface="Tahoma" panose="020B0604030504040204" pitchFamily="34" charset="0"/>
                <a:ea typeface="Tahoma" panose="020B0604030504040204" pitchFamily="34" charset="0"/>
                <a:cs typeface="Tahoma" panose="020B0604030504040204" pitchFamily="34" charset="0"/>
              </a:rPr>
              <a:t> ısı kaynaklarından uzakta gölge bir yere bırakınız. Yüksek basınçlı yıkama makineleri kullanmayınız. </a:t>
            </a:r>
          </a:p>
        </p:txBody>
      </p:sp>
    </p:spTree>
    <p:extLst>
      <p:ext uri="{BB962C8B-B14F-4D97-AF65-F5344CB8AC3E}">
        <p14:creationId xmlns:p14="http://schemas.microsoft.com/office/powerpoint/2010/main" xmlns="" val="16310138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B507FAE6-D08F-4EFA-A8E5-21651CCB81F8}"/>
              </a:ext>
            </a:extLst>
          </p:cNvPr>
          <p:cNvSpPr txBox="1">
            <a:spLocks/>
          </p:cNvSpPr>
          <p:nvPr/>
        </p:nvSpPr>
        <p:spPr>
          <a:xfrm>
            <a:off x="1685723" y="339276"/>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2800" b="1">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79F87E5D-FC32-4096-A042-87BB08B62039}"/>
              </a:ext>
            </a:extLst>
          </p:cNvPr>
          <p:cNvSpPr/>
          <p:nvPr/>
        </p:nvSpPr>
        <p:spPr>
          <a:xfrm>
            <a:off x="788988" y="1052736"/>
            <a:ext cx="7559276" cy="4893647"/>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Halatların Bakımı ve Depolanması:</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Kimyasal madde ile temas etmiş bir halatı kullanmayınız. Statik halatların dezenfeksiyonu için, kullanım talimatlarına göre % 1’lik potasyum permanganat solüsyonu kullanınız. Bilinmeyen bir bant (üretici tarafından tavsiye edilen bantlar hariç) ile işaretli veya bir kimyasal madde ile kirlenmiş bir halatı kullanmayınız. Halatlardaki hasarlar çoğunlukla çıplak gözle fark edilecek belirginlikte değildir. (temizleme)</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İplerin karnesi mutlaka tutulmalıdır.(Halat-İp Kayıt Formu) </a:t>
            </a:r>
          </a:p>
        </p:txBody>
      </p:sp>
    </p:spTree>
    <p:extLst>
      <p:ext uri="{BB962C8B-B14F-4D97-AF65-F5344CB8AC3E}">
        <p14:creationId xmlns:p14="http://schemas.microsoft.com/office/powerpoint/2010/main" xmlns="" val="3144758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33BD9FC2-5466-4D4D-A60D-5AAD1EEC9FED}"/>
              </a:ext>
            </a:extLst>
          </p:cNvPr>
          <p:cNvSpPr txBox="1">
            <a:spLocks/>
          </p:cNvSpPr>
          <p:nvPr/>
        </p:nvSpPr>
        <p:spPr>
          <a:xfrm>
            <a:off x="1685723" y="353316"/>
            <a:ext cx="7590632" cy="504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Metin kutusu 11">
            <a:extLst>
              <a:ext uri="{FF2B5EF4-FFF2-40B4-BE49-F238E27FC236}">
                <a16:creationId xmlns:a16="http://schemas.microsoft.com/office/drawing/2014/main" xmlns="" id="{0A6BD3B5-3A1D-46FA-BEEC-1EE1AB57718B}"/>
              </a:ext>
            </a:extLst>
          </p:cNvPr>
          <p:cNvSpPr txBox="1"/>
          <p:nvPr/>
        </p:nvSpPr>
        <p:spPr>
          <a:xfrm>
            <a:off x="724293" y="1185094"/>
            <a:ext cx="7590632" cy="738664"/>
          </a:xfrm>
          <a:prstGeom prst="rect">
            <a:avLst/>
          </a:prstGeom>
          <a:noFill/>
        </p:spPr>
        <p:txBody>
          <a:bodyPr wrap="square" rtlCol="0">
            <a:spAutoFit/>
          </a:bodyPr>
          <a:lstStyle/>
          <a:p>
            <a:r>
              <a:rPr lang="tr-TR" sz="1400" dirty="0">
                <a:latin typeface="Tahoma" panose="020B0604030504040204" pitchFamily="34" charset="0"/>
                <a:ea typeface="Tahoma" panose="020B0604030504040204" pitchFamily="34" charset="0"/>
                <a:cs typeface="Tahoma" panose="020B0604030504040204" pitchFamily="34" charset="0"/>
              </a:rPr>
              <a:t>Halat-ip kayıt formunu kullanacak olan personel, sürekli olarak iplerin takibini yapmalıdır. EN 365 Standardı Madde 4.7’ye göre Halat-İp Kayıt Formu tutulması gereklidir. Aşağıdaki Tablo İtfaiye Teşkilatına yönelik olarak uyarlanmıştır. </a:t>
            </a:r>
          </a:p>
        </p:txBody>
      </p:sp>
      <p:graphicFrame>
        <p:nvGraphicFramePr>
          <p:cNvPr id="13" name="Tablo 12">
            <a:extLst>
              <a:ext uri="{FF2B5EF4-FFF2-40B4-BE49-F238E27FC236}">
                <a16:creationId xmlns:a16="http://schemas.microsoft.com/office/drawing/2014/main" xmlns="" id="{55D1A70D-08D7-461D-9169-DC45D370E256}"/>
              </a:ext>
            </a:extLst>
          </p:cNvPr>
          <p:cNvGraphicFramePr>
            <a:graphicFrameLocks noGrp="1"/>
          </p:cNvGraphicFramePr>
          <p:nvPr>
            <p:extLst>
              <p:ext uri="{D42A27DB-BD31-4B8C-83A1-F6EECF244321}">
                <p14:modId xmlns:p14="http://schemas.microsoft.com/office/powerpoint/2010/main" xmlns="" val="4164796475"/>
              </p:ext>
            </p:extLst>
          </p:nvPr>
        </p:nvGraphicFramePr>
        <p:xfrm>
          <a:off x="1348609" y="2054705"/>
          <a:ext cx="6342000" cy="3748761"/>
        </p:xfrm>
        <a:graphic>
          <a:graphicData uri="http://schemas.openxmlformats.org/drawingml/2006/table">
            <a:tbl>
              <a:tblPr>
                <a:tableStyleId>{69CF1AB2-1976-4502-BF36-3FF5EA218861}</a:tableStyleId>
              </a:tblPr>
              <a:tblGrid>
                <a:gridCol w="502049">
                  <a:extLst>
                    <a:ext uri="{9D8B030D-6E8A-4147-A177-3AD203B41FA5}">
                      <a16:colId xmlns:a16="http://schemas.microsoft.com/office/drawing/2014/main" xmlns="" val="20000"/>
                    </a:ext>
                  </a:extLst>
                </a:gridCol>
                <a:gridCol w="505859">
                  <a:extLst>
                    <a:ext uri="{9D8B030D-6E8A-4147-A177-3AD203B41FA5}">
                      <a16:colId xmlns:a16="http://schemas.microsoft.com/office/drawing/2014/main" xmlns="" val="20001"/>
                    </a:ext>
                  </a:extLst>
                </a:gridCol>
                <a:gridCol w="619144">
                  <a:extLst>
                    <a:ext uri="{9D8B030D-6E8A-4147-A177-3AD203B41FA5}">
                      <a16:colId xmlns:a16="http://schemas.microsoft.com/office/drawing/2014/main" xmlns="" val="20002"/>
                    </a:ext>
                  </a:extLst>
                </a:gridCol>
                <a:gridCol w="709353">
                  <a:extLst>
                    <a:ext uri="{9D8B030D-6E8A-4147-A177-3AD203B41FA5}">
                      <a16:colId xmlns:a16="http://schemas.microsoft.com/office/drawing/2014/main" xmlns="" val="20003"/>
                    </a:ext>
                  </a:extLst>
                </a:gridCol>
                <a:gridCol w="623995">
                  <a:extLst>
                    <a:ext uri="{9D8B030D-6E8A-4147-A177-3AD203B41FA5}">
                      <a16:colId xmlns:a16="http://schemas.microsoft.com/office/drawing/2014/main" xmlns="" val="20004"/>
                    </a:ext>
                  </a:extLst>
                </a:gridCol>
                <a:gridCol w="692360">
                  <a:extLst>
                    <a:ext uri="{9D8B030D-6E8A-4147-A177-3AD203B41FA5}">
                      <a16:colId xmlns:a16="http://schemas.microsoft.com/office/drawing/2014/main" xmlns="" val="20005"/>
                    </a:ext>
                  </a:extLst>
                </a:gridCol>
                <a:gridCol w="533291">
                  <a:extLst>
                    <a:ext uri="{9D8B030D-6E8A-4147-A177-3AD203B41FA5}">
                      <a16:colId xmlns:a16="http://schemas.microsoft.com/office/drawing/2014/main" xmlns="" val="20006"/>
                    </a:ext>
                  </a:extLst>
                </a:gridCol>
                <a:gridCol w="596284">
                  <a:extLst>
                    <a:ext uri="{9D8B030D-6E8A-4147-A177-3AD203B41FA5}">
                      <a16:colId xmlns:a16="http://schemas.microsoft.com/office/drawing/2014/main" xmlns="" val="20007"/>
                    </a:ext>
                  </a:extLst>
                </a:gridCol>
                <a:gridCol w="668929">
                  <a:extLst>
                    <a:ext uri="{9D8B030D-6E8A-4147-A177-3AD203B41FA5}">
                      <a16:colId xmlns:a16="http://schemas.microsoft.com/office/drawing/2014/main" xmlns="" val="20008"/>
                    </a:ext>
                  </a:extLst>
                </a:gridCol>
                <a:gridCol w="890736">
                  <a:extLst>
                    <a:ext uri="{9D8B030D-6E8A-4147-A177-3AD203B41FA5}">
                      <a16:colId xmlns:a16="http://schemas.microsoft.com/office/drawing/2014/main" xmlns="" val="20009"/>
                    </a:ext>
                  </a:extLst>
                </a:gridCol>
              </a:tblGrid>
              <a:tr h="273139">
                <a:tc gridSpan="10">
                  <a:txBody>
                    <a:bodyPr/>
                    <a:lstStyle/>
                    <a:p>
                      <a:pPr marR="0" indent="0" algn="ctr" rtl="0">
                        <a:lnSpc>
                          <a:spcPct val="119000"/>
                        </a:lnSpc>
                        <a:spcBef>
                          <a:spcPts val="0"/>
                        </a:spcBef>
                        <a:spcAft>
                          <a:spcPts val="600"/>
                        </a:spcAft>
                      </a:pPr>
                      <a:r>
                        <a:rPr lang="tr-TR" sz="1400" b="1" kern="1400" cap="all" dirty="0">
                          <a:ln>
                            <a:noFill/>
                          </a:ln>
                          <a:effectLst/>
                          <a:latin typeface="Tahoma" panose="020B0604030504040204" pitchFamily="34" charset="0"/>
                          <a:ea typeface="Tahoma" panose="020B0604030504040204" pitchFamily="34" charset="0"/>
                          <a:cs typeface="Tahoma" panose="020B0604030504040204" pitchFamily="34" charset="0"/>
                        </a:rPr>
                        <a:t>Halat-ip kayıt formu</a:t>
                      </a:r>
                      <a:endParaRPr lang="tr-TR" sz="1050" b="1"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893293">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1</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Seri </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No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2 </a:t>
                      </a:r>
                      <a:endParaRPr lang="tr-TR" sz="1000" kern="1400" dirty="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Model</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3</a:t>
                      </a:r>
                      <a:endParaRPr lang="tr-TR" sz="1000" kern="1400" dirty="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Üretim Tarihi</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4</a:t>
                      </a:r>
                      <a:endParaRPr lang="tr-TR" sz="1000" kern="1400" dirty="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İlk </a:t>
                      </a:r>
                      <a:endParaRPr lang="tr-TR" sz="1000" kern="1400" dirty="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Kullanım Tarihi</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5</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Kayıt Kontrol Tarihi</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6</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Yükselme metresi</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7</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İniş </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Metresi</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8</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Düşüş (Şok)</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Sayısı</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9 </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Kullanım </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Bilgileri</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10 </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Kullanımdan </a:t>
                      </a:r>
                      <a:endParaRPr lang="tr-TR" sz="1000" kern="1400">
                        <a:ln>
                          <a:noFill/>
                        </a:ln>
                        <a:effectLst/>
                        <a:latin typeface="Tahoma" panose="020B0604030504040204" pitchFamily="34" charset="0"/>
                        <a:ea typeface="Tahoma" panose="020B0604030504040204" pitchFamily="34" charset="0"/>
                        <a:cs typeface="Tahoma" panose="020B0604030504040204" pitchFamily="34" charset="0"/>
                      </a:endParaRPr>
                    </a:p>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Kaldırma Tarihi</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tc>
                <a:extLst>
                  <a:ext uri="{0D108BD9-81ED-4DB2-BD59-A6C34878D82A}">
                    <a16:rowId xmlns:a16="http://schemas.microsoft.com/office/drawing/2014/main" xmlns="" val="10001"/>
                  </a:ext>
                </a:extLst>
              </a:tr>
              <a:tr h="580479">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extLst>
                  <a:ext uri="{0D108BD9-81ED-4DB2-BD59-A6C34878D82A}">
                    <a16:rowId xmlns:a16="http://schemas.microsoft.com/office/drawing/2014/main" xmlns="" val="10002"/>
                  </a:ext>
                </a:extLst>
              </a:tr>
              <a:tr h="580479">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extLst>
                  <a:ext uri="{0D108BD9-81ED-4DB2-BD59-A6C34878D82A}">
                    <a16:rowId xmlns:a16="http://schemas.microsoft.com/office/drawing/2014/main" xmlns="" val="10003"/>
                  </a:ext>
                </a:extLst>
              </a:tr>
              <a:tr h="580479">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extLst>
                  <a:ext uri="{0D108BD9-81ED-4DB2-BD59-A6C34878D82A}">
                    <a16:rowId xmlns:a16="http://schemas.microsoft.com/office/drawing/2014/main" xmlns="" val="10004"/>
                  </a:ext>
                </a:extLst>
              </a:tr>
              <a:tr h="580479">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tc>
                  <a:txBody>
                    <a:bodyPr/>
                    <a:lstStyle/>
                    <a:p>
                      <a:pPr marR="0" indent="0" algn="ctr" rtl="0">
                        <a:lnSpc>
                          <a:spcPct val="119000"/>
                        </a:lnSpc>
                        <a:spcBef>
                          <a:spcPts val="0"/>
                        </a:spcBef>
                        <a:spcAft>
                          <a:spcPts val="600"/>
                        </a:spcAft>
                      </a:pPr>
                      <a:r>
                        <a:rPr lang="tr-TR" sz="1100" kern="1400" dirty="0">
                          <a:ln>
                            <a:noFill/>
                          </a:ln>
                          <a:effectLst/>
                          <a:latin typeface="Tahoma" panose="020B0604030504040204" pitchFamily="34" charset="0"/>
                          <a:ea typeface="Tahoma" panose="020B0604030504040204" pitchFamily="34" charset="0"/>
                          <a:cs typeface="Tahoma" panose="020B0604030504040204" pitchFamily="34" charset="0"/>
                        </a:rPr>
                        <a:t> </a:t>
                      </a:r>
                      <a:endParaRPr lang="tr-TR" sz="1000" kern="140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36576" marR="36576" marT="36576" marB="36576" anchor="ct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xmlns="" val="441423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D802EE87-F974-4B97-9DB1-34F76DBAAE41}"/>
              </a:ext>
            </a:extLst>
          </p:cNvPr>
          <p:cNvSpPr txBox="1">
            <a:spLocks/>
          </p:cNvSpPr>
          <p:nvPr/>
        </p:nvSpPr>
        <p:spPr>
          <a:xfrm>
            <a:off x="1685723" y="341191"/>
            <a:ext cx="7590632" cy="5151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EAA37AA4-39F9-4471-ACCB-7FFA618938FF}"/>
              </a:ext>
            </a:extLst>
          </p:cNvPr>
          <p:cNvSpPr/>
          <p:nvPr/>
        </p:nvSpPr>
        <p:spPr>
          <a:xfrm>
            <a:off x="788988" y="1443548"/>
            <a:ext cx="7559276" cy="3785652"/>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İtfaiye personeli, yangınlar başta olmak üzere tüm olaylarda ortaya çıkacak muhtemel sorunların aşılması ve çalışmaların kolaylaştırılması için halat-ip kullanabilir. </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İplerle pratik, kolay, hızlı ve çok emniyetli bağ ve düğümler yapılabilir.</a:t>
            </a:r>
          </a:p>
          <a:p>
            <a:r>
              <a:rPr lang="tr-TR" sz="2400" dirty="0">
                <a:latin typeface="Tahoma" panose="020B0604030504040204" pitchFamily="34" charset="0"/>
                <a:ea typeface="Tahoma" panose="020B0604030504040204" pitchFamily="34" charset="0"/>
                <a:cs typeface="Tahoma" panose="020B0604030504040204" pitchFamily="34" charset="0"/>
              </a:rPr>
              <a:t>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Temeli gemiciliğe dayanan bağlama konusunda çok sayıda teknik bulunmaktadır. 	</a:t>
            </a:r>
          </a:p>
        </p:txBody>
      </p:sp>
    </p:spTree>
    <p:extLst>
      <p:ext uri="{BB962C8B-B14F-4D97-AF65-F5344CB8AC3E}">
        <p14:creationId xmlns:p14="http://schemas.microsoft.com/office/powerpoint/2010/main" xmlns="" val="1390948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C56AEED3-0D15-4CB8-8050-B6EF38E26F15}"/>
              </a:ext>
            </a:extLst>
          </p:cNvPr>
          <p:cNvSpPr txBox="1">
            <a:spLocks/>
          </p:cNvSpPr>
          <p:nvPr/>
        </p:nvSpPr>
        <p:spPr>
          <a:xfrm>
            <a:off x="1642018" y="179838"/>
            <a:ext cx="7590632" cy="7919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CF9140E6-A2F7-46E4-B1C9-20CD571BD8F2}"/>
              </a:ext>
            </a:extLst>
          </p:cNvPr>
          <p:cNvSpPr/>
          <p:nvPr/>
        </p:nvSpPr>
        <p:spPr>
          <a:xfrm>
            <a:off x="788988" y="1596856"/>
            <a:ext cx="7559276" cy="3046988"/>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Bazı düğümlerin birden fazla adı olabilir. Bundan dolayı anlam karmaşası yaşanmaktadır. Örneğin elde emniyet düğümünün </a:t>
            </a:r>
            <a:r>
              <a:rPr lang="tr-TR" sz="2400" dirty="0" err="1">
                <a:latin typeface="Tahoma" panose="020B0604030504040204" pitchFamily="34" charset="0"/>
                <a:ea typeface="Tahoma" panose="020B0604030504040204" pitchFamily="34" charset="0"/>
                <a:cs typeface="Tahoma" panose="020B0604030504040204" pitchFamily="34" charset="0"/>
              </a:rPr>
              <a:t>izbarço</a:t>
            </a:r>
            <a:r>
              <a:rPr lang="tr-TR" sz="2400" dirty="0">
                <a:latin typeface="Tahoma" panose="020B0604030504040204" pitchFamily="34" charset="0"/>
                <a:ea typeface="Tahoma" panose="020B0604030504040204" pitchFamily="34" charset="0"/>
                <a:cs typeface="Tahoma" panose="020B0604030504040204" pitchFamily="34" charset="0"/>
              </a:rPr>
              <a:t> bağı olarak bilinmesi vb...</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Doğru düğümü doğru iş için seçebilmek düğüm kullanabilmenin temel şartıdır.</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1931206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376741"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438E7E3E-AD98-43EA-9A08-542E627FFB2C}"/>
              </a:ext>
            </a:extLst>
          </p:cNvPr>
          <p:cNvSpPr txBox="1">
            <a:spLocks/>
          </p:cNvSpPr>
          <p:nvPr/>
        </p:nvSpPr>
        <p:spPr>
          <a:xfrm>
            <a:off x="924718" y="496173"/>
            <a:ext cx="7590632" cy="4470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solidFill>
                  <a:schemeClr val="bg1"/>
                </a:solidFill>
                <a:latin typeface="+mn-lt"/>
                <a:ea typeface="Tahoma" pitchFamily="34" charset="0"/>
                <a:cs typeface="Tahoma" pitchFamily="34" charset="0"/>
              </a:rPr>
              <a:t> </a:t>
            </a:r>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xmlns="" id="{C2823A99-E0CF-4B70-B4B3-B867BE961BDD}"/>
              </a:ext>
            </a:extLst>
          </p:cNvPr>
          <p:cNvSpPr/>
          <p:nvPr/>
        </p:nvSpPr>
        <p:spPr>
          <a:xfrm>
            <a:off x="755649" y="2047488"/>
            <a:ext cx="7590632" cy="2677656"/>
          </a:xfrm>
          <a:prstGeom prst="rect">
            <a:avLst/>
          </a:prstGeom>
        </p:spPr>
        <p:txBody>
          <a:bodyPr wrap="square">
            <a:spAutoFit/>
          </a:bodyPr>
          <a:lstStyle/>
          <a:p>
            <a:pPr marL="342900" indent="-342900" algn="just">
              <a:buFont typeface="Arial" panose="020B0604020202020204" pitchFamily="34" charset="0"/>
              <a:buChar char="•"/>
            </a:pPr>
            <a:r>
              <a:rPr lang="tr-TR" sz="2400" dirty="0">
                <a:latin typeface="Tahoma" pitchFamily="34" charset="0"/>
                <a:ea typeface="Tahoma" pitchFamily="34" charset="0"/>
                <a:cs typeface="Tahoma" pitchFamily="34" charset="0"/>
              </a:rPr>
              <a:t>Bitkisel, sentetik liflerle veya çelik telden imal edilen ve çapı 2,5 cm’den fazla olan örgülü iplere halat denir. </a:t>
            </a:r>
          </a:p>
          <a:p>
            <a:pPr algn="just"/>
            <a:endParaRPr lang="tr-TR" sz="2400" dirty="0">
              <a:latin typeface="Tahoma" pitchFamily="34" charset="0"/>
              <a:ea typeface="Tahoma" pitchFamily="34" charset="0"/>
              <a:cs typeface="Tahoma" pitchFamily="34" charset="0"/>
            </a:endParaRPr>
          </a:p>
          <a:p>
            <a:pPr marL="342900" indent="-342900" algn="just">
              <a:buFont typeface="Arial" panose="020B0604020202020204" pitchFamily="34" charset="0"/>
              <a:buChar char="•"/>
            </a:pPr>
            <a:r>
              <a:rPr lang="tr-TR" sz="2400" dirty="0">
                <a:latin typeface="Tahoma" pitchFamily="34" charset="0"/>
                <a:ea typeface="Tahoma" pitchFamily="34" charset="0"/>
                <a:cs typeface="Tahoma" pitchFamily="34" charset="0"/>
              </a:rPr>
              <a:t>Halatlar; yüksek çekme gücüne sahip olmalı, tabii veya kimyasal etkenlere karşı dayanıklı olmalı ve bunların yanı sıra esnek, yumuşak ve hafif olmalıdır.</a:t>
            </a:r>
          </a:p>
        </p:txBody>
      </p:sp>
    </p:spTree>
    <p:extLst>
      <p:ext uri="{BB962C8B-B14F-4D97-AF65-F5344CB8AC3E}">
        <p14:creationId xmlns:p14="http://schemas.microsoft.com/office/powerpoint/2010/main" xmlns="" val="27861354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863F35A1-58A3-4FE4-825B-2E8D86306E9B}"/>
              </a:ext>
            </a:extLst>
          </p:cNvPr>
          <p:cNvSpPr txBox="1">
            <a:spLocks/>
          </p:cNvSpPr>
          <p:nvPr/>
        </p:nvSpPr>
        <p:spPr>
          <a:xfrm>
            <a:off x="1553367" y="474136"/>
            <a:ext cx="7590632" cy="21602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CF5DEAF2-5828-4114-8D0F-3AFEBD372F4E}"/>
              </a:ext>
            </a:extLst>
          </p:cNvPr>
          <p:cNvSpPr/>
          <p:nvPr/>
        </p:nvSpPr>
        <p:spPr>
          <a:xfrm>
            <a:off x="788988" y="1687448"/>
            <a:ext cx="7559276" cy="3046988"/>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Düğüm atmanın sırrı, doğru düğüm kullanmak ve onu mükemmel bağlamaktır. İş görmesini istediğin sürece açılmayıp istediğin zaman kolayca çözebileceğin düğüm doğru düğümdür.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Yanlış düğüm ise uygunsuz bir anda çözülebilen ya da sıkışıp daha sonra açmak istediğinde çözülmeyen düğümdür.</a:t>
            </a:r>
          </a:p>
        </p:txBody>
      </p:sp>
    </p:spTree>
    <p:extLst>
      <p:ext uri="{BB962C8B-B14F-4D97-AF65-F5344CB8AC3E}">
        <p14:creationId xmlns:p14="http://schemas.microsoft.com/office/powerpoint/2010/main" xmlns="" val="2368917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9A0C1745-1B0E-445B-883A-C224F1543700}"/>
              </a:ext>
            </a:extLst>
          </p:cNvPr>
          <p:cNvSpPr txBox="1">
            <a:spLocks/>
          </p:cNvSpPr>
          <p:nvPr/>
        </p:nvSpPr>
        <p:spPr>
          <a:xfrm>
            <a:off x="1553368" y="325981"/>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3200" b="1">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71D4E3FF-F710-47C5-8E0B-1E489F9B0F30}"/>
              </a:ext>
            </a:extLst>
          </p:cNvPr>
          <p:cNvSpPr/>
          <p:nvPr/>
        </p:nvSpPr>
        <p:spPr>
          <a:xfrm>
            <a:off x="788988" y="1196752"/>
            <a:ext cx="7559276" cy="4524315"/>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Amacına Uygun Bir Düğümün Özellikleri:</a:t>
            </a:r>
          </a:p>
          <a:p>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Kolay ve hızlı (hatta belki tek elle, belki bakmadan ya da zifiri karanlıkta) bağlanabilir.</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 boyunun çok azını bağlamak için kullanır.</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Kullanım sırasında kendiliğinden kaymaz, çözülmez.</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İpin çekebileceği en yüksek ağırlığı gerektiğinden fazla düşürmez.</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Ağırlık taşırken ipin belli yerlerini zedeleyip zayıflatmaz.</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İş bitince çözmesi kolaydır.</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xmlns="" val="40444254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79F21AC6-A04B-4A16-86A8-6FED7CC290FA}"/>
              </a:ext>
            </a:extLst>
          </p:cNvPr>
          <p:cNvSpPr txBox="1">
            <a:spLocks/>
          </p:cNvSpPr>
          <p:nvPr/>
        </p:nvSpPr>
        <p:spPr>
          <a:xfrm>
            <a:off x="1685723" y="322587"/>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BDC54D1C-FD02-4ADA-8DB7-5FE519B3A9EA}"/>
              </a:ext>
            </a:extLst>
          </p:cNvPr>
          <p:cNvSpPr/>
          <p:nvPr/>
        </p:nvSpPr>
        <p:spPr>
          <a:xfrm>
            <a:off x="788988" y="1196752"/>
            <a:ext cx="7559276" cy="4893647"/>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Düğümler atıldıktan sonra sıkıştırılmalıdır. Ayrıca düğüm atıldıktan sonra ipin ucunda yeterli pay bırakılmalıdır.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Düğüm atıldıktan sonra bırakılan uçlar cm. olarak ipin mm. cinsinden çapına eşit olmalıdır. Örneğin; 10 mm. çapındaki bir ip için bırakılan artık uçlar 10cm. den az olmamadır.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Her atılan düğüm sonrasında mutlaka açık uçlara ikinci bir emniyet düğümü (balıkçı düğümü) atılmalıdır. </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xmlns="" val="2456144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DEAC3708-96F4-4545-B17E-8E37F67B7DCB}"/>
              </a:ext>
            </a:extLst>
          </p:cNvPr>
          <p:cNvSpPr txBox="1">
            <a:spLocks/>
          </p:cNvSpPr>
          <p:nvPr/>
        </p:nvSpPr>
        <p:spPr>
          <a:xfrm>
            <a:off x="1767644" y="328958"/>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3200" b="1">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57728446-D4A4-424E-A771-4A0AF6D55057}"/>
              </a:ext>
            </a:extLst>
          </p:cNvPr>
          <p:cNvSpPr/>
          <p:nvPr/>
        </p:nvSpPr>
        <p:spPr>
          <a:xfrm>
            <a:off x="788988" y="1196752"/>
            <a:ext cx="7559276" cy="3785652"/>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Bağ ve Düğümlerin Çalışma Sistemleri</a:t>
            </a:r>
          </a:p>
          <a:p>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Bağ ve düğümler yapılarına ve çalışma sistemlerine göre:</a:t>
            </a:r>
          </a:p>
          <a:p>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1.Hareketli(Dinamik) Bağ ve Düğümler</a:t>
            </a:r>
          </a:p>
          <a:p>
            <a:r>
              <a:rPr lang="tr-TR" sz="2400" dirty="0">
                <a:latin typeface="Tahoma" panose="020B0604030504040204" pitchFamily="34" charset="0"/>
                <a:ea typeface="Tahoma" panose="020B0604030504040204" pitchFamily="34" charset="0"/>
                <a:cs typeface="Tahoma" panose="020B0604030504040204" pitchFamily="34" charset="0"/>
              </a:rPr>
              <a:t>2.Hareketsiz (Statik) Bağ ve Düğümler </a:t>
            </a:r>
          </a:p>
          <a:p>
            <a:r>
              <a:rPr lang="tr-TR" sz="2400" dirty="0">
                <a:latin typeface="Tahoma" panose="020B0604030504040204" pitchFamily="34" charset="0"/>
                <a:ea typeface="Tahoma" panose="020B0604030504040204" pitchFamily="34" charset="0"/>
                <a:cs typeface="Tahoma" panose="020B0604030504040204" pitchFamily="34" charset="0"/>
              </a:rPr>
              <a:t>olarak ikiye ayrılırlar.</a:t>
            </a:r>
          </a:p>
          <a:p>
            <a:r>
              <a:rPr lang="tr-TR" sz="2400" dirty="0">
                <a:latin typeface="Tahoma" panose="020B0604030504040204" pitchFamily="34" charset="0"/>
                <a:ea typeface="Tahoma" panose="020B0604030504040204" pitchFamily="34" charset="0"/>
                <a:cs typeface="Tahoma" panose="020B0604030504040204" pitchFamily="34" charset="0"/>
              </a:rPr>
              <a:t> </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xmlns="" val="40535521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3200" b="1">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3785652"/>
          </a:xfrm>
          <a:prstGeom prst="rect">
            <a:avLst/>
          </a:prstGeom>
        </p:spPr>
        <p:txBody>
          <a:bodyPr wrap="square">
            <a:spAutoFit/>
          </a:bodyPr>
          <a:lstStyle/>
          <a:p>
            <a:pPr marL="457200" indent="-457200">
              <a:buFont typeface="+mj-lt"/>
              <a:buAutoNum type="arabicPeriod"/>
            </a:pP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Hareketli (Dinamik) Bağ ve Düğümler :</a:t>
            </a:r>
          </a:p>
          <a:p>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Canlılar üzerinde kullanılmaz. </a:t>
            </a:r>
          </a:p>
          <a:p>
            <a:r>
              <a:rPr lang="tr-TR" sz="2400" dirty="0">
                <a:latin typeface="Tahoma" panose="020B0604030504040204" pitchFamily="34" charset="0"/>
                <a:ea typeface="Tahoma" panose="020B0604030504040204" pitchFamily="34" charset="0"/>
                <a:cs typeface="Tahoma" panose="020B0604030504040204" pitchFamily="34" charset="0"/>
              </a:rPr>
              <a:t>Canlılar üzerinde kullanılırsa vücudu sıkar ve zarar verir.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Kazık Bağı (Kapalı kazık, Açık kazık, Yarım kazık)</a:t>
            </a:r>
          </a:p>
          <a:p>
            <a:pPr marL="342900" indent="-342900">
              <a:buFont typeface="Arial" panose="020B0604020202020204" pitchFamily="34" charset="0"/>
              <a:buChar char="•"/>
            </a:pPr>
            <a:r>
              <a:rPr lang="tr-TR" sz="2400" dirty="0" err="1">
                <a:latin typeface="Tahoma" panose="020B0604030504040204" pitchFamily="34" charset="0"/>
                <a:ea typeface="Tahoma" panose="020B0604030504040204" pitchFamily="34" charset="0"/>
                <a:cs typeface="Tahoma" panose="020B0604030504040204" pitchFamily="34" charset="0"/>
              </a:rPr>
              <a:t>Prusik</a:t>
            </a:r>
            <a:r>
              <a:rPr lang="tr-TR" sz="2400" dirty="0">
                <a:latin typeface="Tahoma" panose="020B0604030504040204" pitchFamily="34" charset="0"/>
                <a:ea typeface="Tahoma" panose="020B0604030504040204" pitchFamily="34" charset="0"/>
                <a:cs typeface="Tahoma" panose="020B0604030504040204" pitchFamily="34" charset="0"/>
              </a:rPr>
              <a:t> Bağı</a:t>
            </a:r>
          </a:p>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27817931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3200" b="1">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Dikdörtgen 12">
            <a:extLst>
              <a:ext uri="{FF2B5EF4-FFF2-40B4-BE49-F238E27FC236}">
                <a16:creationId xmlns:a16="http://schemas.microsoft.com/office/drawing/2014/main" xmlns="" id="{9E256964-9A5B-47B0-B114-DCBBFA4155AB}"/>
              </a:ext>
            </a:extLst>
          </p:cNvPr>
          <p:cNvSpPr/>
          <p:nvPr/>
        </p:nvSpPr>
        <p:spPr>
          <a:xfrm>
            <a:off x="788988" y="1343665"/>
            <a:ext cx="7559276" cy="4154984"/>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2. Hareketsiz (Statik) Bağ ve Düğümler : </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Canlılar üzerinde kullanılır. Vücut bütünlüğüne zarar vermez.</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Sekizli Düğümü</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Gemici Düğümü</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Camadan Düğümü</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Elde Emniyet Düğümü</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Kelebek Düğümü</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Balıkçı Düğümü</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9928109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3200" b="1">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AF529D45-F147-4931-B1FD-4D2BBFDAA516}"/>
              </a:ext>
            </a:extLst>
          </p:cNvPr>
          <p:cNvSpPr/>
          <p:nvPr/>
        </p:nvSpPr>
        <p:spPr>
          <a:xfrm>
            <a:off x="724293" y="1340768"/>
            <a:ext cx="7590632" cy="4154984"/>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Sekizli Düğümü</a:t>
            </a:r>
          </a:p>
          <a:p>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r>
              <a:rPr lang="tr-TR" sz="2400" dirty="0">
                <a:latin typeface="Tahoma" panose="020B0604030504040204" pitchFamily="34" charset="0"/>
                <a:ea typeface="Tahoma" panose="020B0604030504040204" pitchFamily="34" charset="0"/>
                <a:cs typeface="Tahoma" panose="020B0604030504040204" pitchFamily="34" charset="0"/>
              </a:rPr>
              <a:t>Açık Sekizli Düğümü</a:t>
            </a:r>
          </a:p>
          <a:p>
            <a:pPr marL="342900" indent="-342900">
              <a:buFont typeface="Wingdings" panose="05000000000000000000" pitchFamily="2" charset="2"/>
              <a:buChar char="Ø"/>
            </a:pPr>
            <a:r>
              <a:rPr lang="tr-TR" sz="2400" dirty="0">
                <a:latin typeface="Tahoma" panose="020B0604030504040204" pitchFamily="34" charset="0"/>
                <a:ea typeface="Tahoma" panose="020B0604030504040204" pitchFamily="34" charset="0"/>
                <a:cs typeface="Tahoma" panose="020B0604030504040204" pitchFamily="34" charset="0"/>
              </a:rPr>
              <a:t>Kapalı Sekizli Düğümü</a:t>
            </a:r>
          </a:p>
          <a:p>
            <a:pPr marL="342900" indent="-342900">
              <a:buFont typeface="Wingdings" panose="05000000000000000000" pitchFamily="2" charset="2"/>
              <a:buChar char="Ø"/>
            </a:pPr>
            <a:r>
              <a:rPr lang="tr-TR" sz="2400" dirty="0">
                <a:latin typeface="Tahoma" panose="020B0604030504040204" pitchFamily="34" charset="0"/>
                <a:ea typeface="Tahoma" panose="020B0604030504040204" pitchFamily="34" charset="0"/>
                <a:cs typeface="Tahoma" panose="020B0604030504040204" pitchFamily="34" charset="0"/>
              </a:rPr>
              <a:t>Çift Kapalı Sekizli</a:t>
            </a:r>
          </a:p>
          <a:p>
            <a:pPr marL="342900" indent="-342900">
              <a:buFont typeface="Wingdings" panose="05000000000000000000" pitchFamily="2" charset="2"/>
              <a:buChar char="Ø"/>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İstasyon başlangıç düğümlerinden bir tanesidir. </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Çekeri en yüksek düğüm olduğu için </a:t>
            </a:r>
            <a:r>
              <a:rPr lang="tr-TR" sz="2400" dirty="0" err="1">
                <a:latin typeface="Tahoma" panose="020B0604030504040204" pitchFamily="34" charset="0"/>
                <a:ea typeface="Tahoma" panose="020B0604030504040204" pitchFamily="34" charset="0"/>
                <a:cs typeface="Tahoma" panose="020B0604030504040204" pitchFamily="34" charset="0"/>
              </a:rPr>
              <a:t>ankraj</a:t>
            </a:r>
            <a:r>
              <a:rPr lang="tr-TR" sz="2400" dirty="0">
                <a:latin typeface="Tahoma" panose="020B0604030504040204" pitchFamily="34" charset="0"/>
                <a:ea typeface="Tahoma" panose="020B0604030504040204" pitchFamily="34" charset="0"/>
                <a:cs typeface="Tahoma" panose="020B0604030504040204" pitchFamily="34" charset="0"/>
              </a:rPr>
              <a:t> noktalarında, yük kaldırma ve indirme işlemlerinde  en çok tercih edilen düğümdür. </a:t>
            </a:r>
          </a:p>
        </p:txBody>
      </p:sp>
    </p:spTree>
    <p:extLst>
      <p:ext uri="{BB962C8B-B14F-4D97-AF65-F5344CB8AC3E}">
        <p14:creationId xmlns:p14="http://schemas.microsoft.com/office/powerpoint/2010/main" xmlns="" val="11239624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3200" b="1">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0DAC6B59-9608-4D47-BC4B-80C6BE9113BB}"/>
              </a:ext>
            </a:extLst>
          </p:cNvPr>
          <p:cNvSpPr txBox="1"/>
          <p:nvPr/>
        </p:nvSpPr>
        <p:spPr>
          <a:xfrm>
            <a:off x="724293" y="1196752"/>
            <a:ext cx="7590632" cy="461665"/>
          </a:xfrm>
          <a:prstGeom prst="rect">
            <a:avLst/>
          </a:prstGeom>
          <a:noFill/>
        </p:spPr>
        <p:txBody>
          <a:bodyPr wrap="square" rtlCol="0">
            <a:spAutoFit/>
          </a:bodyPr>
          <a:lstStyle/>
          <a:p>
            <a:pPr lvl="0"/>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Sekizli Düğümü (Açık Sekizli)</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29D0E07A-CF87-4D7E-96D0-89E5121EA1C9}"/>
              </a:ext>
            </a:extLst>
          </p:cNvPr>
          <p:cNvSpPr/>
          <p:nvPr/>
        </p:nvSpPr>
        <p:spPr>
          <a:xfrm>
            <a:off x="724293" y="1957779"/>
            <a:ext cx="4279755" cy="3785652"/>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Halatların uçlarının lif </a:t>
            </a:r>
            <a:r>
              <a:rPr lang="tr-TR" sz="2400" dirty="0" err="1">
                <a:latin typeface="Tahoma" panose="020B0604030504040204" pitchFamily="34" charset="0"/>
                <a:ea typeface="Tahoma" panose="020B0604030504040204" pitchFamily="34" charset="0"/>
                <a:cs typeface="Tahoma" panose="020B0604030504040204" pitchFamily="34" charset="0"/>
              </a:rPr>
              <a:t>lif</a:t>
            </a:r>
            <a:r>
              <a:rPr lang="tr-TR" sz="2400" dirty="0">
                <a:latin typeface="Tahoma" panose="020B0604030504040204" pitchFamily="34" charset="0"/>
                <a:ea typeface="Tahoma" panose="020B0604030504040204" pitchFamily="34" charset="0"/>
                <a:cs typeface="Tahoma" panose="020B0604030504040204" pitchFamily="34" charset="0"/>
              </a:rPr>
              <a:t> açılmaması, iplerin  makaradan çıkıp sıyrılmaması, aynı veya farklı çaptaki iplerin birbirine bağlanması için kullanılan bir düğümdür.</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 birleştirmek için kullanılır.</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pic>
        <p:nvPicPr>
          <p:cNvPr id="15" name="Picture 2" descr="05">
            <a:extLst>
              <a:ext uri="{FF2B5EF4-FFF2-40B4-BE49-F238E27FC236}">
                <a16:creationId xmlns:a16="http://schemas.microsoft.com/office/drawing/2014/main" xmlns="" id="{93E1E2A2-DB84-4357-85FC-C893A14686D1}"/>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37387" y="2065488"/>
            <a:ext cx="3310877" cy="3204175"/>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24208850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3200" b="1">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F78EAF9A-3614-490A-B10B-76057ED890AC}"/>
              </a:ext>
            </a:extLst>
          </p:cNvPr>
          <p:cNvSpPr txBox="1"/>
          <p:nvPr/>
        </p:nvSpPr>
        <p:spPr>
          <a:xfrm>
            <a:off x="724293" y="1196752"/>
            <a:ext cx="7590632" cy="461665"/>
          </a:xfrm>
          <a:prstGeom prst="rect">
            <a:avLst/>
          </a:prstGeom>
          <a:noFill/>
        </p:spPr>
        <p:txBody>
          <a:bodyPr wrap="square" rtlCol="0">
            <a:spAutoFit/>
          </a:bodyPr>
          <a:lstStyle/>
          <a:p>
            <a:pPr lvl="0"/>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Sekizli Düğümü (Kapalı Sekizli)</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9430C82D-81F5-4949-A308-A96EA8F9555E}"/>
              </a:ext>
            </a:extLst>
          </p:cNvPr>
          <p:cNvSpPr/>
          <p:nvPr/>
        </p:nvSpPr>
        <p:spPr>
          <a:xfrm>
            <a:off x="724293" y="1772816"/>
            <a:ext cx="4279755" cy="4154984"/>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İplerin uç kısımlarında sabit bir halka oluşturmak için veya bir ucu açık olan </a:t>
            </a:r>
            <a:r>
              <a:rPr lang="tr-TR" sz="2400" dirty="0" err="1">
                <a:latin typeface="Tahoma" panose="020B0604030504040204" pitchFamily="34" charset="0"/>
                <a:ea typeface="Tahoma" panose="020B0604030504040204" pitchFamily="34" charset="0"/>
                <a:cs typeface="Tahoma" panose="020B0604030504040204" pitchFamily="34" charset="0"/>
              </a:rPr>
              <a:t>ankraj</a:t>
            </a:r>
            <a:r>
              <a:rPr lang="tr-TR" sz="2400" dirty="0">
                <a:latin typeface="Tahoma" panose="020B0604030504040204" pitchFamily="34" charset="0"/>
                <a:ea typeface="Tahoma" panose="020B0604030504040204" pitchFamily="34" charset="0"/>
                <a:cs typeface="Tahoma" panose="020B0604030504040204" pitchFamily="34" charset="0"/>
              </a:rPr>
              <a:t> noktalarında  istasyon başlangıç düğümü olarak kullanılır.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Sedye bağlama çalışmalarında da kılavuz ipleri oluşturmak için kullanılmaktadır.</a:t>
            </a:r>
          </a:p>
        </p:txBody>
      </p:sp>
      <p:pic>
        <p:nvPicPr>
          <p:cNvPr id="15" name="Picture 4" descr="05">
            <a:extLst>
              <a:ext uri="{FF2B5EF4-FFF2-40B4-BE49-F238E27FC236}">
                <a16:creationId xmlns:a16="http://schemas.microsoft.com/office/drawing/2014/main" xmlns="" id="{D65503A7-ACBA-4C85-AC88-BECB4B047DC0}"/>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54203" y="2248220"/>
            <a:ext cx="3314300" cy="3204175"/>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4664609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3200" b="1">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6ADDEB95-84FA-4E03-B50E-D66E2AD6B118}"/>
              </a:ext>
            </a:extLst>
          </p:cNvPr>
          <p:cNvSpPr txBox="1"/>
          <p:nvPr/>
        </p:nvSpPr>
        <p:spPr>
          <a:xfrm>
            <a:off x="724293" y="1196752"/>
            <a:ext cx="7590632" cy="461665"/>
          </a:xfrm>
          <a:prstGeom prst="rect">
            <a:avLst/>
          </a:prstGeom>
          <a:noFill/>
        </p:spPr>
        <p:txBody>
          <a:bodyPr wrap="square" rtlCol="0">
            <a:spAutoFit/>
          </a:bodyPr>
          <a:lstStyle/>
          <a:p>
            <a:pPr lvl="0"/>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Sekizli Düğümü (Kapalı Çiftli Sekizli)</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4210E595-471D-4C16-8F8D-FDBFB0EEAC54}"/>
              </a:ext>
            </a:extLst>
          </p:cNvPr>
          <p:cNvSpPr/>
          <p:nvPr/>
        </p:nvSpPr>
        <p:spPr>
          <a:xfrm>
            <a:off x="724293" y="1772816"/>
            <a:ext cx="4573691" cy="4154984"/>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İlk olarak kapalı sekizli düğümü yapılır.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İpin kapalı olan ucu biraz büyük tutulur.</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 Kapalı olan uç katlanarak geldiği yönden geri gönderilir ve çift taraflı tutulur.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Kapalı olan ipin ucu, tuttuğumuz iki ipin üzerinden alınarak, düğümün sonundaki halkaların en üstüne konur.</a:t>
            </a:r>
          </a:p>
        </p:txBody>
      </p:sp>
      <p:pic>
        <p:nvPicPr>
          <p:cNvPr id="15" name="Picture 2" descr="197A3916">
            <a:extLst>
              <a:ext uri="{FF2B5EF4-FFF2-40B4-BE49-F238E27FC236}">
                <a16:creationId xmlns:a16="http://schemas.microsoft.com/office/drawing/2014/main" xmlns="" id="{71A7E39A-6296-47EC-A5B8-A3F0A7432493}"/>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36096" y="1706489"/>
            <a:ext cx="2734813" cy="2154559"/>
          </a:xfrm>
          <a:prstGeom prst="rect">
            <a:avLst/>
          </a:prstGeom>
          <a:noFill/>
          <a:ln w="12700" cap="sq" algn="ctr">
            <a:solidFill>
              <a:srgbClr val="000000"/>
            </a:solidFill>
            <a:miter lim="800000"/>
            <a:headEnd/>
            <a:tailEnd/>
          </a:ln>
          <a:effectLst>
            <a:outerShdw blurRad="50800" dist="38100" dir="2700000" algn="ctr" rotWithShape="0">
              <a:srgbClr val="000000">
                <a:alpha val="42999"/>
              </a:srgbClr>
            </a:outerShdw>
          </a:effectLst>
          <a:extLst>
            <a:ext uri="{909E8E84-426E-40DD-AFC4-6F175D3DCCD1}">
              <a14:hiddenFill xmlns:a14="http://schemas.microsoft.com/office/drawing/2010/main" xmlns="">
                <a:solidFill>
                  <a:srgbClr val="FFFFFF"/>
                </a:solidFill>
              </a14:hiddenFill>
            </a:ext>
          </a:extLst>
        </p:spPr>
      </p:pic>
      <p:pic>
        <p:nvPicPr>
          <p:cNvPr id="16" name="Picture 3" descr="197A3918">
            <a:extLst>
              <a:ext uri="{FF2B5EF4-FFF2-40B4-BE49-F238E27FC236}">
                <a16:creationId xmlns:a16="http://schemas.microsoft.com/office/drawing/2014/main" xmlns="" id="{81F509FD-D8D5-467E-8275-EF75D94602B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436096" y="3951536"/>
            <a:ext cx="2734813" cy="2141760"/>
          </a:xfrm>
          <a:prstGeom prst="rect">
            <a:avLst/>
          </a:prstGeom>
          <a:noFill/>
          <a:ln w="12700" cap="sq" algn="ctr">
            <a:solidFill>
              <a:srgbClr val="000000"/>
            </a:solidFill>
            <a:miter lim="800000"/>
            <a:headEnd/>
            <a:tailEnd/>
          </a:ln>
          <a:effectLst>
            <a:outerShdw blurRad="50800" dist="38100" dir="2700000" algn="ctr" rotWithShape="0">
              <a:srgbClr val="000000">
                <a:alpha val="42999"/>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98797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376741"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7" name="Picture 2">
            <a:extLst>
              <a:ext uri="{FF2B5EF4-FFF2-40B4-BE49-F238E27FC236}">
                <a16:creationId xmlns:a16="http://schemas.microsoft.com/office/drawing/2014/main" xmlns="" id="{2606E4C1-607B-4433-BEF8-D7F75D60338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148064" y="1700808"/>
            <a:ext cx="3166861" cy="3384376"/>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
        <p:nvSpPr>
          <p:cNvPr id="8" name="Dikdörtgen 7">
            <a:extLst>
              <a:ext uri="{FF2B5EF4-FFF2-40B4-BE49-F238E27FC236}">
                <a16:creationId xmlns:a16="http://schemas.microsoft.com/office/drawing/2014/main" xmlns="" id="{5CC8CCC4-4B7D-4037-8990-D21407074490}"/>
              </a:ext>
            </a:extLst>
          </p:cNvPr>
          <p:cNvSpPr/>
          <p:nvPr/>
        </p:nvSpPr>
        <p:spPr>
          <a:xfrm>
            <a:off x="755649" y="1124744"/>
            <a:ext cx="4392415" cy="5262979"/>
          </a:xfrm>
          <a:prstGeom prst="rect">
            <a:avLst/>
          </a:prstGeom>
        </p:spPr>
        <p:txBody>
          <a:bodyPr wrap="square">
            <a:spAutoFit/>
          </a:bodyPr>
          <a:lstStyle/>
          <a:p>
            <a:r>
              <a:rPr lang="tr-TR" sz="2400" b="1" dirty="0">
                <a:solidFill>
                  <a:srgbClr val="C00000"/>
                </a:solidFill>
                <a:latin typeface="Tahoma" pitchFamily="34" charset="0"/>
                <a:ea typeface="Tahoma" pitchFamily="34" charset="0"/>
                <a:cs typeface="Tahoma" pitchFamily="34" charset="0"/>
              </a:rPr>
              <a:t>Halatın Bileşenleri:</a:t>
            </a:r>
          </a:p>
          <a:p>
            <a:r>
              <a:rPr lang="tr-TR" sz="2400" b="1" dirty="0">
                <a:latin typeface="Tahoma" pitchFamily="34" charset="0"/>
                <a:ea typeface="Tahoma" pitchFamily="34" charset="0"/>
                <a:cs typeface="Tahoma" pitchFamily="34" charset="0"/>
              </a:rPr>
              <a:t>Lif     : </a:t>
            </a:r>
            <a:r>
              <a:rPr lang="tr-TR" sz="2400" dirty="0">
                <a:latin typeface="Tahoma" pitchFamily="34" charset="0"/>
                <a:ea typeface="Tahoma" pitchFamily="34" charset="0"/>
                <a:cs typeface="Tahoma" pitchFamily="34" charset="0"/>
              </a:rPr>
              <a:t>Halatın imal edildiği malzemenin en ince parçasıdır.</a:t>
            </a:r>
          </a:p>
          <a:p>
            <a:r>
              <a:rPr lang="tr-TR" sz="2400" b="1" dirty="0" err="1">
                <a:latin typeface="Tahoma" pitchFamily="34" charset="0"/>
                <a:ea typeface="Tahoma" pitchFamily="34" charset="0"/>
                <a:cs typeface="Tahoma" pitchFamily="34" charset="0"/>
              </a:rPr>
              <a:t>Flasa</a:t>
            </a:r>
            <a:r>
              <a:rPr lang="tr-TR" sz="2400" b="1" dirty="0">
                <a:latin typeface="Tahoma" pitchFamily="34" charset="0"/>
                <a:ea typeface="Tahoma" pitchFamily="34" charset="0"/>
                <a:cs typeface="Tahoma" pitchFamily="34" charset="0"/>
              </a:rPr>
              <a:t> : </a:t>
            </a:r>
            <a:r>
              <a:rPr lang="tr-TR" sz="2400" dirty="0">
                <a:latin typeface="Tahoma" pitchFamily="34" charset="0"/>
                <a:ea typeface="Tahoma" pitchFamily="34" charset="0"/>
                <a:cs typeface="Tahoma" pitchFamily="34" charset="0"/>
              </a:rPr>
              <a:t>Liflerin bir bükülmesiyle elde edilen halatın ana elemanı ve aynı zamanda en uzun parçasıdır.</a:t>
            </a:r>
          </a:p>
          <a:p>
            <a:r>
              <a:rPr lang="tr-TR" sz="2400" b="1" dirty="0">
                <a:latin typeface="Tahoma" pitchFamily="34" charset="0"/>
                <a:ea typeface="Tahoma" pitchFamily="34" charset="0"/>
                <a:cs typeface="Tahoma" pitchFamily="34" charset="0"/>
              </a:rPr>
              <a:t>Kol    : </a:t>
            </a:r>
            <a:r>
              <a:rPr lang="tr-TR" sz="2400" dirty="0" err="1">
                <a:latin typeface="Tahoma" pitchFamily="34" charset="0"/>
                <a:ea typeface="Tahoma" pitchFamily="34" charset="0"/>
                <a:cs typeface="Tahoma" pitchFamily="34" charset="0"/>
              </a:rPr>
              <a:t>Flasaların</a:t>
            </a:r>
            <a:r>
              <a:rPr lang="tr-TR" sz="2400" dirty="0">
                <a:latin typeface="Tahoma" pitchFamily="34" charset="0"/>
                <a:ea typeface="Tahoma" pitchFamily="34" charset="0"/>
                <a:cs typeface="Tahoma" pitchFamily="34" charset="0"/>
              </a:rPr>
              <a:t> bükülmesiyle elde edilen ikinci ana elemandır.</a:t>
            </a:r>
          </a:p>
          <a:p>
            <a:r>
              <a:rPr lang="tr-TR" sz="2400" b="1" dirty="0">
                <a:latin typeface="Tahoma" pitchFamily="34" charset="0"/>
                <a:ea typeface="Tahoma" pitchFamily="34" charset="0"/>
                <a:cs typeface="Tahoma" pitchFamily="34" charset="0"/>
              </a:rPr>
              <a:t>Halat : </a:t>
            </a:r>
            <a:r>
              <a:rPr lang="tr-TR" sz="2400" dirty="0">
                <a:latin typeface="Tahoma" pitchFamily="34" charset="0"/>
                <a:ea typeface="Tahoma" pitchFamily="34" charset="0"/>
                <a:cs typeface="Tahoma" pitchFamily="34" charset="0"/>
              </a:rPr>
              <a:t>Kolların bükümünün aksine diğerlerinin bir arada bükülmesiyle oluşan malzemedir.</a:t>
            </a:r>
          </a:p>
        </p:txBody>
      </p:sp>
      <p:sp>
        <p:nvSpPr>
          <p:cNvPr id="9" name="Başlık 1">
            <a:extLst>
              <a:ext uri="{FF2B5EF4-FFF2-40B4-BE49-F238E27FC236}">
                <a16:creationId xmlns:a16="http://schemas.microsoft.com/office/drawing/2014/main" xmlns="" id="{5A6CBA59-F4A1-461F-9E9C-6EB27B68225A}"/>
              </a:ext>
            </a:extLst>
          </p:cNvPr>
          <p:cNvSpPr txBox="1">
            <a:spLocks/>
          </p:cNvSpPr>
          <p:nvPr/>
        </p:nvSpPr>
        <p:spPr>
          <a:xfrm>
            <a:off x="724293" y="765236"/>
            <a:ext cx="7590632" cy="2154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cxnSp>
        <p:nvCxnSpPr>
          <p:cNvPr id="4" name="Düz Bağlayıcı 3">
            <a:extLst>
              <a:ext uri="{FF2B5EF4-FFF2-40B4-BE49-F238E27FC236}">
                <a16:creationId xmlns:a16="http://schemas.microsoft.com/office/drawing/2014/main" xmlns="" id="{5CE700F5-7EF0-4BFF-9895-AB43B5D2B3F8}"/>
              </a:ext>
            </a:extLst>
          </p:cNvPr>
          <p:cNvCxnSpPr>
            <a:cxnSpLocks/>
          </p:cNvCxnSpPr>
          <p:nvPr/>
        </p:nvCxnSpPr>
        <p:spPr>
          <a:xfrm>
            <a:off x="7351295" y="3753853"/>
            <a:ext cx="20453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8744795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a:latin typeface="+mn-lt"/>
                <a:ea typeface="Tahoma" pitchFamily="34" charset="0"/>
                <a:cs typeface="Tahoma" pitchFamily="34" charset="0"/>
              </a:rPr>
              <a:t/>
            </a:r>
            <a:br>
              <a:rPr lang="tr-TR" sz="3200" b="1">
                <a:latin typeface="+mn-lt"/>
                <a:ea typeface="Tahoma" pitchFamily="34" charset="0"/>
                <a:cs typeface="Tahoma" pitchFamily="34" charset="0"/>
              </a:rPr>
            </a:br>
            <a:r>
              <a:rPr lang="tr-TR" sz="3200" b="1">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D6F5B222-BF55-4DF5-9FA5-1408EE9082C0}"/>
              </a:ext>
            </a:extLst>
          </p:cNvPr>
          <p:cNvSpPr txBox="1"/>
          <p:nvPr/>
        </p:nvSpPr>
        <p:spPr>
          <a:xfrm>
            <a:off x="724293" y="1196752"/>
            <a:ext cx="7590632" cy="461665"/>
          </a:xfrm>
          <a:prstGeom prst="rect">
            <a:avLst/>
          </a:prstGeom>
          <a:noFill/>
        </p:spPr>
        <p:txBody>
          <a:bodyPr wrap="square" rtlCol="0">
            <a:spAutoFit/>
          </a:bodyPr>
          <a:lstStyle/>
          <a:p>
            <a:pPr lvl="0"/>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Sekizli Düğümü (Kapalı Çiftli Sekizli)</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304387FD-12B7-468B-9700-E97F20056E2E}"/>
              </a:ext>
            </a:extLst>
          </p:cNvPr>
          <p:cNvSpPr/>
          <p:nvPr/>
        </p:nvSpPr>
        <p:spPr>
          <a:xfrm>
            <a:off x="724293" y="1772816"/>
            <a:ext cx="4573691" cy="4154984"/>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İlk olarak kapalı sekizli düğümü yapılır.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İpin kapalı olan ucu biraz büyük tutulur.</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 Kapalı olan uç katlanarak geldiği yönden geri gönderilir ve çift taraflı tutulur.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Kapalı olan ipin ucu, tuttuğumuz iki ipin üzerinden alınarak, düğümün sonundaki halkaların en üstüne konur.</a:t>
            </a:r>
          </a:p>
        </p:txBody>
      </p:sp>
      <p:pic>
        <p:nvPicPr>
          <p:cNvPr id="15" name="Picture 2" descr="197A3916">
            <a:extLst>
              <a:ext uri="{FF2B5EF4-FFF2-40B4-BE49-F238E27FC236}">
                <a16:creationId xmlns:a16="http://schemas.microsoft.com/office/drawing/2014/main" xmlns="" id="{37D4CAA3-8009-421A-A765-9F06E9BDFC82}"/>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36096" y="1706489"/>
            <a:ext cx="2734813" cy="2154559"/>
          </a:xfrm>
          <a:prstGeom prst="rect">
            <a:avLst/>
          </a:prstGeom>
          <a:noFill/>
          <a:ln w="12700" cap="sq" algn="ctr">
            <a:solidFill>
              <a:srgbClr val="000000"/>
            </a:solidFill>
            <a:miter lim="800000"/>
            <a:headEnd/>
            <a:tailEnd/>
          </a:ln>
          <a:effectLst>
            <a:outerShdw blurRad="50800" dist="38100" dir="2700000" algn="ctr" rotWithShape="0">
              <a:srgbClr val="000000">
                <a:alpha val="42999"/>
              </a:srgbClr>
            </a:outerShdw>
          </a:effectLst>
          <a:extLst>
            <a:ext uri="{909E8E84-426E-40DD-AFC4-6F175D3DCCD1}">
              <a14:hiddenFill xmlns:a14="http://schemas.microsoft.com/office/drawing/2010/main" xmlns="">
                <a:solidFill>
                  <a:srgbClr val="FFFFFF"/>
                </a:solidFill>
              </a14:hiddenFill>
            </a:ext>
          </a:extLst>
        </p:spPr>
      </p:pic>
      <p:pic>
        <p:nvPicPr>
          <p:cNvPr id="16" name="Picture 3" descr="197A3918">
            <a:extLst>
              <a:ext uri="{FF2B5EF4-FFF2-40B4-BE49-F238E27FC236}">
                <a16:creationId xmlns:a16="http://schemas.microsoft.com/office/drawing/2014/main" xmlns="" id="{F20449AD-8D5A-40ED-89DB-8FFC2685490D}"/>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436096" y="3951536"/>
            <a:ext cx="2734813" cy="2141760"/>
          </a:xfrm>
          <a:prstGeom prst="rect">
            <a:avLst/>
          </a:prstGeom>
          <a:noFill/>
          <a:ln w="12700" cap="sq" algn="ctr">
            <a:solidFill>
              <a:srgbClr val="000000"/>
            </a:solidFill>
            <a:miter lim="800000"/>
            <a:headEnd/>
            <a:tailEnd/>
          </a:ln>
          <a:effectLst>
            <a:outerShdw blurRad="50800" dist="38100" dir="2700000" algn="ctr" rotWithShape="0">
              <a:srgbClr val="000000">
                <a:alpha val="42999"/>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394508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7" name="Dikdörtgen 16">
            <a:extLst>
              <a:ext uri="{FF2B5EF4-FFF2-40B4-BE49-F238E27FC236}">
                <a16:creationId xmlns:a16="http://schemas.microsoft.com/office/drawing/2014/main" xmlns="" id="{0B50875F-D61F-4C29-B053-B3D5102F96B9}"/>
              </a:ext>
            </a:extLst>
          </p:cNvPr>
          <p:cNvSpPr/>
          <p:nvPr/>
        </p:nvSpPr>
        <p:spPr>
          <a:xfrm>
            <a:off x="724293" y="1124744"/>
            <a:ext cx="7590632" cy="4524315"/>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Kazık Bağı</a:t>
            </a:r>
          </a:p>
          <a:p>
            <a:pPr marL="342900" indent="-342900">
              <a:buFont typeface="Wingdings" panose="05000000000000000000" pitchFamily="2" charset="2"/>
              <a:buChar char="Ø"/>
            </a:pPr>
            <a:r>
              <a:rPr lang="tr-TR" sz="2400" dirty="0">
                <a:latin typeface="Tahoma" panose="020B0604030504040204" pitchFamily="34" charset="0"/>
                <a:ea typeface="Tahoma" panose="020B0604030504040204" pitchFamily="34" charset="0"/>
                <a:cs typeface="Tahoma" panose="020B0604030504040204" pitchFamily="34" charset="0"/>
              </a:rPr>
              <a:t>Kapalı Kazık Bağı</a:t>
            </a:r>
          </a:p>
          <a:p>
            <a:pPr marL="342900" indent="-342900">
              <a:buFont typeface="Wingdings" panose="05000000000000000000" pitchFamily="2" charset="2"/>
              <a:buChar char="Ø"/>
            </a:pPr>
            <a:r>
              <a:rPr lang="tr-TR" sz="2400" dirty="0">
                <a:latin typeface="Tahoma" panose="020B0604030504040204" pitchFamily="34" charset="0"/>
                <a:ea typeface="Tahoma" panose="020B0604030504040204" pitchFamily="34" charset="0"/>
                <a:cs typeface="Tahoma" panose="020B0604030504040204" pitchFamily="34" charset="0"/>
              </a:rPr>
              <a:t>Açık Kazık Bağı</a:t>
            </a:r>
          </a:p>
          <a:p>
            <a:pPr marL="342900" indent="-342900">
              <a:buFont typeface="Wingdings" panose="05000000000000000000" pitchFamily="2" charset="2"/>
              <a:buChar char="Ø"/>
            </a:pPr>
            <a:r>
              <a:rPr lang="tr-TR" sz="2400" dirty="0">
                <a:latin typeface="Tahoma" panose="020B0604030504040204" pitchFamily="34" charset="0"/>
                <a:ea typeface="Tahoma" panose="020B0604030504040204" pitchFamily="34" charset="0"/>
                <a:cs typeface="Tahoma" panose="020B0604030504040204" pitchFamily="34" charset="0"/>
              </a:rPr>
              <a:t>Yarım Kazık Bağı</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İstasyon başlangıç düğümlerinden bir tanesidir.</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İpleri, </a:t>
            </a:r>
            <a:r>
              <a:rPr lang="tr-TR" sz="2400" dirty="0" err="1">
                <a:latin typeface="Tahoma" panose="020B0604030504040204" pitchFamily="34" charset="0"/>
                <a:ea typeface="Tahoma" panose="020B0604030504040204" pitchFamily="34" charset="0"/>
                <a:cs typeface="Tahoma" panose="020B0604030504040204" pitchFamily="34" charset="0"/>
              </a:rPr>
              <a:t>ankraj</a:t>
            </a:r>
            <a:r>
              <a:rPr lang="tr-TR" sz="2400" dirty="0">
                <a:latin typeface="Tahoma" panose="020B0604030504040204" pitchFamily="34" charset="0"/>
                <a:ea typeface="Tahoma" panose="020B0604030504040204" pitchFamily="34" charset="0"/>
                <a:cs typeface="Tahoma" panose="020B0604030504040204" pitchFamily="34" charset="0"/>
              </a:rPr>
              <a:t> noktası (güvenli noktalara, ağaçlara, nesnelere vb.) veya sedyeye bağlamak için kullanılır. </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İyi yapılmış bir kazık bağı sıkışmaz ve asla fora olmaz.</a:t>
            </a:r>
          </a:p>
        </p:txBody>
      </p:sp>
    </p:spTree>
    <p:extLst>
      <p:ext uri="{BB962C8B-B14F-4D97-AF65-F5344CB8AC3E}">
        <p14:creationId xmlns:p14="http://schemas.microsoft.com/office/powerpoint/2010/main" xmlns="" val="5033290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567BCA4E-D8A8-4968-BBC0-6171FCC6E620}"/>
              </a:ext>
            </a:extLst>
          </p:cNvPr>
          <p:cNvSpPr txBox="1"/>
          <p:nvPr/>
        </p:nvSpPr>
        <p:spPr>
          <a:xfrm>
            <a:off x="763390" y="1472474"/>
            <a:ext cx="7590632" cy="461665"/>
          </a:xfrm>
          <a:prstGeom prst="rect">
            <a:avLst/>
          </a:prstGeom>
          <a:noFill/>
        </p:spPr>
        <p:txBody>
          <a:bodyPr wrap="square" rtlCol="0">
            <a:spAutoFit/>
          </a:bodyPr>
          <a:lstStyle/>
          <a:p>
            <a:pPr lvl="0"/>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Kazık Bağı (Kapalı Kazık)</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77EA4FDC-4144-41E1-9934-603765B35690}"/>
              </a:ext>
            </a:extLst>
          </p:cNvPr>
          <p:cNvSpPr/>
          <p:nvPr/>
        </p:nvSpPr>
        <p:spPr>
          <a:xfrm>
            <a:off x="724293" y="2507412"/>
            <a:ext cx="4063731" cy="1569660"/>
          </a:xfrm>
          <a:prstGeom prst="rect">
            <a:avLst/>
          </a:prstGeom>
        </p:spPr>
        <p:txBody>
          <a:bodyPr wrap="square">
            <a:spAutoFit/>
          </a:bodyPr>
          <a:lstStyle/>
          <a:p>
            <a:pPr marL="342900" indent="-342900">
              <a:buFont typeface="Arial" panose="020B0604020202020204" pitchFamily="34" charset="0"/>
              <a:buChar char="•"/>
            </a:pPr>
            <a:r>
              <a:rPr lang="tr-TR" sz="2400" dirty="0" err="1">
                <a:latin typeface="Tahoma" panose="020B0604030504040204" pitchFamily="34" charset="0"/>
                <a:ea typeface="Tahoma" panose="020B0604030504040204" pitchFamily="34" charset="0"/>
                <a:cs typeface="Tahoma" panose="020B0604030504040204" pitchFamily="34" charset="0"/>
              </a:rPr>
              <a:t>Ankraj</a:t>
            </a:r>
            <a:r>
              <a:rPr lang="tr-TR" sz="2400" dirty="0">
                <a:latin typeface="Tahoma" panose="020B0604030504040204" pitchFamily="34" charset="0"/>
                <a:ea typeface="Tahoma" panose="020B0604030504040204" pitchFamily="34" charset="0"/>
                <a:cs typeface="Tahoma" panose="020B0604030504040204" pitchFamily="34" charset="0"/>
              </a:rPr>
              <a:t> noktası eğer kapalı uçluysa kapalı kazık bağı kullanılır.</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pic>
        <p:nvPicPr>
          <p:cNvPr id="15" name="Picture 3" descr="kapalıkazık04">
            <a:extLst>
              <a:ext uri="{FF2B5EF4-FFF2-40B4-BE49-F238E27FC236}">
                <a16:creationId xmlns:a16="http://schemas.microsoft.com/office/drawing/2014/main" xmlns="" id="{6CDF5900-E6A6-477D-8AF8-0D9161ABD04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00625" y="2155891"/>
            <a:ext cx="3314300" cy="3199423"/>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39756131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BE30620A-FEE9-443A-9BB1-D6548B4C6066}"/>
              </a:ext>
            </a:extLst>
          </p:cNvPr>
          <p:cNvSpPr txBox="1"/>
          <p:nvPr/>
        </p:nvSpPr>
        <p:spPr>
          <a:xfrm>
            <a:off x="763390" y="1472474"/>
            <a:ext cx="7590632" cy="461665"/>
          </a:xfrm>
          <a:prstGeom prst="rect">
            <a:avLst/>
          </a:prstGeom>
          <a:noFill/>
        </p:spPr>
        <p:txBody>
          <a:bodyPr wrap="square" rtlCol="0">
            <a:spAutoFit/>
          </a:bodyPr>
          <a:lstStyle/>
          <a:p>
            <a:pPr lvl="0"/>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Kazık Bağı (Açık Kazık)</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FE357879-24D6-4687-941A-5E540BD527A7}"/>
              </a:ext>
            </a:extLst>
          </p:cNvPr>
          <p:cNvSpPr/>
          <p:nvPr/>
        </p:nvSpPr>
        <p:spPr>
          <a:xfrm>
            <a:off x="724293" y="2172920"/>
            <a:ext cx="4063731" cy="3416320"/>
          </a:xfrm>
          <a:prstGeom prst="rect">
            <a:avLst/>
          </a:prstGeom>
        </p:spPr>
        <p:txBody>
          <a:bodyPr wrap="square">
            <a:spAutoFit/>
          </a:bodyPr>
          <a:lstStyle/>
          <a:p>
            <a:pPr marL="342900" indent="-342900">
              <a:buFont typeface="Arial" panose="020B0604020202020204" pitchFamily="34" charset="0"/>
              <a:buChar char="•"/>
            </a:pPr>
            <a:r>
              <a:rPr lang="tr-TR" sz="2400" dirty="0" err="1">
                <a:latin typeface="Tahoma" panose="020B0604030504040204" pitchFamily="34" charset="0"/>
                <a:ea typeface="Tahoma" panose="020B0604030504040204" pitchFamily="34" charset="0"/>
                <a:cs typeface="Tahoma" panose="020B0604030504040204" pitchFamily="34" charset="0"/>
              </a:rPr>
              <a:t>Ankraj</a:t>
            </a:r>
            <a:r>
              <a:rPr lang="tr-TR" sz="2400" dirty="0">
                <a:latin typeface="Tahoma" panose="020B0604030504040204" pitchFamily="34" charset="0"/>
                <a:ea typeface="Tahoma" panose="020B0604030504040204" pitchFamily="34" charset="0"/>
                <a:cs typeface="Tahoma" panose="020B0604030504040204" pitchFamily="34" charset="0"/>
              </a:rPr>
              <a:t> noktası eğer açık uçluysa açık kazık bağı kullanılır.</a:t>
            </a:r>
          </a:p>
          <a:p>
            <a:endParaRPr lang="tr-TR" sz="2400" b="1" dirty="0">
              <a:latin typeface="Tahoma" panose="020B0604030504040204" pitchFamily="34" charset="0"/>
              <a:ea typeface="Tahoma" panose="020B0604030504040204" pitchFamily="34" charset="0"/>
              <a:cs typeface="Tahoma" panose="020B0604030504040204" pitchFamily="34" charset="0"/>
            </a:endParaRPr>
          </a:p>
          <a:p>
            <a:r>
              <a:rPr lang="tr-TR" sz="2400" b="1" dirty="0">
                <a:latin typeface="Tahoma" panose="020B0604030504040204" pitchFamily="34" charset="0"/>
                <a:ea typeface="Tahoma" panose="020B0604030504040204" pitchFamily="34" charset="0"/>
                <a:cs typeface="Tahoma" panose="020B0604030504040204" pitchFamily="34" charset="0"/>
              </a:rPr>
              <a:t>Not: </a:t>
            </a:r>
            <a:r>
              <a:rPr lang="tr-TR" sz="2400" dirty="0">
                <a:latin typeface="Tahoma" panose="020B0604030504040204" pitchFamily="34" charset="0"/>
                <a:ea typeface="Tahoma" panose="020B0604030504040204" pitchFamily="34" charset="0"/>
                <a:cs typeface="Tahoma" panose="020B0604030504040204" pitchFamily="34" charset="0"/>
              </a:rPr>
              <a:t>Yarım kazık bağı teknik malzeme eksik olduğu zaman karabina üzerinde iniş amaçlı kullanılabilir.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pic>
        <p:nvPicPr>
          <p:cNvPr id="15" name="Picture 2" descr="04">
            <a:extLst>
              <a:ext uri="{FF2B5EF4-FFF2-40B4-BE49-F238E27FC236}">
                <a16:creationId xmlns:a16="http://schemas.microsoft.com/office/drawing/2014/main" xmlns="" id="{CBA830CF-EA82-4CB1-A352-905DC07E7A1C}"/>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26223" y="1966222"/>
            <a:ext cx="3314300" cy="3199852"/>
          </a:xfrm>
          <a:prstGeom prst="rect">
            <a:avLst/>
          </a:prstGeom>
          <a:noFill/>
          <a:ln w="9525"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31096213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Dikdörtgen 12">
            <a:extLst>
              <a:ext uri="{FF2B5EF4-FFF2-40B4-BE49-F238E27FC236}">
                <a16:creationId xmlns:a16="http://schemas.microsoft.com/office/drawing/2014/main" xmlns="" id="{60CB7B49-811F-4E80-B05E-1EF906CD5DD3}"/>
              </a:ext>
            </a:extLst>
          </p:cNvPr>
          <p:cNvSpPr/>
          <p:nvPr/>
        </p:nvSpPr>
        <p:spPr>
          <a:xfrm>
            <a:off x="724293" y="1124744"/>
            <a:ext cx="7590632" cy="4524315"/>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Elde Emniyet Düğümü</a:t>
            </a:r>
          </a:p>
          <a:p>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r>
              <a:rPr lang="tr-TR" sz="2400" dirty="0">
                <a:latin typeface="Tahoma" panose="020B0604030504040204" pitchFamily="34" charset="0"/>
                <a:ea typeface="Tahoma" panose="020B0604030504040204" pitchFamily="34" charset="0"/>
                <a:cs typeface="Tahoma" panose="020B0604030504040204" pitchFamily="34" charset="0"/>
              </a:rPr>
              <a:t>Elde Tekli Emniyet Düğümü</a:t>
            </a:r>
          </a:p>
          <a:p>
            <a:pPr marL="342900" indent="-342900">
              <a:buFont typeface="Wingdings" panose="05000000000000000000" pitchFamily="2" charset="2"/>
              <a:buChar char="Ø"/>
            </a:pPr>
            <a:r>
              <a:rPr lang="tr-TR" sz="2400" dirty="0">
                <a:latin typeface="Tahoma" panose="020B0604030504040204" pitchFamily="34" charset="0"/>
                <a:ea typeface="Tahoma" panose="020B0604030504040204" pitchFamily="34" charset="0"/>
                <a:cs typeface="Tahoma" panose="020B0604030504040204" pitchFamily="34" charset="0"/>
              </a:rPr>
              <a:t>Elde Kapalı Çiftli Emniyet Düğümü</a:t>
            </a:r>
          </a:p>
          <a:p>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İstasyon başlangıç düğümlerinden bir tanesidir.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err="1">
                <a:latin typeface="Tahoma" panose="020B0604030504040204" pitchFamily="34" charset="0"/>
                <a:ea typeface="Tahoma" panose="020B0604030504040204" pitchFamily="34" charset="0"/>
                <a:cs typeface="Tahoma" panose="020B0604030504040204" pitchFamily="34" charset="0"/>
              </a:rPr>
              <a:t>Ankraj</a:t>
            </a:r>
            <a:r>
              <a:rPr lang="tr-TR" sz="2400" dirty="0">
                <a:latin typeface="Tahoma" panose="020B0604030504040204" pitchFamily="34" charset="0"/>
                <a:ea typeface="Tahoma" panose="020B0604030504040204" pitchFamily="34" charset="0"/>
                <a:cs typeface="Tahoma" panose="020B0604030504040204" pitchFamily="34" charset="0"/>
              </a:rPr>
              <a:t> noktalarında, sedye çalışmalarında  ve iplerin uç kısımlarında istenilen çapta halka oluşturmak için kullanılırlar.</a:t>
            </a:r>
          </a:p>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17075451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B67D023C-A714-4924-BD18-E252E4C9D683}"/>
              </a:ext>
            </a:extLst>
          </p:cNvPr>
          <p:cNvSpPr txBox="1"/>
          <p:nvPr/>
        </p:nvSpPr>
        <p:spPr>
          <a:xfrm>
            <a:off x="540000" y="1674304"/>
            <a:ext cx="7590632" cy="461665"/>
          </a:xfrm>
          <a:prstGeom prst="rect">
            <a:avLst/>
          </a:prstGeom>
          <a:noFill/>
        </p:spPr>
        <p:txBody>
          <a:bodyPr wrap="square" rtlCol="0">
            <a:spAutoFit/>
          </a:bodyPr>
          <a:lstStyle/>
          <a:p>
            <a:pPr lvl="0"/>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Elde Tekli Emniyet Düğümü</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07333808-2566-4EFF-AB54-0ED58F9EF6F5}"/>
              </a:ext>
            </a:extLst>
          </p:cNvPr>
          <p:cNvSpPr/>
          <p:nvPr/>
        </p:nvSpPr>
        <p:spPr>
          <a:xfrm>
            <a:off x="628650" y="3349978"/>
            <a:ext cx="4063731" cy="1569660"/>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Hareketsiz bir düğüm olduğu için canlılar üzerinde kullanılır.</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pic>
        <p:nvPicPr>
          <p:cNvPr id="15" name="Picture 2" descr="07">
            <a:extLst>
              <a:ext uri="{FF2B5EF4-FFF2-40B4-BE49-F238E27FC236}">
                <a16:creationId xmlns:a16="http://schemas.microsoft.com/office/drawing/2014/main" xmlns="" id="{FE17BF15-0D27-410E-BBE3-1E61CAF8901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59562" y="2170370"/>
            <a:ext cx="3314300" cy="3199423"/>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30253609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F90D5804-1C5E-4785-9AB8-17E81FFA1E5E}"/>
              </a:ext>
            </a:extLst>
          </p:cNvPr>
          <p:cNvSpPr txBox="1"/>
          <p:nvPr/>
        </p:nvSpPr>
        <p:spPr>
          <a:xfrm>
            <a:off x="763390" y="1472474"/>
            <a:ext cx="7590632" cy="461665"/>
          </a:xfrm>
          <a:prstGeom prst="rect">
            <a:avLst/>
          </a:prstGeom>
          <a:noFill/>
        </p:spPr>
        <p:txBody>
          <a:bodyPr wrap="square" rtlCol="0">
            <a:spAutoFit/>
          </a:bodyPr>
          <a:lstStyle/>
          <a:p>
            <a:pPr lvl="0"/>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Elde Kapalı Çiftli Emniyet Düğümü</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20A58A02-6A9A-41D8-95BE-F98FBC564C2A}"/>
              </a:ext>
            </a:extLst>
          </p:cNvPr>
          <p:cNvSpPr/>
          <p:nvPr/>
        </p:nvSpPr>
        <p:spPr>
          <a:xfrm>
            <a:off x="724293" y="2326228"/>
            <a:ext cx="4063731" cy="3046988"/>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 ucunda çift halka yapmak için veya kazazedelerin tahliye edilmesinde kullanılan bir düğümdür.</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Hareketli bir düğümdür.</a:t>
            </a:r>
          </a:p>
          <a:p>
            <a:endParaRPr lang="tr-TR" sz="2400" dirty="0">
              <a:latin typeface="Tahoma" panose="020B0604030504040204" pitchFamily="34" charset="0"/>
              <a:ea typeface="Tahoma" panose="020B0604030504040204" pitchFamily="34" charset="0"/>
              <a:cs typeface="Tahoma" panose="020B0604030504040204" pitchFamily="34" charset="0"/>
            </a:endParaRP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pic>
        <p:nvPicPr>
          <p:cNvPr id="15" name="Picture 3" descr="197A3942">
            <a:extLst>
              <a:ext uri="{FF2B5EF4-FFF2-40B4-BE49-F238E27FC236}">
                <a16:creationId xmlns:a16="http://schemas.microsoft.com/office/drawing/2014/main" xmlns="" id="{13DFA46F-738B-4E9D-B5E1-FA47BF76F8D6}"/>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00625" y="2246528"/>
            <a:ext cx="3314300" cy="3199423"/>
          </a:xfrm>
          <a:prstGeom prst="rect">
            <a:avLst/>
          </a:prstGeom>
          <a:noFill/>
          <a:ln w="12700" cap="sq" algn="ctr">
            <a:solidFill>
              <a:srgbClr val="000000"/>
            </a:solidFill>
            <a:miter lim="800000"/>
            <a:headEnd/>
            <a:tailEnd/>
          </a:ln>
          <a:effectLst>
            <a:outerShdw blurRad="50800" dist="38100" dir="2700000" algn="ctr" rotWithShape="0">
              <a:srgbClr val="000000">
                <a:alpha val="42999"/>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942641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E1F86ECA-BAE0-4A0E-A4A9-8DAC2FBC6706}"/>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Camadan Düğümü</a:t>
            </a:r>
          </a:p>
        </p:txBody>
      </p:sp>
      <p:sp>
        <p:nvSpPr>
          <p:cNvPr id="14" name="Dikdörtgen 13">
            <a:extLst>
              <a:ext uri="{FF2B5EF4-FFF2-40B4-BE49-F238E27FC236}">
                <a16:creationId xmlns:a16="http://schemas.microsoft.com/office/drawing/2014/main" xmlns="" id="{430F1B1B-5948-4806-A5BF-E037F8C919F2}"/>
              </a:ext>
            </a:extLst>
          </p:cNvPr>
          <p:cNvSpPr/>
          <p:nvPr/>
        </p:nvSpPr>
        <p:spPr>
          <a:xfrm>
            <a:off x="724293" y="1844824"/>
            <a:ext cx="4063731" cy="4154984"/>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Aynı kalınlıktaki iki ipi birbirine eklemek için ya da ipin iki ucunu birleştirmek için kullanılır.</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Bu düğümün aynı zamanda çözülmesi de kolaydır.</a:t>
            </a:r>
          </a:p>
          <a:p>
            <a:r>
              <a:rPr lang="tr-TR" sz="2400" dirty="0">
                <a:latin typeface="Tahoma" panose="020B0604030504040204" pitchFamily="34" charset="0"/>
                <a:ea typeface="Tahoma" panose="020B0604030504040204" pitchFamily="34" charset="0"/>
                <a:cs typeface="Tahoma" panose="020B0604030504040204" pitchFamily="34" charset="0"/>
              </a:rPr>
              <a:t>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Genellikle ip birleştirme düğümü olarak bilinir.</a:t>
            </a:r>
          </a:p>
        </p:txBody>
      </p:sp>
      <p:pic>
        <p:nvPicPr>
          <p:cNvPr id="15" name="Picture 2" descr="05">
            <a:extLst>
              <a:ext uri="{FF2B5EF4-FFF2-40B4-BE49-F238E27FC236}">
                <a16:creationId xmlns:a16="http://schemas.microsoft.com/office/drawing/2014/main" xmlns="" id="{22C3B985-88DD-4D86-9053-38C405909124}"/>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00625" y="2204864"/>
            <a:ext cx="3314300" cy="3199423"/>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38588138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B5D3EEF5-54B8-42C6-9141-60C1A6997392}"/>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Gemici Düğümü</a:t>
            </a:r>
          </a:p>
        </p:txBody>
      </p:sp>
      <p:sp>
        <p:nvSpPr>
          <p:cNvPr id="14" name="Dikdörtgen 13">
            <a:extLst>
              <a:ext uri="{FF2B5EF4-FFF2-40B4-BE49-F238E27FC236}">
                <a16:creationId xmlns:a16="http://schemas.microsoft.com/office/drawing/2014/main" xmlns="" id="{F11383B8-267B-47B8-9611-866C006F24CA}"/>
              </a:ext>
            </a:extLst>
          </p:cNvPr>
          <p:cNvSpPr/>
          <p:nvPr/>
        </p:nvSpPr>
        <p:spPr>
          <a:xfrm>
            <a:off x="724293" y="1844824"/>
            <a:ext cx="4207747" cy="4154984"/>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İki farklı kalınlıktaki ipi birbirine bağlamakta kullanılır. Bu teknikle atılan düğümlerde ipler, ıslak olsa da kaymazlar. </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Halka oluşturulan ip kalın, diğer eklenecek  ip ince olmalıdır. Bu düğüm tekli, ikili, üçlü vb. şekilde sarma yapılabilir.</a:t>
            </a:r>
          </a:p>
        </p:txBody>
      </p:sp>
      <p:pic>
        <p:nvPicPr>
          <p:cNvPr id="15" name="Picture 3" descr="08">
            <a:extLst>
              <a:ext uri="{FF2B5EF4-FFF2-40B4-BE49-F238E27FC236}">
                <a16:creationId xmlns:a16="http://schemas.microsoft.com/office/drawing/2014/main" xmlns="" id="{AABD0C8E-B7C5-4781-8317-70746CF2AEAA}"/>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39722" y="1990265"/>
            <a:ext cx="3314300" cy="3199423"/>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19321751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631C13FE-19F7-4836-A9DD-0A930B94CCD9}"/>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Balıkçı Düğümü</a:t>
            </a:r>
          </a:p>
        </p:txBody>
      </p:sp>
      <p:sp>
        <p:nvSpPr>
          <p:cNvPr id="14" name="Dikdörtgen 13">
            <a:extLst>
              <a:ext uri="{FF2B5EF4-FFF2-40B4-BE49-F238E27FC236}">
                <a16:creationId xmlns:a16="http://schemas.microsoft.com/office/drawing/2014/main" xmlns="" id="{E4EFB5FB-803C-450D-B381-A6289F94DBF1}"/>
              </a:ext>
            </a:extLst>
          </p:cNvPr>
          <p:cNvSpPr/>
          <p:nvPr/>
        </p:nvSpPr>
        <p:spPr>
          <a:xfrm>
            <a:off x="724293" y="1844824"/>
            <a:ext cx="4207747" cy="3046988"/>
          </a:xfrm>
          <a:prstGeom prst="rect">
            <a:avLst/>
          </a:prstGeom>
        </p:spPr>
        <p:txBody>
          <a:bodyPr wrap="square">
            <a:spAutoFit/>
          </a:bodyPr>
          <a:lstStyle/>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Aynı veya farklı kalınlıktaki iki ipi birbirine bağlamada, ana düğüm sonrası emniyet düğümü ve ip sonu düğümü olarak kullanılır. </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pic>
        <p:nvPicPr>
          <p:cNvPr id="15" name="Picture 2" descr="7">
            <a:extLst>
              <a:ext uri="{FF2B5EF4-FFF2-40B4-BE49-F238E27FC236}">
                <a16:creationId xmlns:a16="http://schemas.microsoft.com/office/drawing/2014/main" xmlns="" id="{4D0E5F21-CE75-4C1E-B353-B03A5D59646A}"/>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39722" y="1844824"/>
            <a:ext cx="3275203" cy="3199423"/>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2549858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a:extLst>
              <a:ext uri="{FF2B5EF4-FFF2-40B4-BE49-F238E27FC236}">
                <a16:creationId xmlns:a16="http://schemas.microsoft.com/office/drawing/2014/main" xmlns="" id="{B0C0DE53-BBB1-49D6-8E46-E4FA28C12251}"/>
              </a:ext>
            </a:extLst>
          </p:cNvPr>
          <p:cNvSpPr/>
          <p:nvPr/>
        </p:nvSpPr>
        <p:spPr>
          <a:xfrm>
            <a:off x="755649" y="1556792"/>
            <a:ext cx="7559276" cy="3785652"/>
          </a:xfrm>
          <a:prstGeom prst="rect">
            <a:avLst/>
          </a:prstGeom>
        </p:spPr>
        <p:txBody>
          <a:bodyPr wrap="square">
            <a:spAutoFit/>
          </a:bodyPr>
          <a:lstStyle/>
          <a:p>
            <a:r>
              <a:rPr lang="tr-TR" sz="2400" b="1" dirty="0">
                <a:solidFill>
                  <a:srgbClr val="C00000"/>
                </a:solidFill>
                <a:latin typeface="Tahoma" pitchFamily="34" charset="0"/>
                <a:ea typeface="Tahoma" pitchFamily="34" charset="0"/>
                <a:cs typeface="Tahoma" pitchFamily="34" charset="0"/>
              </a:rPr>
              <a:t>Halat Çeşitleri:</a:t>
            </a:r>
          </a:p>
          <a:p>
            <a:endParaRPr lang="tr-TR" sz="2400" b="1" dirty="0">
              <a:solidFill>
                <a:srgbClr val="C00000"/>
              </a:solidFill>
              <a:latin typeface="Tahoma" pitchFamily="34" charset="0"/>
              <a:ea typeface="Tahoma" pitchFamily="34" charset="0"/>
              <a:cs typeface="Tahoma" pitchFamily="34" charset="0"/>
            </a:endParaRPr>
          </a:p>
          <a:p>
            <a:r>
              <a:rPr lang="tr-TR" sz="2400" dirty="0">
                <a:latin typeface="Tahoma" pitchFamily="34" charset="0"/>
                <a:ea typeface="Tahoma" pitchFamily="34" charset="0"/>
                <a:cs typeface="Tahoma" pitchFamily="34" charset="0"/>
              </a:rPr>
              <a:t>Halatlar imal edildikleri malzemeye göre üçe ayrılır;</a:t>
            </a:r>
          </a:p>
          <a:p>
            <a:pPr marL="457200" indent="-457200">
              <a:buFont typeface="+mj-lt"/>
              <a:buAutoNum type="arabicPeriod"/>
            </a:pPr>
            <a:r>
              <a:rPr lang="tr-TR" sz="2400" dirty="0">
                <a:latin typeface="Tahoma" pitchFamily="34" charset="0"/>
                <a:ea typeface="Tahoma" pitchFamily="34" charset="0"/>
                <a:cs typeface="Tahoma" pitchFamily="34" charset="0"/>
              </a:rPr>
              <a:t>Bitkisel Halatlar</a:t>
            </a:r>
          </a:p>
          <a:p>
            <a:pPr marL="457200" indent="-457200">
              <a:buFont typeface="+mj-lt"/>
              <a:buAutoNum type="arabicPeriod"/>
            </a:pPr>
            <a:r>
              <a:rPr lang="tr-TR" sz="2400" dirty="0">
                <a:latin typeface="Tahoma" pitchFamily="34" charset="0"/>
                <a:ea typeface="Tahoma" pitchFamily="34" charset="0"/>
                <a:cs typeface="Tahoma" pitchFamily="34" charset="0"/>
              </a:rPr>
              <a:t>Madeni Halatlar</a:t>
            </a:r>
          </a:p>
          <a:p>
            <a:pPr marL="457200" indent="-457200">
              <a:buFont typeface="+mj-lt"/>
              <a:buAutoNum type="arabicPeriod"/>
            </a:pPr>
            <a:r>
              <a:rPr lang="tr-TR" sz="2400" dirty="0">
                <a:latin typeface="Tahoma" pitchFamily="34" charset="0"/>
                <a:ea typeface="Tahoma" pitchFamily="34" charset="0"/>
                <a:cs typeface="Tahoma" pitchFamily="34" charset="0"/>
              </a:rPr>
              <a:t>Sentetik Halatlar</a:t>
            </a:r>
          </a:p>
          <a:p>
            <a:pPr marL="457200" indent="-457200">
              <a:buFont typeface="+mj-lt"/>
              <a:buAutoNum type="arabicPeriod"/>
            </a:pPr>
            <a:endParaRPr lang="tr-TR" sz="2400" dirty="0">
              <a:latin typeface="Tahoma" pitchFamily="34" charset="0"/>
              <a:ea typeface="Tahoma" pitchFamily="34" charset="0"/>
              <a:cs typeface="Tahoma" pitchFamily="34" charset="0"/>
            </a:endParaRPr>
          </a:p>
          <a:p>
            <a:endParaRPr lang="tr-TR" sz="2400" dirty="0">
              <a:latin typeface="Tahoma" pitchFamily="34" charset="0"/>
              <a:ea typeface="Tahoma" pitchFamily="34" charset="0"/>
              <a:cs typeface="Tahoma" pitchFamily="34" charset="0"/>
            </a:endParaRPr>
          </a:p>
          <a:p>
            <a:r>
              <a:rPr lang="tr-TR" sz="2400" b="1" dirty="0">
                <a:latin typeface="Tahoma" pitchFamily="34" charset="0"/>
                <a:ea typeface="Tahoma" pitchFamily="34" charset="0"/>
                <a:cs typeface="Tahoma" pitchFamily="34" charset="0"/>
              </a:rPr>
              <a:t>Not: </a:t>
            </a:r>
            <a:r>
              <a:rPr lang="tr-TR" sz="2400" dirty="0">
                <a:latin typeface="Tahoma" pitchFamily="34" charset="0"/>
                <a:ea typeface="Tahoma" pitchFamily="34" charset="0"/>
                <a:cs typeface="Tahoma" pitchFamily="34" charset="0"/>
              </a:rPr>
              <a:t>Kurtarmada ağırlıklı olarak sentetik halatlar kullanıldığı için bu konu üzerinde duracağız.</a:t>
            </a:r>
          </a:p>
        </p:txBody>
      </p:sp>
      <p:sp>
        <p:nvSpPr>
          <p:cNvPr id="8" name="Başlık 1">
            <a:extLst>
              <a:ext uri="{FF2B5EF4-FFF2-40B4-BE49-F238E27FC236}">
                <a16:creationId xmlns:a16="http://schemas.microsoft.com/office/drawing/2014/main" xmlns="" id="{9606AD74-64E3-4BFE-B9CD-5B1F62951127}"/>
              </a:ext>
            </a:extLst>
          </p:cNvPr>
          <p:cNvSpPr txBox="1">
            <a:spLocks/>
          </p:cNvSpPr>
          <p:nvPr/>
        </p:nvSpPr>
        <p:spPr>
          <a:xfrm>
            <a:off x="724293" y="403894"/>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20693047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71291FFE-9951-44B9-8A44-B227EC97A448}"/>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Kelebek Düğümü</a:t>
            </a:r>
          </a:p>
        </p:txBody>
      </p:sp>
      <p:sp>
        <p:nvSpPr>
          <p:cNvPr id="14" name="Dikdörtgen 13">
            <a:extLst>
              <a:ext uri="{FF2B5EF4-FFF2-40B4-BE49-F238E27FC236}">
                <a16:creationId xmlns:a16="http://schemas.microsoft.com/office/drawing/2014/main" xmlns="" id="{8977CA9C-9664-4157-B314-8B27288D36DD}"/>
              </a:ext>
            </a:extLst>
          </p:cNvPr>
          <p:cNvSpPr/>
          <p:nvPr/>
        </p:nvSpPr>
        <p:spPr>
          <a:xfrm>
            <a:off x="724293" y="1844824"/>
            <a:ext cx="4207747" cy="4154984"/>
          </a:xfrm>
          <a:prstGeom prst="rect">
            <a:avLst/>
          </a:prstGeom>
        </p:spPr>
        <p:txBody>
          <a:bodyPr wrap="square">
            <a:spAutoFit/>
          </a:bodyPr>
          <a:lstStyle/>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İple aynı uzunlukta veya farklı uzunlukta iki uç elde etmede veya ip üzerinde bir emniyet noktası oluşturmak için kullanılır.</a:t>
            </a:r>
          </a:p>
          <a:p>
            <a:r>
              <a:rPr lang="tr-TR" sz="2400" dirty="0">
                <a:latin typeface="Tahoma" panose="020B0604030504040204" pitchFamily="34" charset="0"/>
                <a:ea typeface="Tahoma" panose="020B0604030504040204" pitchFamily="34" charset="0"/>
                <a:cs typeface="Tahoma" panose="020B0604030504040204" pitchFamily="34" charset="0"/>
              </a:rPr>
              <a:t>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İpin çekerini en az düşüren düğümlerden biridir.</a:t>
            </a:r>
          </a:p>
          <a:p>
            <a:r>
              <a:rPr lang="tr-TR" sz="2400" dirty="0">
                <a:latin typeface="Tahoma" panose="020B0604030504040204" pitchFamily="34" charset="0"/>
                <a:ea typeface="Tahoma" panose="020B0604030504040204" pitchFamily="34" charset="0"/>
                <a:cs typeface="Tahoma" panose="020B0604030504040204" pitchFamily="34" charset="0"/>
              </a:rPr>
              <a:t> </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pic>
        <p:nvPicPr>
          <p:cNvPr id="15" name="Picture 2" descr="6">
            <a:extLst>
              <a:ext uri="{FF2B5EF4-FFF2-40B4-BE49-F238E27FC236}">
                <a16:creationId xmlns:a16="http://schemas.microsoft.com/office/drawing/2014/main" xmlns="" id="{641C0A19-18A3-45BD-B32A-ADDD7C6BFA2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78819" y="2060848"/>
            <a:ext cx="3275203" cy="3202106"/>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4282937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54D6E5EE-FCD2-4A94-8777-EF6BA0FF9750}"/>
              </a:ext>
            </a:extLst>
          </p:cNvPr>
          <p:cNvSpPr txBox="1"/>
          <p:nvPr/>
        </p:nvSpPr>
        <p:spPr>
          <a:xfrm>
            <a:off x="763390" y="1268760"/>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Prusik</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Düğümü</a:t>
            </a:r>
          </a:p>
        </p:txBody>
      </p:sp>
      <p:sp>
        <p:nvSpPr>
          <p:cNvPr id="14" name="Dikdörtgen 13">
            <a:extLst>
              <a:ext uri="{FF2B5EF4-FFF2-40B4-BE49-F238E27FC236}">
                <a16:creationId xmlns:a16="http://schemas.microsoft.com/office/drawing/2014/main" xmlns="" id="{47F5C799-B33D-44D6-A971-7D0C35A8D07E}"/>
              </a:ext>
            </a:extLst>
          </p:cNvPr>
          <p:cNvSpPr/>
          <p:nvPr/>
        </p:nvSpPr>
        <p:spPr>
          <a:xfrm>
            <a:off x="724292" y="1844824"/>
            <a:ext cx="4567788" cy="4154984"/>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Ana ipi emniyete almak için kullanılan bir düğümdür.</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Genel olarak </a:t>
            </a:r>
            <a:r>
              <a:rPr lang="tr-TR" sz="2400" dirty="0" err="1">
                <a:latin typeface="Tahoma" panose="020B0604030504040204" pitchFamily="34" charset="0"/>
                <a:ea typeface="Tahoma" panose="020B0604030504040204" pitchFamily="34" charset="0"/>
                <a:cs typeface="Tahoma" panose="020B0604030504040204" pitchFamily="34" charset="0"/>
              </a:rPr>
              <a:t>prusik</a:t>
            </a:r>
            <a:r>
              <a:rPr lang="tr-TR" sz="2400" dirty="0">
                <a:latin typeface="Tahoma" panose="020B0604030504040204" pitchFamily="34" charset="0"/>
                <a:ea typeface="Tahoma" panose="020B0604030504040204" pitchFamily="34" charset="0"/>
                <a:cs typeface="Tahoma" panose="020B0604030504040204" pitchFamily="34" charset="0"/>
              </a:rPr>
              <a:t> düğümleri yük bindiğinde ana ip üzerinde sıkışarak sabit kalan, yük kalktığında ise ana ip üzerinde serbest olarak hareket eden düğümlerdir.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Aynı zamanda kurtarma personelini de emniyete almak için kullanılır.</a:t>
            </a:r>
          </a:p>
        </p:txBody>
      </p:sp>
      <p:pic>
        <p:nvPicPr>
          <p:cNvPr id="15" name="Picture 3" descr="03">
            <a:extLst>
              <a:ext uri="{FF2B5EF4-FFF2-40B4-BE49-F238E27FC236}">
                <a16:creationId xmlns:a16="http://schemas.microsoft.com/office/drawing/2014/main" xmlns="" id="{C700228A-C828-4EC4-BC15-3583DAE765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92080" y="2008010"/>
            <a:ext cx="3061942" cy="3202106"/>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37599389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7D2D7701-2A09-430B-9413-08DAA827098E}"/>
              </a:ext>
            </a:extLst>
          </p:cNvPr>
          <p:cNvSpPr txBox="1"/>
          <p:nvPr/>
        </p:nvSpPr>
        <p:spPr>
          <a:xfrm>
            <a:off x="763390" y="1268760"/>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Prusik</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Düğümü</a:t>
            </a:r>
          </a:p>
        </p:txBody>
      </p:sp>
      <p:sp>
        <p:nvSpPr>
          <p:cNvPr id="14" name="Dikdörtgen 13">
            <a:extLst>
              <a:ext uri="{FF2B5EF4-FFF2-40B4-BE49-F238E27FC236}">
                <a16:creationId xmlns:a16="http://schemas.microsoft.com/office/drawing/2014/main" xmlns="" id="{351F6277-4FFC-4FF4-B815-BF73C19CCF00}"/>
              </a:ext>
            </a:extLst>
          </p:cNvPr>
          <p:cNvSpPr/>
          <p:nvPr/>
        </p:nvSpPr>
        <p:spPr>
          <a:xfrm>
            <a:off x="724292" y="1844824"/>
            <a:ext cx="4567788" cy="4154984"/>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Ana ipi emniyete almak için kullanılan bir düğümdür.</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Genel olarak </a:t>
            </a:r>
            <a:r>
              <a:rPr lang="tr-TR" sz="2400" dirty="0" err="1">
                <a:latin typeface="Tahoma" panose="020B0604030504040204" pitchFamily="34" charset="0"/>
                <a:ea typeface="Tahoma" panose="020B0604030504040204" pitchFamily="34" charset="0"/>
                <a:cs typeface="Tahoma" panose="020B0604030504040204" pitchFamily="34" charset="0"/>
              </a:rPr>
              <a:t>prusik</a:t>
            </a:r>
            <a:r>
              <a:rPr lang="tr-TR" sz="2400" dirty="0">
                <a:latin typeface="Tahoma" panose="020B0604030504040204" pitchFamily="34" charset="0"/>
                <a:ea typeface="Tahoma" panose="020B0604030504040204" pitchFamily="34" charset="0"/>
                <a:cs typeface="Tahoma" panose="020B0604030504040204" pitchFamily="34" charset="0"/>
              </a:rPr>
              <a:t> düğümleri yük bindiğinde ana ip üzerinde sıkışarak sabit kalan, yük kalktığında ise ana ip üzerinde serbest olarak hareket eden düğümlerdir. </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Aynı zamanda kurtarma personelini de emniyete almak için kullanılır.</a:t>
            </a:r>
          </a:p>
        </p:txBody>
      </p:sp>
      <p:pic>
        <p:nvPicPr>
          <p:cNvPr id="15" name="Picture 3" descr="03">
            <a:extLst>
              <a:ext uri="{FF2B5EF4-FFF2-40B4-BE49-F238E27FC236}">
                <a16:creationId xmlns:a16="http://schemas.microsoft.com/office/drawing/2014/main" xmlns="" id="{C56CBEA4-5CB6-4A44-934E-8A2B6F7173C4}"/>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92080" y="2008010"/>
            <a:ext cx="3061942" cy="3202106"/>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31726240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A5104CA4-2297-44E8-9594-39601C6639FA}"/>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Ala Bağı</a:t>
            </a:r>
          </a:p>
        </p:txBody>
      </p:sp>
      <p:sp>
        <p:nvSpPr>
          <p:cNvPr id="14" name="Dikdörtgen 13">
            <a:extLst>
              <a:ext uri="{FF2B5EF4-FFF2-40B4-BE49-F238E27FC236}">
                <a16:creationId xmlns:a16="http://schemas.microsoft.com/office/drawing/2014/main" xmlns="" id="{C27F57C8-6DD9-4134-B1DF-8965EF876C15}"/>
              </a:ext>
            </a:extLst>
          </p:cNvPr>
          <p:cNvSpPr/>
          <p:nvPr/>
        </p:nvSpPr>
        <p:spPr>
          <a:xfrm>
            <a:off x="724292" y="2219380"/>
            <a:ext cx="4567788" cy="1569660"/>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Malzemelerin ve ekipmanların bağlanmasında, sedye çalışmalarında kullanılır. </a:t>
            </a:r>
          </a:p>
          <a:p>
            <a:r>
              <a:rPr lang="tr-TR" sz="2400" dirty="0"/>
              <a:t> </a:t>
            </a:r>
          </a:p>
        </p:txBody>
      </p:sp>
      <p:pic>
        <p:nvPicPr>
          <p:cNvPr id="15" name="Picture 2" descr="02">
            <a:extLst>
              <a:ext uri="{FF2B5EF4-FFF2-40B4-BE49-F238E27FC236}">
                <a16:creationId xmlns:a16="http://schemas.microsoft.com/office/drawing/2014/main" xmlns="" id="{249756C1-D3C6-4C66-941C-9C16328216EA}"/>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52983" y="1849175"/>
            <a:ext cx="3061942" cy="3199708"/>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12405482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D5FEB184-A5C6-4B7A-80D1-B06DB2C71633}"/>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Ala Bağıyla İtfaiye Ekipmanlarının Bağlanması</a:t>
            </a:r>
          </a:p>
        </p:txBody>
      </p:sp>
      <p:pic>
        <p:nvPicPr>
          <p:cNvPr id="14" name="Picture 2">
            <a:extLst>
              <a:ext uri="{FF2B5EF4-FFF2-40B4-BE49-F238E27FC236}">
                <a16:creationId xmlns:a16="http://schemas.microsoft.com/office/drawing/2014/main" xmlns="" id="{83F150D1-0C56-40AF-A0EE-421E07004076}"/>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71600" y="1824627"/>
            <a:ext cx="3500437" cy="4237038"/>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15" name="Picture 3">
            <a:extLst>
              <a:ext uri="{FF2B5EF4-FFF2-40B4-BE49-F238E27FC236}">
                <a16:creationId xmlns:a16="http://schemas.microsoft.com/office/drawing/2014/main" xmlns="" id="{7D7C5834-523F-41F6-8126-8133ACAE10D0}"/>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644008" y="1824627"/>
            <a:ext cx="3500437" cy="4237038"/>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7125872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0580D132-3AF3-49C4-B550-6504BCD74295}"/>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İsveç Oturak Bağı</a:t>
            </a:r>
          </a:p>
        </p:txBody>
      </p:sp>
      <p:sp>
        <p:nvSpPr>
          <p:cNvPr id="14" name="Dikdörtgen 13">
            <a:extLst>
              <a:ext uri="{FF2B5EF4-FFF2-40B4-BE49-F238E27FC236}">
                <a16:creationId xmlns:a16="http://schemas.microsoft.com/office/drawing/2014/main" xmlns="" id="{1BC66484-CFA4-469C-93AC-F95CDF70DD7D}"/>
              </a:ext>
            </a:extLst>
          </p:cNvPr>
          <p:cNvSpPr/>
          <p:nvPr/>
        </p:nvSpPr>
        <p:spPr>
          <a:xfrm>
            <a:off x="724292" y="2579420"/>
            <a:ext cx="4567788" cy="1569660"/>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Tam vücut emniyet kemeri olmadığı durumlarda iple ile yapılan uygulamadır. </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pic>
        <p:nvPicPr>
          <p:cNvPr id="15" name="Picture 2" descr="IMG_6154">
            <a:extLst>
              <a:ext uri="{FF2B5EF4-FFF2-40B4-BE49-F238E27FC236}">
                <a16:creationId xmlns:a16="http://schemas.microsoft.com/office/drawing/2014/main" xmlns="" id="{89E157FC-1032-4825-A539-C52DC1D64BC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l="781" r="781"/>
          <a:stretch>
            <a:fillRect/>
          </a:stretch>
        </p:blipFill>
        <p:spPr bwMode="auto">
          <a:xfrm>
            <a:off x="5508105" y="1361306"/>
            <a:ext cx="2806820" cy="2283717"/>
          </a:xfrm>
          <a:prstGeom prst="rect">
            <a:avLst/>
          </a:prstGeom>
          <a:noFill/>
          <a:ln w="12700" algn="in">
            <a:solidFill>
              <a:srgbClr val="80808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16" name="Picture 3" descr="IMG_6169">
            <a:extLst>
              <a:ext uri="{FF2B5EF4-FFF2-40B4-BE49-F238E27FC236}">
                <a16:creationId xmlns:a16="http://schemas.microsoft.com/office/drawing/2014/main" xmlns="" id="{7CB53C0E-7EAA-4E81-A5E6-062D040DFD40}"/>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l="781" r="781"/>
          <a:stretch>
            <a:fillRect/>
          </a:stretch>
        </p:blipFill>
        <p:spPr bwMode="auto">
          <a:xfrm>
            <a:off x="5502211" y="3789040"/>
            <a:ext cx="2806821" cy="2287239"/>
          </a:xfrm>
          <a:prstGeom prst="rect">
            <a:avLst/>
          </a:prstGeom>
          <a:noFill/>
          <a:ln w="12700" algn="in">
            <a:solidFill>
              <a:srgbClr val="80808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1402177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69B26DF4-E353-431B-BCF1-18E179E85A70}"/>
              </a:ext>
            </a:extLst>
          </p:cNvPr>
          <p:cNvSpPr txBox="1"/>
          <p:nvPr/>
        </p:nvSpPr>
        <p:spPr>
          <a:xfrm>
            <a:off x="763390" y="1124744"/>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Gövde Tipi Emniyet Düğümü</a:t>
            </a:r>
          </a:p>
        </p:txBody>
      </p:sp>
      <p:sp>
        <p:nvSpPr>
          <p:cNvPr id="14" name="Dikdörtgen 13">
            <a:extLst>
              <a:ext uri="{FF2B5EF4-FFF2-40B4-BE49-F238E27FC236}">
                <a16:creationId xmlns:a16="http://schemas.microsoft.com/office/drawing/2014/main" xmlns="" id="{96DCA707-F3EC-41C4-81CB-FE0BF7592E21}"/>
              </a:ext>
            </a:extLst>
          </p:cNvPr>
          <p:cNvSpPr/>
          <p:nvPr/>
        </p:nvSpPr>
        <p:spPr>
          <a:xfrm>
            <a:off x="724292" y="1628800"/>
            <a:ext cx="4639796" cy="4524315"/>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Hareketsiz bir düğümdür.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Kazazedeyi bel, sırt ve göğüs kafesi olmak üzere üç noktadan sardığı için güvenli bir düğümdür. </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Ekipmana ihtiyaç duymadan yapılan gövde tipi emniyet sayesinde, kazazedenin hızlı bir şekilde tahliyesi gerçekleştirilir.</a:t>
            </a:r>
          </a:p>
        </p:txBody>
      </p:sp>
      <p:pic>
        <p:nvPicPr>
          <p:cNvPr id="15" name="Picture 2" descr="197A3970">
            <a:extLst>
              <a:ext uri="{FF2B5EF4-FFF2-40B4-BE49-F238E27FC236}">
                <a16:creationId xmlns:a16="http://schemas.microsoft.com/office/drawing/2014/main" xmlns="" id="{43B1A910-FCA4-4CF4-9E0B-7427973610D2}"/>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52983" y="2103041"/>
            <a:ext cx="3061942" cy="3199708"/>
          </a:xfrm>
          <a:prstGeom prst="rect">
            <a:avLst/>
          </a:prstGeom>
          <a:noFill/>
          <a:ln w="12700" algn="ctr">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15705659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Temel Bağlar ve Düğümler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00C8842E-D2A0-479F-B4C3-C1A807E0FF73}"/>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Düğümlerin Halatın Çekerine Etkisi</a:t>
            </a:r>
          </a:p>
        </p:txBody>
      </p:sp>
      <p:sp>
        <p:nvSpPr>
          <p:cNvPr id="14" name="Dikdörtgen 13">
            <a:extLst>
              <a:ext uri="{FF2B5EF4-FFF2-40B4-BE49-F238E27FC236}">
                <a16:creationId xmlns:a16="http://schemas.microsoft.com/office/drawing/2014/main" xmlns="" id="{365ADBC8-EB12-45A7-BE43-F8E01A531898}"/>
              </a:ext>
            </a:extLst>
          </p:cNvPr>
          <p:cNvSpPr/>
          <p:nvPr/>
        </p:nvSpPr>
        <p:spPr>
          <a:xfrm>
            <a:off x="724292" y="1916832"/>
            <a:ext cx="4063732" cy="4154984"/>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Tüm düğümler ve bağlar ipin çekme gücünü değişik derecelerde azaltır. </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Bunun nedeni düğüm yüzünden iplerin kırılması ve dıştaki liflerin içteki liflere göre yükün daha büyük bölümünü taşımasıdır.</a:t>
            </a:r>
          </a:p>
        </p:txBody>
      </p:sp>
      <p:graphicFrame>
        <p:nvGraphicFramePr>
          <p:cNvPr id="15" name="Tablo 14">
            <a:extLst>
              <a:ext uri="{FF2B5EF4-FFF2-40B4-BE49-F238E27FC236}">
                <a16:creationId xmlns:a16="http://schemas.microsoft.com/office/drawing/2014/main" xmlns="" id="{9406D772-5EA4-4CEA-A69B-90A75A4ADCBD}"/>
              </a:ext>
            </a:extLst>
          </p:cNvPr>
          <p:cNvGraphicFramePr>
            <a:graphicFrameLocks noGrp="1"/>
          </p:cNvGraphicFramePr>
          <p:nvPr>
            <p:extLst>
              <p:ext uri="{D42A27DB-BD31-4B8C-83A1-F6EECF244321}">
                <p14:modId xmlns:p14="http://schemas.microsoft.com/office/powerpoint/2010/main" xmlns="" val="1032896006"/>
              </p:ext>
            </p:extLst>
          </p:nvPr>
        </p:nvGraphicFramePr>
        <p:xfrm>
          <a:off x="4788024" y="2090210"/>
          <a:ext cx="3517774" cy="3367218"/>
        </p:xfrm>
        <a:graphic>
          <a:graphicData uri="http://schemas.openxmlformats.org/drawingml/2006/table">
            <a:tbl>
              <a:tblPr/>
              <a:tblGrid>
                <a:gridCol w="1766386">
                  <a:extLst>
                    <a:ext uri="{9D8B030D-6E8A-4147-A177-3AD203B41FA5}">
                      <a16:colId xmlns:a16="http://schemas.microsoft.com/office/drawing/2014/main" xmlns="" val="20000"/>
                    </a:ext>
                  </a:extLst>
                </a:gridCol>
                <a:gridCol w="1751388">
                  <a:extLst>
                    <a:ext uri="{9D8B030D-6E8A-4147-A177-3AD203B41FA5}">
                      <a16:colId xmlns:a16="http://schemas.microsoft.com/office/drawing/2014/main" xmlns="" val="20001"/>
                    </a:ext>
                  </a:extLst>
                </a:gridCol>
              </a:tblGrid>
              <a:tr h="385674">
                <a:tc gridSpan="2">
                  <a:txBody>
                    <a:bodyPr/>
                    <a:lstStyle/>
                    <a:p>
                      <a:pPr marR="0" indent="0" algn="ctr" rtl="0">
                        <a:lnSpc>
                          <a:spcPct val="119000"/>
                        </a:lnSpc>
                        <a:spcBef>
                          <a:spcPts val="0"/>
                        </a:spcBef>
                        <a:spcAft>
                          <a:spcPts val="600"/>
                        </a:spcAft>
                      </a:pPr>
                      <a:r>
                        <a:rPr lang="tr-TR" sz="1200" b="1" kern="1400" dirty="0">
                          <a:ln>
                            <a:noFill/>
                          </a:ln>
                          <a:solidFill>
                            <a:srgbClr val="000000"/>
                          </a:solidFill>
                          <a:effectLst/>
                          <a:latin typeface="Times New Roman" panose="02020603050405020304" pitchFamily="18" charset="0"/>
                        </a:rPr>
                        <a:t>DÜĞÜMLERİN HALATIN ÇEKERİNE ETKİSİ</a:t>
                      </a:r>
                      <a:endParaRPr lang="tr-TR" sz="1000" kern="1400" dirty="0">
                        <a:ln>
                          <a:noFill/>
                        </a:ln>
                        <a:solidFill>
                          <a:srgbClr val="000000"/>
                        </a:solidFill>
                        <a:effectLst/>
                        <a:latin typeface="Calibri" panose="020F0502020204030204" pitchFamily="34" charset="0"/>
                      </a:endParaRPr>
                    </a:p>
                  </a:txBody>
                  <a:tcPr marL="36576" marR="36576" marT="36576" marB="36576"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tc hMerge="1">
                  <a:txBody>
                    <a:bodyPr/>
                    <a:lstStyle/>
                    <a:p>
                      <a:endParaRPr lang="tr-TR"/>
                    </a:p>
                  </a:txBody>
                  <a:tcPr/>
                </a:tc>
                <a:extLst>
                  <a:ext uri="{0D108BD9-81ED-4DB2-BD59-A6C34878D82A}">
                    <a16:rowId xmlns:a16="http://schemas.microsoft.com/office/drawing/2014/main" xmlns="" val="10000"/>
                  </a:ext>
                </a:extLst>
              </a:tr>
              <a:tr h="363792">
                <a:tc>
                  <a:txBody>
                    <a:bodyPr/>
                    <a:lstStyle/>
                    <a:p>
                      <a:pPr marR="0" indent="0" algn="ctr" rtl="0">
                        <a:lnSpc>
                          <a:spcPct val="119000"/>
                        </a:lnSpc>
                        <a:spcBef>
                          <a:spcPts val="0"/>
                        </a:spcBef>
                        <a:spcAft>
                          <a:spcPts val="600"/>
                        </a:spcAft>
                      </a:pPr>
                      <a:r>
                        <a:rPr lang="tr-TR" sz="1200" b="1" kern="1400">
                          <a:ln>
                            <a:noFill/>
                          </a:ln>
                          <a:solidFill>
                            <a:srgbClr val="000000"/>
                          </a:solidFill>
                          <a:effectLst/>
                          <a:latin typeface="Times New Roman" panose="02020603050405020304" pitchFamily="18" charset="0"/>
                        </a:rPr>
                        <a:t>Düğüm yoksa</a:t>
                      </a:r>
                      <a:endParaRPr lang="tr-TR" sz="1000" kern="1400">
                        <a:ln>
                          <a:noFill/>
                        </a:ln>
                        <a:solidFill>
                          <a:srgbClr val="000000"/>
                        </a:solidFill>
                        <a:effectLst/>
                        <a:latin typeface="Calibri" panose="020F0502020204030204" pitchFamily="34" charset="0"/>
                      </a:endParaRPr>
                    </a:p>
                  </a:txBody>
                  <a:tcPr marL="36576" marR="36576" marT="36576" marB="36576" anchor="ctr">
                    <a:lnL w="28575" cap="flat" cmpd="sng" algn="ctr">
                      <a:solidFill>
                        <a:srgbClr val="0070C0"/>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tc>
                  <a:txBody>
                    <a:bodyPr/>
                    <a:lstStyle/>
                    <a:p>
                      <a:pPr marR="0" indent="0" algn="ctr" rtl="0">
                        <a:lnSpc>
                          <a:spcPct val="119000"/>
                        </a:lnSpc>
                        <a:spcBef>
                          <a:spcPts val="0"/>
                        </a:spcBef>
                        <a:spcAft>
                          <a:spcPts val="600"/>
                        </a:spcAft>
                      </a:pPr>
                      <a:r>
                        <a:rPr lang="tr-TR" sz="1200" kern="1400" dirty="0">
                          <a:ln>
                            <a:noFill/>
                          </a:ln>
                          <a:solidFill>
                            <a:srgbClr val="000000"/>
                          </a:solidFill>
                          <a:effectLst/>
                          <a:latin typeface="Times New Roman" panose="02020603050405020304" pitchFamily="18" charset="0"/>
                        </a:rPr>
                        <a:t>% 100</a:t>
                      </a:r>
                      <a:endParaRPr lang="tr-TR" sz="1000" kern="1400" dirty="0">
                        <a:ln>
                          <a:noFill/>
                        </a:ln>
                        <a:solidFill>
                          <a:srgbClr val="000000"/>
                        </a:solidFill>
                        <a:effectLst/>
                        <a:latin typeface="Calibri" panose="020F0502020204030204" pitchFamily="34" charset="0"/>
                      </a:endParaRPr>
                    </a:p>
                  </a:txBody>
                  <a:tcPr marL="36576" marR="36576" marT="36576" marB="36576" anchor="ctr">
                    <a:lnL w="12700" cap="flat" cmpd="sng" algn="ctr">
                      <a:solidFill>
                        <a:srgbClr val="4F81BD"/>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extLst>
                  <a:ext uri="{0D108BD9-81ED-4DB2-BD59-A6C34878D82A}">
                    <a16:rowId xmlns:a16="http://schemas.microsoft.com/office/drawing/2014/main" xmlns="" val="10001"/>
                  </a:ext>
                </a:extLst>
              </a:tr>
              <a:tr h="363792">
                <a:tc>
                  <a:txBody>
                    <a:bodyPr/>
                    <a:lstStyle/>
                    <a:p>
                      <a:pPr marR="0" indent="0" algn="ctr" rtl="0">
                        <a:lnSpc>
                          <a:spcPct val="119000"/>
                        </a:lnSpc>
                        <a:spcBef>
                          <a:spcPts val="0"/>
                        </a:spcBef>
                        <a:spcAft>
                          <a:spcPts val="600"/>
                        </a:spcAft>
                      </a:pPr>
                      <a:r>
                        <a:rPr lang="tr-TR" sz="1200" b="1" kern="1400">
                          <a:ln>
                            <a:noFill/>
                          </a:ln>
                          <a:solidFill>
                            <a:srgbClr val="000000"/>
                          </a:solidFill>
                          <a:effectLst/>
                          <a:latin typeface="Times New Roman" panose="02020603050405020304" pitchFamily="18" charset="0"/>
                        </a:rPr>
                        <a:t>Kördüğüm</a:t>
                      </a:r>
                      <a:endParaRPr lang="tr-TR" sz="1000" kern="1400">
                        <a:ln>
                          <a:noFill/>
                        </a:ln>
                        <a:solidFill>
                          <a:srgbClr val="000000"/>
                        </a:solidFill>
                        <a:effectLst/>
                        <a:latin typeface="Calibri" panose="020F0502020204030204" pitchFamily="34" charset="0"/>
                      </a:endParaRPr>
                    </a:p>
                  </a:txBody>
                  <a:tcPr marL="36576" marR="36576" marT="36576" marB="36576" anchor="ctr">
                    <a:lnL w="28575" cap="flat" cmpd="sng" algn="ctr">
                      <a:solidFill>
                        <a:srgbClr val="0070C0"/>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imes New Roman" panose="02020603050405020304" pitchFamily="18" charset="0"/>
                        </a:rPr>
                        <a:t>%  60 – 65 </a:t>
                      </a:r>
                      <a:endParaRPr lang="tr-TR" sz="1000" kern="1400">
                        <a:ln>
                          <a:noFill/>
                        </a:ln>
                        <a:solidFill>
                          <a:srgbClr val="000000"/>
                        </a:solidFill>
                        <a:effectLst/>
                        <a:latin typeface="Calibri" panose="020F0502020204030204" pitchFamily="34" charset="0"/>
                      </a:endParaRPr>
                    </a:p>
                  </a:txBody>
                  <a:tcPr marL="36576" marR="36576" marT="36576" marB="36576" anchor="ctr">
                    <a:lnL w="12700" cap="flat" cmpd="sng" algn="ctr">
                      <a:solidFill>
                        <a:srgbClr val="4F81BD"/>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extLst>
                  <a:ext uri="{0D108BD9-81ED-4DB2-BD59-A6C34878D82A}">
                    <a16:rowId xmlns:a16="http://schemas.microsoft.com/office/drawing/2014/main" xmlns="" val="10002"/>
                  </a:ext>
                </a:extLst>
              </a:tr>
              <a:tr h="363792">
                <a:tc>
                  <a:txBody>
                    <a:bodyPr/>
                    <a:lstStyle/>
                    <a:p>
                      <a:pPr marR="0" indent="0" algn="ctr" rtl="0">
                        <a:lnSpc>
                          <a:spcPct val="119000"/>
                        </a:lnSpc>
                        <a:spcBef>
                          <a:spcPts val="0"/>
                        </a:spcBef>
                        <a:spcAft>
                          <a:spcPts val="600"/>
                        </a:spcAft>
                      </a:pPr>
                      <a:r>
                        <a:rPr lang="tr-TR" sz="1200" b="1" kern="1400" dirty="0">
                          <a:ln>
                            <a:noFill/>
                          </a:ln>
                          <a:solidFill>
                            <a:srgbClr val="000000"/>
                          </a:solidFill>
                          <a:effectLst/>
                          <a:latin typeface="Times New Roman" panose="02020603050405020304" pitchFamily="18" charset="0"/>
                        </a:rPr>
                        <a:t>Balıkçı Düğümü</a:t>
                      </a:r>
                      <a:endParaRPr lang="tr-TR" sz="1000" kern="1400" dirty="0">
                        <a:ln>
                          <a:noFill/>
                        </a:ln>
                        <a:solidFill>
                          <a:srgbClr val="000000"/>
                        </a:solidFill>
                        <a:effectLst/>
                        <a:latin typeface="Calibri" panose="020F0502020204030204" pitchFamily="34" charset="0"/>
                      </a:endParaRPr>
                    </a:p>
                  </a:txBody>
                  <a:tcPr marL="36576" marR="36576" marT="36576" marB="36576" anchor="ctr">
                    <a:lnL w="28575" cap="flat" cmpd="sng" algn="ctr">
                      <a:solidFill>
                        <a:srgbClr val="0070C0"/>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imes New Roman" panose="02020603050405020304" pitchFamily="18" charset="0"/>
                        </a:rPr>
                        <a:t>%  60 – 65</a:t>
                      </a:r>
                      <a:endParaRPr lang="tr-TR" sz="1000" kern="1400">
                        <a:ln>
                          <a:noFill/>
                        </a:ln>
                        <a:solidFill>
                          <a:srgbClr val="000000"/>
                        </a:solidFill>
                        <a:effectLst/>
                        <a:latin typeface="Calibri" panose="020F0502020204030204" pitchFamily="34" charset="0"/>
                      </a:endParaRPr>
                    </a:p>
                  </a:txBody>
                  <a:tcPr marL="36576" marR="36576" marT="36576" marB="36576" anchor="ctr">
                    <a:lnL w="12700" cap="flat" cmpd="sng" algn="ctr">
                      <a:solidFill>
                        <a:srgbClr val="4F81BD"/>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extLst>
                  <a:ext uri="{0D108BD9-81ED-4DB2-BD59-A6C34878D82A}">
                    <a16:rowId xmlns:a16="http://schemas.microsoft.com/office/drawing/2014/main" xmlns="" val="10003"/>
                  </a:ext>
                </a:extLst>
              </a:tr>
              <a:tr h="363792">
                <a:tc>
                  <a:txBody>
                    <a:bodyPr/>
                    <a:lstStyle/>
                    <a:p>
                      <a:pPr marR="0" indent="0" algn="ctr" rtl="0">
                        <a:lnSpc>
                          <a:spcPct val="119000"/>
                        </a:lnSpc>
                        <a:spcBef>
                          <a:spcPts val="0"/>
                        </a:spcBef>
                        <a:spcAft>
                          <a:spcPts val="600"/>
                        </a:spcAft>
                      </a:pPr>
                      <a:r>
                        <a:rPr lang="tr-TR" sz="1200" b="1" kern="1400">
                          <a:ln>
                            <a:noFill/>
                          </a:ln>
                          <a:solidFill>
                            <a:srgbClr val="000000"/>
                          </a:solidFill>
                          <a:effectLst/>
                          <a:latin typeface="Times New Roman" panose="02020603050405020304" pitchFamily="18" charset="0"/>
                        </a:rPr>
                        <a:t>Kazık Bağı </a:t>
                      </a:r>
                      <a:endParaRPr lang="tr-TR" sz="1000" kern="1400">
                        <a:ln>
                          <a:noFill/>
                        </a:ln>
                        <a:solidFill>
                          <a:srgbClr val="000000"/>
                        </a:solidFill>
                        <a:effectLst/>
                        <a:latin typeface="Calibri" panose="020F0502020204030204" pitchFamily="34" charset="0"/>
                      </a:endParaRPr>
                    </a:p>
                  </a:txBody>
                  <a:tcPr marL="36576" marR="36576" marT="36576" marB="36576" anchor="ctr">
                    <a:lnL w="28575" cap="flat" cmpd="sng" algn="ctr">
                      <a:solidFill>
                        <a:srgbClr val="0070C0"/>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imes New Roman" panose="02020603050405020304" pitchFamily="18" charset="0"/>
                        </a:rPr>
                        <a:t>%  60 – 65</a:t>
                      </a:r>
                      <a:endParaRPr lang="tr-TR" sz="1000" kern="1400">
                        <a:ln>
                          <a:noFill/>
                        </a:ln>
                        <a:solidFill>
                          <a:srgbClr val="000000"/>
                        </a:solidFill>
                        <a:effectLst/>
                        <a:latin typeface="Calibri" panose="020F0502020204030204" pitchFamily="34" charset="0"/>
                      </a:endParaRPr>
                    </a:p>
                  </a:txBody>
                  <a:tcPr marL="36576" marR="36576" marT="36576" marB="36576" anchor="ctr">
                    <a:lnL w="12700" cap="flat" cmpd="sng" algn="ctr">
                      <a:solidFill>
                        <a:srgbClr val="4F81BD"/>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extLst>
                  <a:ext uri="{0D108BD9-81ED-4DB2-BD59-A6C34878D82A}">
                    <a16:rowId xmlns:a16="http://schemas.microsoft.com/office/drawing/2014/main" xmlns="" val="10004"/>
                  </a:ext>
                </a:extLst>
              </a:tr>
              <a:tr h="363792">
                <a:tc>
                  <a:txBody>
                    <a:bodyPr/>
                    <a:lstStyle/>
                    <a:p>
                      <a:pPr marR="0" indent="0" algn="ctr" rtl="0">
                        <a:lnSpc>
                          <a:spcPct val="119000"/>
                        </a:lnSpc>
                        <a:spcBef>
                          <a:spcPts val="0"/>
                        </a:spcBef>
                        <a:spcAft>
                          <a:spcPts val="600"/>
                        </a:spcAft>
                      </a:pPr>
                      <a:r>
                        <a:rPr lang="tr-TR" sz="1200" b="1" kern="1400" dirty="0">
                          <a:ln>
                            <a:noFill/>
                          </a:ln>
                          <a:solidFill>
                            <a:srgbClr val="000000"/>
                          </a:solidFill>
                          <a:effectLst/>
                          <a:latin typeface="Times New Roman" panose="02020603050405020304" pitchFamily="18" charset="0"/>
                        </a:rPr>
                        <a:t>Çifte Balıkçı  Düğümü    </a:t>
                      </a:r>
                      <a:endParaRPr lang="tr-TR" sz="1000" kern="1400" dirty="0">
                        <a:ln>
                          <a:noFill/>
                        </a:ln>
                        <a:solidFill>
                          <a:srgbClr val="000000"/>
                        </a:solidFill>
                        <a:effectLst/>
                        <a:latin typeface="Calibri" panose="020F0502020204030204" pitchFamily="34" charset="0"/>
                      </a:endParaRPr>
                    </a:p>
                  </a:txBody>
                  <a:tcPr marL="36576" marR="36576" marT="36576" marB="36576" anchor="ctr">
                    <a:lnL w="28575" cap="flat" cmpd="sng" algn="ctr">
                      <a:solidFill>
                        <a:srgbClr val="0070C0"/>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imes New Roman" panose="02020603050405020304" pitchFamily="18" charset="0"/>
                        </a:rPr>
                        <a:t>%  65 – 70</a:t>
                      </a:r>
                      <a:endParaRPr lang="tr-TR" sz="1000" kern="1400">
                        <a:ln>
                          <a:noFill/>
                        </a:ln>
                        <a:solidFill>
                          <a:srgbClr val="000000"/>
                        </a:solidFill>
                        <a:effectLst/>
                        <a:latin typeface="Calibri" panose="020F0502020204030204" pitchFamily="34" charset="0"/>
                      </a:endParaRPr>
                    </a:p>
                  </a:txBody>
                  <a:tcPr marL="36576" marR="36576" marT="36576" marB="36576" anchor="ctr">
                    <a:lnL w="12700" cap="flat" cmpd="sng" algn="ctr">
                      <a:solidFill>
                        <a:srgbClr val="4F81BD"/>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extLst>
                  <a:ext uri="{0D108BD9-81ED-4DB2-BD59-A6C34878D82A}">
                    <a16:rowId xmlns:a16="http://schemas.microsoft.com/office/drawing/2014/main" xmlns="" val="10005"/>
                  </a:ext>
                </a:extLst>
              </a:tr>
              <a:tr h="435000">
                <a:tc>
                  <a:txBody>
                    <a:bodyPr/>
                    <a:lstStyle/>
                    <a:p>
                      <a:pPr marR="0" indent="0" algn="ctr" rtl="0">
                        <a:lnSpc>
                          <a:spcPct val="119000"/>
                        </a:lnSpc>
                        <a:spcBef>
                          <a:spcPts val="0"/>
                        </a:spcBef>
                        <a:spcAft>
                          <a:spcPts val="600"/>
                        </a:spcAft>
                      </a:pPr>
                      <a:r>
                        <a:rPr lang="tr-TR" sz="1200" b="1" kern="1400">
                          <a:ln>
                            <a:noFill/>
                          </a:ln>
                          <a:solidFill>
                            <a:srgbClr val="000000"/>
                          </a:solidFill>
                          <a:effectLst/>
                          <a:latin typeface="Times New Roman" panose="02020603050405020304" pitchFamily="18" charset="0"/>
                        </a:rPr>
                        <a:t>Elde Emniyet Düğümü</a:t>
                      </a:r>
                      <a:endParaRPr lang="tr-TR" sz="1000" kern="1400">
                        <a:ln>
                          <a:noFill/>
                        </a:ln>
                        <a:solidFill>
                          <a:srgbClr val="000000"/>
                        </a:solidFill>
                        <a:effectLst/>
                        <a:latin typeface="Calibri" panose="020F0502020204030204" pitchFamily="34" charset="0"/>
                      </a:endParaRPr>
                    </a:p>
                  </a:txBody>
                  <a:tcPr marL="36576" marR="36576" marT="36576" marB="36576" anchor="ctr">
                    <a:lnL w="28575" cap="flat" cmpd="sng" algn="ctr">
                      <a:solidFill>
                        <a:srgbClr val="0070C0"/>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imes New Roman" panose="02020603050405020304" pitchFamily="18" charset="0"/>
                        </a:rPr>
                        <a:t>%  70 – 75</a:t>
                      </a:r>
                      <a:endParaRPr lang="tr-TR" sz="1000" kern="1400">
                        <a:ln>
                          <a:noFill/>
                        </a:ln>
                        <a:solidFill>
                          <a:srgbClr val="000000"/>
                        </a:solidFill>
                        <a:effectLst/>
                        <a:latin typeface="Calibri" panose="020F0502020204030204" pitchFamily="34" charset="0"/>
                      </a:endParaRPr>
                    </a:p>
                  </a:txBody>
                  <a:tcPr marL="36576" marR="36576" marT="36576" marB="36576" anchor="ctr">
                    <a:lnL w="12700" cap="flat" cmpd="sng" algn="ctr">
                      <a:solidFill>
                        <a:srgbClr val="4F81BD"/>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extLst>
                  <a:ext uri="{0D108BD9-81ED-4DB2-BD59-A6C34878D82A}">
                    <a16:rowId xmlns:a16="http://schemas.microsoft.com/office/drawing/2014/main" xmlns="" val="10006"/>
                  </a:ext>
                </a:extLst>
              </a:tr>
              <a:tr h="363792">
                <a:tc>
                  <a:txBody>
                    <a:bodyPr/>
                    <a:lstStyle/>
                    <a:p>
                      <a:pPr marR="0" indent="0" algn="ctr" rtl="0">
                        <a:lnSpc>
                          <a:spcPct val="119000"/>
                        </a:lnSpc>
                        <a:spcBef>
                          <a:spcPts val="0"/>
                        </a:spcBef>
                        <a:spcAft>
                          <a:spcPts val="600"/>
                        </a:spcAft>
                      </a:pPr>
                      <a:r>
                        <a:rPr lang="tr-TR" sz="1200" b="1" kern="1400">
                          <a:ln>
                            <a:noFill/>
                          </a:ln>
                          <a:solidFill>
                            <a:srgbClr val="000000"/>
                          </a:solidFill>
                          <a:effectLst/>
                          <a:latin typeface="Times New Roman" panose="02020603050405020304" pitchFamily="18" charset="0"/>
                        </a:rPr>
                        <a:t>Kelebek Düğümü</a:t>
                      </a:r>
                      <a:endParaRPr lang="tr-TR" sz="1000" kern="1400">
                        <a:ln>
                          <a:noFill/>
                        </a:ln>
                        <a:solidFill>
                          <a:srgbClr val="000000"/>
                        </a:solidFill>
                        <a:effectLst/>
                        <a:latin typeface="Calibri" panose="020F0502020204030204" pitchFamily="34" charset="0"/>
                      </a:endParaRPr>
                    </a:p>
                  </a:txBody>
                  <a:tcPr marL="36576" marR="36576" marT="36576" marB="36576" anchor="ctr">
                    <a:lnL w="28575" cap="flat" cmpd="sng" algn="ctr">
                      <a:solidFill>
                        <a:srgbClr val="0070C0"/>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tc>
                  <a:txBody>
                    <a:bodyPr/>
                    <a:lstStyle/>
                    <a:p>
                      <a:pPr marR="0" indent="0" algn="ctr" rtl="0">
                        <a:lnSpc>
                          <a:spcPct val="119000"/>
                        </a:lnSpc>
                        <a:spcBef>
                          <a:spcPts val="0"/>
                        </a:spcBef>
                        <a:spcAft>
                          <a:spcPts val="600"/>
                        </a:spcAft>
                      </a:pPr>
                      <a:r>
                        <a:rPr lang="tr-TR" sz="1200" kern="1400">
                          <a:ln>
                            <a:noFill/>
                          </a:ln>
                          <a:solidFill>
                            <a:srgbClr val="000000"/>
                          </a:solidFill>
                          <a:effectLst/>
                          <a:latin typeface="Times New Roman" panose="02020603050405020304" pitchFamily="18" charset="0"/>
                        </a:rPr>
                        <a:t>%  75– 80</a:t>
                      </a:r>
                      <a:endParaRPr lang="tr-TR" sz="1000" kern="1400">
                        <a:ln>
                          <a:noFill/>
                        </a:ln>
                        <a:solidFill>
                          <a:srgbClr val="000000"/>
                        </a:solidFill>
                        <a:effectLst/>
                        <a:latin typeface="Calibri" panose="020F0502020204030204" pitchFamily="34" charset="0"/>
                      </a:endParaRPr>
                    </a:p>
                  </a:txBody>
                  <a:tcPr marL="36576" marR="36576" marT="36576" marB="36576" anchor="ctr">
                    <a:lnL w="12700" cap="flat" cmpd="sng" algn="ctr">
                      <a:solidFill>
                        <a:srgbClr val="4F81BD"/>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CE6F2"/>
                    </a:solidFill>
                  </a:tcPr>
                </a:tc>
                <a:extLst>
                  <a:ext uri="{0D108BD9-81ED-4DB2-BD59-A6C34878D82A}">
                    <a16:rowId xmlns:a16="http://schemas.microsoft.com/office/drawing/2014/main" xmlns="" val="10007"/>
                  </a:ext>
                </a:extLst>
              </a:tr>
              <a:tr h="363792">
                <a:tc>
                  <a:txBody>
                    <a:bodyPr/>
                    <a:lstStyle/>
                    <a:p>
                      <a:pPr marR="0" indent="0" algn="ctr" rtl="0">
                        <a:lnSpc>
                          <a:spcPct val="119000"/>
                        </a:lnSpc>
                        <a:spcBef>
                          <a:spcPts val="0"/>
                        </a:spcBef>
                        <a:spcAft>
                          <a:spcPts val="600"/>
                        </a:spcAft>
                      </a:pPr>
                      <a:r>
                        <a:rPr lang="tr-TR" sz="1200" b="1" kern="1400">
                          <a:ln>
                            <a:noFill/>
                          </a:ln>
                          <a:solidFill>
                            <a:srgbClr val="000000"/>
                          </a:solidFill>
                          <a:effectLst/>
                          <a:latin typeface="Times New Roman" panose="02020603050405020304" pitchFamily="18" charset="0"/>
                        </a:rPr>
                        <a:t>Sekizli Düğümü</a:t>
                      </a:r>
                      <a:endParaRPr lang="tr-TR" sz="1000" kern="1400">
                        <a:ln>
                          <a:noFill/>
                        </a:ln>
                        <a:solidFill>
                          <a:srgbClr val="000000"/>
                        </a:solidFill>
                        <a:effectLst/>
                        <a:latin typeface="Calibri" panose="020F0502020204030204" pitchFamily="34" charset="0"/>
                      </a:endParaRPr>
                    </a:p>
                  </a:txBody>
                  <a:tcPr marL="36576" marR="36576" marT="36576" marB="36576" anchor="ctr">
                    <a:lnL w="28575" cap="flat" cmpd="sng" algn="ctr">
                      <a:solidFill>
                        <a:srgbClr val="0070C0"/>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DCE6F2"/>
                    </a:solidFill>
                  </a:tcPr>
                </a:tc>
                <a:tc>
                  <a:txBody>
                    <a:bodyPr/>
                    <a:lstStyle/>
                    <a:p>
                      <a:pPr marR="0" indent="0" algn="ctr" rtl="0">
                        <a:lnSpc>
                          <a:spcPct val="119000"/>
                        </a:lnSpc>
                        <a:spcBef>
                          <a:spcPts val="0"/>
                        </a:spcBef>
                        <a:spcAft>
                          <a:spcPts val="600"/>
                        </a:spcAft>
                      </a:pPr>
                      <a:r>
                        <a:rPr lang="tr-TR" sz="1200" kern="1400" dirty="0">
                          <a:ln>
                            <a:noFill/>
                          </a:ln>
                          <a:solidFill>
                            <a:srgbClr val="000000"/>
                          </a:solidFill>
                          <a:effectLst/>
                          <a:latin typeface="Times New Roman" panose="02020603050405020304" pitchFamily="18" charset="0"/>
                        </a:rPr>
                        <a:t>%  75 – 80</a:t>
                      </a:r>
                      <a:endParaRPr lang="tr-TR" sz="1000" kern="1400" dirty="0">
                        <a:ln>
                          <a:noFill/>
                        </a:ln>
                        <a:solidFill>
                          <a:srgbClr val="000000"/>
                        </a:solidFill>
                        <a:effectLst/>
                        <a:latin typeface="Calibri" panose="020F0502020204030204" pitchFamily="34" charset="0"/>
                      </a:endParaRPr>
                    </a:p>
                  </a:txBody>
                  <a:tcPr marL="36576" marR="36576" marT="36576" marB="36576" anchor="ctr">
                    <a:lnL w="12700" cap="flat" cmpd="sng" algn="ctr">
                      <a:solidFill>
                        <a:srgbClr val="4F81BD"/>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DCE6F2"/>
                    </a:solidFill>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xmlns="" val="25291335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65C0B1CD-DF5C-41FD-9F62-B3B523B00D50}"/>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Taşıma Bağı</a:t>
            </a:r>
          </a:p>
        </p:txBody>
      </p:sp>
      <p:sp>
        <p:nvSpPr>
          <p:cNvPr id="14" name="Dikdörtgen 13">
            <a:extLst>
              <a:ext uri="{FF2B5EF4-FFF2-40B4-BE49-F238E27FC236}">
                <a16:creationId xmlns:a16="http://schemas.microsoft.com/office/drawing/2014/main" xmlns="" id="{12D17EEA-EC2B-4B82-B86A-CFEF03093A34}"/>
              </a:ext>
            </a:extLst>
          </p:cNvPr>
          <p:cNvSpPr/>
          <p:nvPr/>
        </p:nvSpPr>
        <p:spPr>
          <a:xfrm>
            <a:off x="724292" y="2579420"/>
            <a:ext cx="4567788" cy="2308324"/>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Kullanılan kuzine iplerin (yardımcı ip) kişinin üzerinde taşıması için kullanılan düğümdür.</a:t>
            </a:r>
          </a:p>
          <a:p>
            <a:r>
              <a:rPr lang="tr-TR" sz="2400" dirty="0">
                <a:latin typeface="Tahoma" panose="020B0604030504040204" pitchFamily="34" charset="0"/>
                <a:ea typeface="Tahoma" panose="020B0604030504040204" pitchFamily="34" charset="0"/>
                <a:cs typeface="Tahoma" panose="020B0604030504040204" pitchFamily="34" charset="0"/>
              </a:rPr>
              <a:t> </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pic>
        <p:nvPicPr>
          <p:cNvPr id="15" name="Picture 2" descr="04">
            <a:extLst>
              <a:ext uri="{FF2B5EF4-FFF2-40B4-BE49-F238E27FC236}">
                <a16:creationId xmlns:a16="http://schemas.microsoft.com/office/drawing/2014/main" xmlns="" id="{CF9856D1-55BC-442A-9C76-7C5120FC795E}"/>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52983" y="1916832"/>
            <a:ext cx="3061942" cy="3199708"/>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
        <p:nvSpPr>
          <p:cNvPr id="16" name="Başlık 1">
            <a:extLst>
              <a:ext uri="{FF2B5EF4-FFF2-40B4-BE49-F238E27FC236}">
                <a16:creationId xmlns:a16="http://schemas.microsoft.com/office/drawing/2014/main" xmlns="" id="{D432A494-088D-4ABC-BF3D-12C8BFF13B9E}"/>
              </a:ext>
            </a:extLst>
          </p:cNvPr>
          <p:cNvSpPr txBox="1">
            <a:spLocks/>
          </p:cNvSpPr>
          <p:nvPr/>
        </p:nvSpPr>
        <p:spPr>
          <a:xfrm>
            <a:off x="2182018" y="295085"/>
            <a:ext cx="7590632" cy="5609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İp Toplama Yöntemleri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34521586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12D17EEA-EC2B-4B82-B86A-CFEF03093A34}"/>
              </a:ext>
            </a:extLst>
          </p:cNvPr>
          <p:cNvSpPr/>
          <p:nvPr/>
        </p:nvSpPr>
        <p:spPr>
          <a:xfrm>
            <a:off x="724292" y="2579420"/>
            <a:ext cx="4567788" cy="461665"/>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p:txBody>
      </p:sp>
      <p:sp>
        <p:nvSpPr>
          <p:cNvPr id="16" name="Başlık 1">
            <a:extLst>
              <a:ext uri="{FF2B5EF4-FFF2-40B4-BE49-F238E27FC236}">
                <a16:creationId xmlns:a16="http://schemas.microsoft.com/office/drawing/2014/main" xmlns="" id="{D432A494-088D-4ABC-BF3D-12C8BFF13B9E}"/>
              </a:ext>
            </a:extLst>
          </p:cNvPr>
          <p:cNvSpPr txBox="1">
            <a:spLocks/>
          </p:cNvSpPr>
          <p:nvPr/>
        </p:nvSpPr>
        <p:spPr>
          <a:xfrm>
            <a:off x="2182018" y="311962"/>
            <a:ext cx="7590632" cy="5609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İp Toplama Yöntemleri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7" name="Metin kutusu 16">
            <a:extLst>
              <a:ext uri="{FF2B5EF4-FFF2-40B4-BE49-F238E27FC236}">
                <a16:creationId xmlns:a16="http://schemas.microsoft.com/office/drawing/2014/main" xmlns="" id="{F856C114-1A00-4DF0-BEC3-8C5980B89BE0}"/>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Kelep Bağı</a:t>
            </a:r>
          </a:p>
        </p:txBody>
      </p:sp>
      <p:sp>
        <p:nvSpPr>
          <p:cNvPr id="18" name="Dikdörtgen 17">
            <a:extLst>
              <a:ext uri="{FF2B5EF4-FFF2-40B4-BE49-F238E27FC236}">
                <a16:creationId xmlns:a16="http://schemas.microsoft.com/office/drawing/2014/main" xmlns="" id="{27A3B828-DADD-411F-BF0C-8633FDB10917}"/>
              </a:ext>
            </a:extLst>
          </p:cNvPr>
          <p:cNvSpPr/>
          <p:nvPr/>
        </p:nvSpPr>
        <p:spPr>
          <a:xfrm>
            <a:off x="724292" y="2632844"/>
            <a:ext cx="4567788" cy="2308324"/>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5, 12 ve 20 metre uzunluğundaki kısa iplerin toplanması için kullanılır.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 </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pic>
        <p:nvPicPr>
          <p:cNvPr id="19" name="Picture 2" descr="IMG_5473">
            <a:extLst>
              <a:ext uri="{FF2B5EF4-FFF2-40B4-BE49-F238E27FC236}">
                <a16:creationId xmlns:a16="http://schemas.microsoft.com/office/drawing/2014/main" xmlns="" id="{1A93B921-AF31-42F2-8857-619FAAF474F5}"/>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52983" y="1980136"/>
            <a:ext cx="3061942" cy="3199708"/>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955566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376741"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16030784-08FB-4E01-8713-2479B7215786}"/>
              </a:ext>
            </a:extLst>
          </p:cNvPr>
          <p:cNvSpPr txBox="1">
            <a:spLocks/>
          </p:cNvSpPr>
          <p:nvPr/>
        </p:nvSpPr>
        <p:spPr>
          <a:xfrm>
            <a:off x="1733286" y="365126"/>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xmlns="" id="{C74C1A27-C0A4-42E1-9D9E-8157E600C39D}"/>
              </a:ext>
            </a:extLst>
          </p:cNvPr>
          <p:cNvSpPr/>
          <p:nvPr/>
        </p:nvSpPr>
        <p:spPr>
          <a:xfrm>
            <a:off x="628650" y="1132872"/>
            <a:ext cx="7559276" cy="4893647"/>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Halatlar:</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Sentetik liflerin halat sanayinde kullanılmasıyla çok amaçlı olarak üretilmeye ve kullanılmaya başlanmıştır. </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Sentetik halatlar aynı kalınlıktaki bitkisel halatların 2,5 katı bir çekme gücüne sahiptir.</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İtfaiye Teşkilatında kullanılan sentetik halatlar </a:t>
            </a:r>
            <a:r>
              <a:rPr lang="tr-TR" sz="2400" b="1" dirty="0">
                <a:latin typeface="Tahoma" panose="020B0604030504040204" pitchFamily="34" charset="0"/>
                <a:ea typeface="Tahoma" panose="020B0604030504040204" pitchFamily="34" charset="0"/>
                <a:cs typeface="Tahoma" panose="020B0604030504040204" pitchFamily="34" charset="0"/>
              </a:rPr>
              <a:t>CE ve TS EN 1891 </a:t>
            </a:r>
            <a:r>
              <a:rPr lang="tr-TR" sz="2400" dirty="0">
                <a:latin typeface="Tahoma" panose="020B0604030504040204" pitchFamily="34" charset="0"/>
                <a:ea typeface="Tahoma" panose="020B0604030504040204" pitchFamily="34" charset="0"/>
                <a:cs typeface="Tahoma" panose="020B0604030504040204" pitchFamily="34" charset="0"/>
              </a:rPr>
              <a:t>standardına uygun olmalıdır.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Standarda uygun olmayan halatlar kurtarmada kullanılmamalıdır.</a:t>
            </a:r>
          </a:p>
        </p:txBody>
      </p:sp>
    </p:spTree>
    <p:extLst>
      <p:ext uri="{BB962C8B-B14F-4D97-AF65-F5344CB8AC3E}">
        <p14:creationId xmlns:p14="http://schemas.microsoft.com/office/powerpoint/2010/main" xmlns="" val="3268010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12D17EEA-EC2B-4B82-B86A-CFEF03093A34}"/>
              </a:ext>
            </a:extLst>
          </p:cNvPr>
          <p:cNvSpPr/>
          <p:nvPr/>
        </p:nvSpPr>
        <p:spPr>
          <a:xfrm>
            <a:off x="724292" y="2579420"/>
            <a:ext cx="4567788" cy="461665"/>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p:txBody>
      </p:sp>
      <p:sp>
        <p:nvSpPr>
          <p:cNvPr id="16" name="Başlık 1">
            <a:extLst>
              <a:ext uri="{FF2B5EF4-FFF2-40B4-BE49-F238E27FC236}">
                <a16:creationId xmlns:a16="http://schemas.microsoft.com/office/drawing/2014/main" xmlns="" id="{D432A494-088D-4ABC-BF3D-12C8BFF13B9E}"/>
              </a:ext>
            </a:extLst>
          </p:cNvPr>
          <p:cNvSpPr txBox="1">
            <a:spLocks/>
          </p:cNvSpPr>
          <p:nvPr/>
        </p:nvSpPr>
        <p:spPr>
          <a:xfrm>
            <a:off x="2182018" y="311962"/>
            <a:ext cx="7590632" cy="5609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İp Toplama Yöntemleri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218E030B-CC57-408D-A095-FC1F2146ADBC}"/>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Kelebek Tipi İp Toplama Bağları</a:t>
            </a:r>
          </a:p>
        </p:txBody>
      </p:sp>
      <p:sp>
        <p:nvSpPr>
          <p:cNvPr id="15" name="Dikdörtgen 14">
            <a:extLst>
              <a:ext uri="{FF2B5EF4-FFF2-40B4-BE49-F238E27FC236}">
                <a16:creationId xmlns:a16="http://schemas.microsoft.com/office/drawing/2014/main" xmlns="" id="{29252A8D-0ED4-4F7A-8A7C-614E0F026F81}"/>
              </a:ext>
            </a:extLst>
          </p:cNvPr>
          <p:cNvSpPr/>
          <p:nvPr/>
        </p:nvSpPr>
        <p:spPr>
          <a:xfrm>
            <a:off x="724292" y="2132856"/>
            <a:ext cx="7376100" cy="2677656"/>
          </a:xfrm>
          <a:prstGeom prst="rect">
            <a:avLst/>
          </a:prstGeom>
        </p:spPr>
        <p:txBody>
          <a:bodyPr wrap="square">
            <a:spAutoFit/>
          </a:bodyPr>
          <a:lstStyle/>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50 ve 100 metre uzunluğundaki iplerin toplanması için kullanılır. </a:t>
            </a:r>
          </a:p>
          <a:p>
            <a:pPr marL="342900" indent="-342900">
              <a:buFont typeface="Arial" panose="020B0604020202020204" pitchFamily="34" charset="0"/>
              <a:buChar char="•"/>
            </a:pPr>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Elde ve omuzda toplama olmak  üzere iki yapılış şekli vardır.</a:t>
            </a:r>
          </a:p>
          <a:p>
            <a:r>
              <a:rPr lang="tr-TR" sz="2400" dirty="0">
                <a:latin typeface="Tahoma" panose="020B0604030504040204" pitchFamily="34" charset="0"/>
                <a:ea typeface="Tahoma" panose="020B0604030504040204" pitchFamily="34" charset="0"/>
                <a:cs typeface="Tahoma" panose="020B0604030504040204" pitchFamily="34" charset="0"/>
              </a:rPr>
              <a:t> </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xmlns="" val="27898140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12D17EEA-EC2B-4B82-B86A-CFEF03093A34}"/>
              </a:ext>
            </a:extLst>
          </p:cNvPr>
          <p:cNvSpPr/>
          <p:nvPr/>
        </p:nvSpPr>
        <p:spPr>
          <a:xfrm>
            <a:off x="724292" y="2579420"/>
            <a:ext cx="4567788" cy="461665"/>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p:txBody>
      </p:sp>
      <p:sp>
        <p:nvSpPr>
          <p:cNvPr id="16" name="Başlık 1">
            <a:extLst>
              <a:ext uri="{FF2B5EF4-FFF2-40B4-BE49-F238E27FC236}">
                <a16:creationId xmlns:a16="http://schemas.microsoft.com/office/drawing/2014/main" xmlns="" id="{D432A494-088D-4ABC-BF3D-12C8BFF13B9E}"/>
              </a:ext>
            </a:extLst>
          </p:cNvPr>
          <p:cNvSpPr txBox="1">
            <a:spLocks/>
          </p:cNvSpPr>
          <p:nvPr/>
        </p:nvSpPr>
        <p:spPr>
          <a:xfrm>
            <a:off x="2182018" y="311962"/>
            <a:ext cx="7590632" cy="5609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İp Toplama Yöntemleri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9F8AE302-8349-4665-A223-1FEAB0D6C38E}"/>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Elde Kelebek Tipi Toplama Bağı</a:t>
            </a:r>
          </a:p>
        </p:txBody>
      </p:sp>
      <p:pic>
        <p:nvPicPr>
          <p:cNvPr id="15" name="Picture 4" descr="IMG_5615">
            <a:extLst>
              <a:ext uri="{FF2B5EF4-FFF2-40B4-BE49-F238E27FC236}">
                <a16:creationId xmlns:a16="http://schemas.microsoft.com/office/drawing/2014/main" xmlns="" id="{1C990168-0868-4343-91F3-1F5A9DCBC796}"/>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4293" y="2372183"/>
            <a:ext cx="2374772" cy="2520241"/>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17" name="Picture 3" descr="IMG_5618">
            <a:extLst>
              <a:ext uri="{FF2B5EF4-FFF2-40B4-BE49-F238E27FC236}">
                <a16:creationId xmlns:a16="http://schemas.microsoft.com/office/drawing/2014/main" xmlns="" id="{542BA93B-EDC6-4C40-ABC7-3C2EC2E08469}"/>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332222" y="2377296"/>
            <a:ext cx="2374772" cy="2520241"/>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18" name="Picture 2" descr="IMG_5626">
            <a:extLst>
              <a:ext uri="{FF2B5EF4-FFF2-40B4-BE49-F238E27FC236}">
                <a16:creationId xmlns:a16="http://schemas.microsoft.com/office/drawing/2014/main" xmlns="" id="{578CFF70-837F-4D53-BBE3-85A29B7ACD51}"/>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940151" y="2390236"/>
            <a:ext cx="2374772" cy="2520241"/>
          </a:xfrm>
          <a:prstGeom prst="rect">
            <a:avLst/>
          </a:prstGeom>
          <a:noFill/>
          <a:ln w="12700" algn="in">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25283349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12D17EEA-EC2B-4B82-B86A-CFEF03093A34}"/>
              </a:ext>
            </a:extLst>
          </p:cNvPr>
          <p:cNvSpPr/>
          <p:nvPr/>
        </p:nvSpPr>
        <p:spPr>
          <a:xfrm>
            <a:off x="724292" y="2579420"/>
            <a:ext cx="4567788" cy="461665"/>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p:txBody>
      </p:sp>
      <p:sp>
        <p:nvSpPr>
          <p:cNvPr id="16" name="Başlık 1">
            <a:extLst>
              <a:ext uri="{FF2B5EF4-FFF2-40B4-BE49-F238E27FC236}">
                <a16:creationId xmlns:a16="http://schemas.microsoft.com/office/drawing/2014/main" xmlns="" id="{D432A494-088D-4ABC-BF3D-12C8BFF13B9E}"/>
              </a:ext>
            </a:extLst>
          </p:cNvPr>
          <p:cNvSpPr txBox="1">
            <a:spLocks/>
          </p:cNvSpPr>
          <p:nvPr/>
        </p:nvSpPr>
        <p:spPr>
          <a:xfrm>
            <a:off x="2182018" y="311962"/>
            <a:ext cx="7590632" cy="5609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İp Toplama Yöntemleri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xmlns="" id="{923F9147-3AD6-41D2-AC6B-0BA40FA6F079}"/>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Omuzda Kelebek Tipi Toplama Bağı</a:t>
            </a:r>
          </a:p>
        </p:txBody>
      </p:sp>
      <p:pic>
        <p:nvPicPr>
          <p:cNvPr id="15" name="Picture 3" descr="197A3995">
            <a:extLst>
              <a:ext uri="{FF2B5EF4-FFF2-40B4-BE49-F238E27FC236}">
                <a16:creationId xmlns:a16="http://schemas.microsoft.com/office/drawing/2014/main" xmlns="" id="{0AA11DB5-F3E3-431C-9A8A-EF6EACCA7F79}"/>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09663" y="2009901"/>
            <a:ext cx="1856547" cy="1970272"/>
          </a:xfrm>
          <a:prstGeom prst="rect">
            <a:avLst/>
          </a:prstGeom>
          <a:noFill/>
          <a:ln w="12700" algn="ctr">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17" name="Picture 4" descr="197A4026">
            <a:extLst>
              <a:ext uri="{FF2B5EF4-FFF2-40B4-BE49-F238E27FC236}">
                <a16:creationId xmlns:a16="http://schemas.microsoft.com/office/drawing/2014/main" xmlns="" id="{F192FCB7-AE65-40D6-9CD4-2B436223A1A6}"/>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09663" y="4121476"/>
            <a:ext cx="1868802" cy="1970272"/>
          </a:xfrm>
          <a:prstGeom prst="rect">
            <a:avLst/>
          </a:prstGeom>
          <a:noFill/>
          <a:ln w="12700" algn="ctr">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18" name="Picture 5" descr="197A4038">
            <a:extLst>
              <a:ext uri="{FF2B5EF4-FFF2-40B4-BE49-F238E27FC236}">
                <a16:creationId xmlns:a16="http://schemas.microsoft.com/office/drawing/2014/main" xmlns="" id="{EA934E13-C4F2-4CDF-AB0D-496CB1242D6B}"/>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16200000">
            <a:off x="5751442" y="4166082"/>
            <a:ext cx="1970272" cy="1881059"/>
          </a:xfrm>
          <a:prstGeom prst="rect">
            <a:avLst/>
          </a:prstGeom>
          <a:noFill/>
          <a:ln w="12700" algn="ctr">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19" name="Picture 6" descr="197A4020">
            <a:extLst>
              <a:ext uri="{FF2B5EF4-FFF2-40B4-BE49-F238E27FC236}">
                <a16:creationId xmlns:a16="http://schemas.microsoft.com/office/drawing/2014/main" xmlns="" id="{0A664117-1623-4BFA-94D5-855E79E64805}"/>
              </a:ext>
            </a:extLst>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796413" y="1953985"/>
            <a:ext cx="1881059" cy="1970272"/>
          </a:xfrm>
          <a:prstGeom prst="rect">
            <a:avLst/>
          </a:prstGeom>
          <a:noFill/>
          <a:ln w="12700" algn="ctr">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20" name="Picture 7" descr="197A4032">
            <a:extLst>
              <a:ext uri="{FF2B5EF4-FFF2-40B4-BE49-F238E27FC236}">
                <a16:creationId xmlns:a16="http://schemas.microsoft.com/office/drawing/2014/main" xmlns="" id="{FD7FCB79-A5EE-4AB6-81F0-5DC83544AC3B}"/>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441843" y="4121476"/>
            <a:ext cx="1879859" cy="1970272"/>
          </a:xfrm>
          <a:prstGeom prst="rect">
            <a:avLst/>
          </a:prstGeom>
          <a:noFill/>
          <a:ln w="12700" algn="ctr">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21" name="Picture 8" descr="197A4014">
            <a:extLst>
              <a:ext uri="{FF2B5EF4-FFF2-40B4-BE49-F238E27FC236}">
                <a16:creationId xmlns:a16="http://schemas.microsoft.com/office/drawing/2014/main" xmlns="" id="{898A87D1-3078-4621-B001-1D3C49C3C720}"/>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441842" y="2009901"/>
            <a:ext cx="1879859" cy="1966626"/>
          </a:xfrm>
          <a:prstGeom prst="rect">
            <a:avLst/>
          </a:prstGeom>
          <a:noFill/>
          <a:ln w="12700" algn="ctr">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17184162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12D17EEA-EC2B-4B82-B86A-CFEF03093A34}"/>
              </a:ext>
            </a:extLst>
          </p:cNvPr>
          <p:cNvSpPr/>
          <p:nvPr/>
        </p:nvSpPr>
        <p:spPr>
          <a:xfrm>
            <a:off x="724292" y="2579420"/>
            <a:ext cx="4567788" cy="461665"/>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p:txBody>
      </p:sp>
      <p:sp>
        <p:nvSpPr>
          <p:cNvPr id="16" name="Başlık 1">
            <a:extLst>
              <a:ext uri="{FF2B5EF4-FFF2-40B4-BE49-F238E27FC236}">
                <a16:creationId xmlns:a16="http://schemas.microsoft.com/office/drawing/2014/main" xmlns="" id="{D432A494-088D-4ABC-BF3D-12C8BFF13B9E}"/>
              </a:ext>
            </a:extLst>
          </p:cNvPr>
          <p:cNvSpPr txBox="1">
            <a:spLocks/>
          </p:cNvSpPr>
          <p:nvPr/>
        </p:nvSpPr>
        <p:spPr>
          <a:xfrm>
            <a:off x="2182018" y="311962"/>
            <a:ext cx="7590632" cy="5609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3" name="Başlık 1">
            <a:extLst>
              <a:ext uri="{FF2B5EF4-FFF2-40B4-BE49-F238E27FC236}">
                <a16:creationId xmlns:a16="http://schemas.microsoft.com/office/drawing/2014/main" xmlns="" id="{E66321AA-576B-48BD-996C-623457CC892D}"/>
              </a:ext>
            </a:extLst>
          </p:cNvPr>
          <p:cNvSpPr txBox="1">
            <a:spLocks/>
          </p:cNvSpPr>
          <p:nvPr/>
        </p:nvSpPr>
        <p:spPr>
          <a:xfrm>
            <a:off x="1496764" y="296135"/>
            <a:ext cx="7590632" cy="5312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Sedye Bağlama Yöntemleri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xmlns="" id="{B26F6BA6-AAFE-40B3-B989-8480A108FB14}"/>
              </a:ext>
            </a:extLst>
          </p:cNvPr>
          <p:cNvSpPr/>
          <p:nvPr/>
        </p:nvSpPr>
        <p:spPr>
          <a:xfrm>
            <a:off x="724291" y="1803588"/>
            <a:ext cx="7590633" cy="3785652"/>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Sedye bağlamada kullanılan üç farklı yöntem bulunmaktadır.</a:t>
            </a:r>
          </a:p>
          <a:p>
            <a:endParaRPr lang="tr-T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Ala Düğümü İle Sedye Bağlama Yöntemi 1</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Bacakları Kırık Olan Kazazedeyi Sedyeye Bağlama Yöntemi</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Ala Düğümü İle Sedye Bağlama Yöntemi 2 (Bu yöntem pek kullanılmamaktadır.)</a:t>
            </a:r>
          </a:p>
          <a:p>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xmlns="" val="42608104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12D17EEA-EC2B-4B82-B86A-CFEF03093A34}"/>
              </a:ext>
            </a:extLst>
          </p:cNvPr>
          <p:cNvSpPr/>
          <p:nvPr/>
        </p:nvSpPr>
        <p:spPr>
          <a:xfrm>
            <a:off x="724292" y="2579420"/>
            <a:ext cx="4567788" cy="461665"/>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p:txBody>
      </p:sp>
      <p:sp>
        <p:nvSpPr>
          <p:cNvPr id="16" name="Başlık 1">
            <a:extLst>
              <a:ext uri="{FF2B5EF4-FFF2-40B4-BE49-F238E27FC236}">
                <a16:creationId xmlns:a16="http://schemas.microsoft.com/office/drawing/2014/main" xmlns="" id="{D432A494-088D-4ABC-BF3D-12C8BFF13B9E}"/>
              </a:ext>
            </a:extLst>
          </p:cNvPr>
          <p:cNvSpPr txBox="1">
            <a:spLocks/>
          </p:cNvSpPr>
          <p:nvPr/>
        </p:nvSpPr>
        <p:spPr>
          <a:xfrm>
            <a:off x="2182018" y="311962"/>
            <a:ext cx="7590632" cy="5609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3" name="Başlık 1">
            <a:extLst>
              <a:ext uri="{FF2B5EF4-FFF2-40B4-BE49-F238E27FC236}">
                <a16:creationId xmlns:a16="http://schemas.microsoft.com/office/drawing/2014/main" xmlns="" id="{E66321AA-576B-48BD-996C-623457CC892D}"/>
              </a:ext>
            </a:extLst>
          </p:cNvPr>
          <p:cNvSpPr txBox="1">
            <a:spLocks/>
          </p:cNvSpPr>
          <p:nvPr/>
        </p:nvSpPr>
        <p:spPr>
          <a:xfrm>
            <a:off x="1496764" y="296135"/>
            <a:ext cx="7590632" cy="5312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Sedye Bağlama Yöntemleri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Metin kutusu 14">
            <a:extLst>
              <a:ext uri="{FF2B5EF4-FFF2-40B4-BE49-F238E27FC236}">
                <a16:creationId xmlns:a16="http://schemas.microsoft.com/office/drawing/2014/main" xmlns="" id="{697F2394-B12E-40C5-95C0-14D0AE3E432D}"/>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Ala Düğümü İle Sedye Bağlama Yöntemi 1</a:t>
            </a:r>
          </a:p>
        </p:txBody>
      </p:sp>
      <p:pic>
        <p:nvPicPr>
          <p:cNvPr id="17" name="Picture 2" descr="IMG_5191">
            <a:extLst>
              <a:ext uri="{FF2B5EF4-FFF2-40B4-BE49-F238E27FC236}">
                <a16:creationId xmlns:a16="http://schemas.microsoft.com/office/drawing/2014/main" xmlns="" id="{D90F836D-534F-41BF-8E67-347CBE5F4A00}"/>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58632" y="1914811"/>
            <a:ext cx="3251200" cy="4032448"/>
          </a:xfrm>
          <a:prstGeom prst="rect">
            <a:avLst/>
          </a:prstGeom>
          <a:noFill/>
          <a:ln w="12700" algn="ctr">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18" name="Resim 17">
            <a:extLst>
              <a:ext uri="{FF2B5EF4-FFF2-40B4-BE49-F238E27FC236}">
                <a16:creationId xmlns:a16="http://schemas.microsoft.com/office/drawing/2014/main" xmlns="" id="{A605AB8C-D9FA-4970-B04C-D3F248D29665}"/>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000625" y="1914811"/>
            <a:ext cx="2304256" cy="4032448"/>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14870308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12D17EEA-EC2B-4B82-B86A-CFEF03093A34}"/>
              </a:ext>
            </a:extLst>
          </p:cNvPr>
          <p:cNvSpPr/>
          <p:nvPr/>
        </p:nvSpPr>
        <p:spPr>
          <a:xfrm>
            <a:off x="724292" y="2579420"/>
            <a:ext cx="4567788" cy="461665"/>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p:txBody>
      </p:sp>
      <p:sp>
        <p:nvSpPr>
          <p:cNvPr id="16" name="Başlık 1">
            <a:extLst>
              <a:ext uri="{FF2B5EF4-FFF2-40B4-BE49-F238E27FC236}">
                <a16:creationId xmlns:a16="http://schemas.microsoft.com/office/drawing/2014/main" xmlns="" id="{D432A494-088D-4ABC-BF3D-12C8BFF13B9E}"/>
              </a:ext>
            </a:extLst>
          </p:cNvPr>
          <p:cNvSpPr txBox="1">
            <a:spLocks/>
          </p:cNvSpPr>
          <p:nvPr/>
        </p:nvSpPr>
        <p:spPr>
          <a:xfrm>
            <a:off x="2182018" y="311962"/>
            <a:ext cx="7590632" cy="5609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3" name="Başlık 1">
            <a:extLst>
              <a:ext uri="{FF2B5EF4-FFF2-40B4-BE49-F238E27FC236}">
                <a16:creationId xmlns:a16="http://schemas.microsoft.com/office/drawing/2014/main" xmlns="" id="{E66321AA-576B-48BD-996C-623457CC892D}"/>
              </a:ext>
            </a:extLst>
          </p:cNvPr>
          <p:cNvSpPr txBox="1">
            <a:spLocks/>
          </p:cNvSpPr>
          <p:nvPr/>
        </p:nvSpPr>
        <p:spPr>
          <a:xfrm>
            <a:off x="1496764" y="296135"/>
            <a:ext cx="7590632" cy="5312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Sedye Bağlama Yöntemleri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Metin kutusu 14">
            <a:extLst>
              <a:ext uri="{FF2B5EF4-FFF2-40B4-BE49-F238E27FC236}">
                <a16:creationId xmlns:a16="http://schemas.microsoft.com/office/drawing/2014/main" xmlns="" id="{DD02BBFE-3807-44C1-9D74-875AC77035CF}"/>
              </a:ext>
            </a:extLst>
          </p:cNvPr>
          <p:cNvSpPr txBox="1"/>
          <p:nvPr/>
        </p:nvSpPr>
        <p:spPr>
          <a:xfrm>
            <a:off x="763390" y="1085835"/>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Bacakları Kırık Olan Kazazedeyi Sedyeye Bağlama Yöntemi</a:t>
            </a:r>
          </a:p>
        </p:txBody>
      </p:sp>
      <p:pic>
        <p:nvPicPr>
          <p:cNvPr id="17" name="Picture 2" descr="IMG_5284">
            <a:extLst>
              <a:ext uri="{FF2B5EF4-FFF2-40B4-BE49-F238E27FC236}">
                <a16:creationId xmlns:a16="http://schemas.microsoft.com/office/drawing/2014/main" xmlns="" id="{67EB526F-355C-4EF7-A775-A2EE21F3822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4293" y="2018432"/>
            <a:ext cx="3251200" cy="4032448"/>
          </a:xfrm>
          <a:prstGeom prst="rect">
            <a:avLst/>
          </a:prstGeom>
          <a:noFill/>
          <a:ln w="12700" algn="ctr">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18" name="Picture 3" descr="IMG_5290">
            <a:extLst>
              <a:ext uri="{FF2B5EF4-FFF2-40B4-BE49-F238E27FC236}">
                <a16:creationId xmlns:a16="http://schemas.microsoft.com/office/drawing/2014/main" xmlns="" id="{8AD78F9B-45DF-4454-B1E5-9F5234F9BE1E}"/>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067944" y="2533069"/>
            <a:ext cx="4246981" cy="3006799"/>
          </a:xfrm>
          <a:prstGeom prst="rect">
            <a:avLst/>
          </a:prstGeom>
          <a:noFill/>
          <a:ln w="12700" algn="ctr">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Tree>
    <p:extLst>
      <p:ext uri="{BB962C8B-B14F-4D97-AF65-F5344CB8AC3E}">
        <p14:creationId xmlns:p14="http://schemas.microsoft.com/office/powerpoint/2010/main" xmlns="" val="15653049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455288"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12D17EEA-EC2B-4B82-B86A-CFEF03093A34}"/>
              </a:ext>
            </a:extLst>
          </p:cNvPr>
          <p:cNvSpPr/>
          <p:nvPr/>
        </p:nvSpPr>
        <p:spPr>
          <a:xfrm>
            <a:off x="724292" y="2579420"/>
            <a:ext cx="4567788" cy="461665"/>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p:txBody>
      </p:sp>
      <p:sp>
        <p:nvSpPr>
          <p:cNvPr id="16" name="Başlık 1">
            <a:extLst>
              <a:ext uri="{FF2B5EF4-FFF2-40B4-BE49-F238E27FC236}">
                <a16:creationId xmlns:a16="http://schemas.microsoft.com/office/drawing/2014/main" xmlns="" id="{D432A494-088D-4ABC-BF3D-12C8BFF13B9E}"/>
              </a:ext>
            </a:extLst>
          </p:cNvPr>
          <p:cNvSpPr txBox="1">
            <a:spLocks/>
          </p:cNvSpPr>
          <p:nvPr/>
        </p:nvSpPr>
        <p:spPr>
          <a:xfrm>
            <a:off x="2182018" y="311962"/>
            <a:ext cx="7590632" cy="5609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3" name="Başlık 1">
            <a:extLst>
              <a:ext uri="{FF2B5EF4-FFF2-40B4-BE49-F238E27FC236}">
                <a16:creationId xmlns:a16="http://schemas.microsoft.com/office/drawing/2014/main" xmlns="" id="{E66321AA-576B-48BD-996C-623457CC892D}"/>
              </a:ext>
            </a:extLst>
          </p:cNvPr>
          <p:cNvSpPr txBox="1">
            <a:spLocks/>
          </p:cNvSpPr>
          <p:nvPr/>
        </p:nvSpPr>
        <p:spPr>
          <a:xfrm>
            <a:off x="1496764" y="296135"/>
            <a:ext cx="7590632" cy="5312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3200" b="1" dirty="0">
                <a:latin typeface="Tahoma" panose="020B0604030504040204" pitchFamily="34" charset="0"/>
                <a:ea typeface="Tahoma" panose="020B0604030504040204" pitchFamily="34" charset="0"/>
                <a:cs typeface="Tahoma" panose="020B0604030504040204" pitchFamily="34" charset="0"/>
              </a:rPr>
              <a:t>Sedye Bağlama Yöntemleri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Metin kutusu 14">
            <a:extLst>
              <a:ext uri="{FF2B5EF4-FFF2-40B4-BE49-F238E27FC236}">
                <a16:creationId xmlns:a16="http://schemas.microsoft.com/office/drawing/2014/main" xmlns="" id="{E4504D33-771F-4CE2-89FD-CC2A7BCE7CA0}"/>
              </a:ext>
            </a:extLst>
          </p:cNvPr>
          <p:cNvSpPr txBox="1"/>
          <p:nvPr/>
        </p:nvSpPr>
        <p:spPr>
          <a:xfrm>
            <a:off x="763390" y="126876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Ala Düğümü İle Sedye Bağlama Yöntemi 2</a:t>
            </a:r>
          </a:p>
        </p:txBody>
      </p:sp>
      <p:pic>
        <p:nvPicPr>
          <p:cNvPr id="17" name="Resim 16">
            <a:extLst>
              <a:ext uri="{FF2B5EF4-FFF2-40B4-BE49-F238E27FC236}">
                <a16:creationId xmlns:a16="http://schemas.microsoft.com/office/drawing/2014/main" xmlns="" id="{B09FCDA0-F593-46C3-90FA-107A8999A7FD}"/>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449043" y="1832025"/>
            <a:ext cx="2219325" cy="4189263"/>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4513917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43712"/>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3258777"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ARAMA KURTARMA DERSİ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2888F58A-8EEA-43FA-95F9-FC1AB54E4A7A}"/>
              </a:ext>
            </a:extLst>
          </p:cNvPr>
          <p:cNvSpPr txBox="1">
            <a:spLocks/>
          </p:cNvSpPr>
          <p:nvPr/>
        </p:nvSpPr>
        <p:spPr>
          <a:xfrm>
            <a:off x="761005" y="512823"/>
            <a:ext cx="7590632" cy="504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Başlık 1">
            <a:extLst>
              <a:ext uri="{FF2B5EF4-FFF2-40B4-BE49-F238E27FC236}">
                <a16:creationId xmlns:a16="http://schemas.microsoft.com/office/drawing/2014/main" xmlns="" id="{15307E6F-167D-4889-8092-3B7BDD5F2EB8}"/>
              </a:ext>
            </a:extLst>
          </p:cNvPr>
          <p:cNvSpPr txBox="1">
            <a:spLocks/>
          </p:cNvSpPr>
          <p:nvPr/>
        </p:nvSpPr>
        <p:spPr>
          <a:xfrm>
            <a:off x="1642018" y="694390"/>
            <a:ext cx="7590632" cy="275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Dikdörtgen 8">
            <a:extLst>
              <a:ext uri="{FF2B5EF4-FFF2-40B4-BE49-F238E27FC236}">
                <a16:creationId xmlns:a16="http://schemas.microsoft.com/office/drawing/2014/main" xmlns="" id="{449E4305-DC55-4700-A5B2-16E24CF63577}"/>
              </a:ext>
            </a:extLst>
          </p:cNvPr>
          <p:cNvSpPr/>
          <p:nvPr/>
        </p:nvSpPr>
        <p:spPr>
          <a:xfrm>
            <a:off x="755649" y="1208941"/>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Başlık 1">
            <a:extLst>
              <a:ext uri="{FF2B5EF4-FFF2-40B4-BE49-F238E27FC236}">
                <a16:creationId xmlns:a16="http://schemas.microsoft.com/office/drawing/2014/main" xmlns="" id="{67B5A556-5EB5-41A9-AC86-8B25893AF075}"/>
              </a:ext>
            </a:extLst>
          </p:cNvPr>
          <p:cNvSpPr txBox="1">
            <a:spLocks/>
          </p:cNvSpPr>
          <p:nvPr/>
        </p:nvSpPr>
        <p:spPr>
          <a:xfrm>
            <a:off x="1553367" y="267215"/>
            <a:ext cx="7590632" cy="616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3478B835-0B86-4989-B090-C6B27DC7FB71}"/>
              </a:ext>
            </a:extLst>
          </p:cNvPr>
          <p:cNvSpPr/>
          <p:nvPr/>
        </p:nvSpPr>
        <p:spPr>
          <a:xfrm>
            <a:off x="788988" y="1443548"/>
            <a:ext cx="7559276" cy="830997"/>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a:p>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Dikdörtgen 13">
            <a:extLst>
              <a:ext uri="{FF2B5EF4-FFF2-40B4-BE49-F238E27FC236}">
                <a16:creationId xmlns:a16="http://schemas.microsoft.com/office/drawing/2014/main" xmlns="" id="{12D17EEA-EC2B-4B82-B86A-CFEF03093A34}"/>
              </a:ext>
            </a:extLst>
          </p:cNvPr>
          <p:cNvSpPr/>
          <p:nvPr/>
        </p:nvSpPr>
        <p:spPr>
          <a:xfrm>
            <a:off x="724292" y="2579420"/>
            <a:ext cx="4567788" cy="461665"/>
          </a:xfrm>
          <a:prstGeom prst="rect">
            <a:avLst/>
          </a:prstGeom>
        </p:spPr>
        <p:txBody>
          <a:bodyPr wrap="square">
            <a:spAutoFit/>
          </a:bodyPr>
          <a:lstStyle/>
          <a:p>
            <a:r>
              <a:rPr lang="tr-TR" sz="2400" dirty="0">
                <a:latin typeface="Tahoma" panose="020B0604030504040204" pitchFamily="34" charset="0"/>
                <a:ea typeface="Tahoma" panose="020B0604030504040204" pitchFamily="34" charset="0"/>
                <a:cs typeface="Tahoma" panose="020B0604030504040204" pitchFamily="34" charset="0"/>
              </a:rPr>
              <a:t> </a:t>
            </a:r>
          </a:p>
        </p:txBody>
      </p:sp>
      <p:sp>
        <p:nvSpPr>
          <p:cNvPr id="16" name="Başlık 1">
            <a:extLst>
              <a:ext uri="{FF2B5EF4-FFF2-40B4-BE49-F238E27FC236}">
                <a16:creationId xmlns:a16="http://schemas.microsoft.com/office/drawing/2014/main" xmlns="" id="{D432A494-088D-4ABC-BF3D-12C8BFF13B9E}"/>
              </a:ext>
            </a:extLst>
          </p:cNvPr>
          <p:cNvSpPr txBox="1">
            <a:spLocks/>
          </p:cNvSpPr>
          <p:nvPr/>
        </p:nvSpPr>
        <p:spPr>
          <a:xfrm>
            <a:off x="2182018" y="311962"/>
            <a:ext cx="7590632" cy="5609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3" name="Başlık 1">
            <a:extLst>
              <a:ext uri="{FF2B5EF4-FFF2-40B4-BE49-F238E27FC236}">
                <a16:creationId xmlns:a16="http://schemas.microsoft.com/office/drawing/2014/main" xmlns="" id="{E66321AA-576B-48BD-996C-623457CC892D}"/>
              </a:ext>
            </a:extLst>
          </p:cNvPr>
          <p:cNvSpPr txBox="1">
            <a:spLocks/>
          </p:cNvSpPr>
          <p:nvPr/>
        </p:nvSpPr>
        <p:spPr>
          <a:xfrm>
            <a:off x="1496764" y="296135"/>
            <a:ext cx="7590632" cy="5312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Metin kutusu 14">
            <a:extLst>
              <a:ext uri="{FF2B5EF4-FFF2-40B4-BE49-F238E27FC236}">
                <a16:creationId xmlns:a16="http://schemas.microsoft.com/office/drawing/2014/main" xmlns="" id="{E4504D33-771F-4CE2-89FD-CC2A7BCE7CA0}"/>
              </a:ext>
            </a:extLst>
          </p:cNvPr>
          <p:cNvSpPr txBox="1"/>
          <p:nvPr/>
        </p:nvSpPr>
        <p:spPr>
          <a:xfrm>
            <a:off x="1496764" y="2911485"/>
            <a:ext cx="9655880" cy="2308324"/>
          </a:xfrm>
          <a:prstGeom prst="rect">
            <a:avLst/>
          </a:prstGeom>
          <a:noFill/>
        </p:spPr>
        <p:txBody>
          <a:bodyPr wrap="square" rtlCol="0">
            <a:spAutoFit/>
          </a:bodyPr>
          <a:lstStyle/>
          <a:p>
            <a:r>
              <a:rPr lang="tr-TR" sz="5400" b="1" dirty="0">
                <a:solidFill>
                  <a:srgbClr val="C00000"/>
                </a:solidFill>
                <a:latin typeface="Tahoma" panose="020B0604030504040204" pitchFamily="34" charset="0"/>
                <a:ea typeface="Tahoma" panose="020B0604030504040204" pitchFamily="34" charset="0"/>
                <a:cs typeface="Tahoma" panose="020B0604030504040204" pitchFamily="34" charset="0"/>
              </a:rPr>
              <a:t>TEŞEKKÜRLER </a:t>
            </a:r>
            <a:r>
              <a:rPr lang="tr-TR" sz="5400" b="1"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a:t>
            </a:r>
          </a:p>
          <a:p>
            <a:endParaRPr lang="tr-TR" sz="5400" b="1"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r>
              <a:rPr lang="tr-TR" sz="1200" b="1"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Kaynak:</a:t>
            </a:r>
            <a:r>
              <a:rPr lang="tr-TR" sz="12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istanbul</a:t>
            </a:r>
            <a:r>
              <a:rPr lang="tr-TR" sz="1200" b="1"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itfaiyesi kurtarma el kitabı </a:t>
            </a:r>
            <a:endParaRPr lang="tr-TR" sz="1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3057891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376741"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Ders ADI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Başlık 1">
            <a:extLst>
              <a:ext uri="{FF2B5EF4-FFF2-40B4-BE49-F238E27FC236}">
                <a16:creationId xmlns:a16="http://schemas.microsoft.com/office/drawing/2014/main" xmlns="" id="{6611AA4D-CFDC-471E-B3B6-49A10767703A}"/>
              </a:ext>
            </a:extLst>
          </p:cNvPr>
          <p:cNvSpPr txBox="1">
            <a:spLocks/>
          </p:cNvSpPr>
          <p:nvPr/>
        </p:nvSpPr>
        <p:spPr>
          <a:xfrm>
            <a:off x="1642018" y="365126"/>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a:latin typeface="+mn-lt"/>
                <a:ea typeface="Tahoma" pitchFamily="34" charset="0"/>
                <a:cs typeface="Tahoma" pitchFamily="34" charset="0"/>
              </a:rPr>
              <a:t/>
            </a:r>
            <a:br>
              <a:rPr lang="tr-TR" sz="3200" b="1" dirty="0">
                <a:latin typeface="+mn-lt"/>
                <a:ea typeface="Tahoma" pitchFamily="34" charset="0"/>
                <a:cs typeface="Tahoma" pitchFamily="34" charset="0"/>
              </a:rPr>
            </a:br>
            <a:r>
              <a:rPr lang="tr-TR" sz="2800" b="1" dirty="0">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xmlns="" id="{E605EE0A-7C81-4F65-AFDB-86DE209E94D7}"/>
              </a:ext>
            </a:extLst>
          </p:cNvPr>
          <p:cNvSpPr/>
          <p:nvPr/>
        </p:nvSpPr>
        <p:spPr>
          <a:xfrm>
            <a:off x="792361" y="1235079"/>
            <a:ext cx="7559276" cy="4893647"/>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CE - Uygunluk Sembolü</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Bu sembol ilgili ürünün Avrupa yönetmeliklerde belirtilen güvenlik şartlarını karşıladığını doğrular. </a:t>
            </a:r>
          </a:p>
          <a:p>
            <a:r>
              <a:rPr lang="tr-TR" sz="2400" dirty="0">
                <a:latin typeface="Tahoma" panose="020B0604030504040204" pitchFamily="34" charset="0"/>
                <a:ea typeface="Tahoma" panose="020B0604030504040204" pitchFamily="34" charset="0"/>
                <a:cs typeface="Tahoma" panose="020B0604030504040204" pitchFamily="34" charset="0"/>
              </a:rPr>
              <a:t>CE sembolü yanındaki sayı (örneğin, CE 0082-) ilgili akredite laboratuvarı gösterir.</a:t>
            </a:r>
          </a:p>
          <a:p>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EN 1891 Standardı</a:t>
            </a:r>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r>
              <a:rPr lang="tr-TR" sz="2400" dirty="0">
                <a:latin typeface="Tahoma" panose="020B0604030504040204" pitchFamily="34" charset="0"/>
                <a:ea typeface="Tahoma" panose="020B0604030504040204" pitchFamily="34" charset="0"/>
                <a:cs typeface="Tahoma" panose="020B0604030504040204" pitchFamily="34" charset="0"/>
              </a:rPr>
              <a:t>Avrupa Birliği içinde düşük uzamalı </a:t>
            </a:r>
            <a:r>
              <a:rPr lang="tr-TR" sz="2400" dirty="0" err="1">
                <a:latin typeface="Tahoma" panose="020B0604030504040204" pitchFamily="34" charset="0"/>
                <a:ea typeface="Tahoma" panose="020B0604030504040204" pitchFamily="34" charset="0"/>
                <a:cs typeface="Tahoma" panose="020B0604030504040204" pitchFamily="34" charset="0"/>
              </a:rPr>
              <a:t>kermantel</a:t>
            </a:r>
            <a:r>
              <a:rPr lang="tr-TR" sz="2400" dirty="0">
                <a:latin typeface="Tahoma" panose="020B0604030504040204" pitchFamily="34" charset="0"/>
                <a:ea typeface="Tahoma" panose="020B0604030504040204" pitchFamily="34" charset="0"/>
                <a:cs typeface="Tahoma" panose="020B0604030504040204" pitchFamily="34" charset="0"/>
              </a:rPr>
              <a:t> (statik) halatlar için güvenlik gereksinimlerini ve test yöntemleri tanımlayan bir standart. Bu sembol ile işaretlenmiş ürünler, ilgili güvenlik talimatlarını yerine getirdiğini gösterir.</a:t>
            </a:r>
          </a:p>
          <a:p>
            <a:r>
              <a:rPr lang="tr-TR" sz="24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xmlns="" val="2457964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376741"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Halat ve Düğümler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lvl="0" algn="ctr" defTabSz="914400">
              <a:defRPr/>
            </a:pP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7" name="Picture 2" descr="IMG_5448">
            <a:extLst>
              <a:ext uri="{FF2B5EF4-FFF2-40B4-BE49-F238E27FC236}">
                <a16:creationId xmlns:a16="http://schemas.microsoft.com/office/drawing/2014/main" xmlns="" id="{1D19739D-26FB-4919-80A0-D26C8408D8F2}"/>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949950" y="1420354"/>
            <a:ext cx="2066925" cy="1435100"/>
          </a:xfrm>
          <a:prstGeom prst="rect">
            <a:avLst/>
          </a:prstGeom>
          <a:noFill/>
          <a:ln w="12700" algn="in">
            <a:solidFill>
              <a:srgbClr val="0C0C0C"/>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8" name="Picture 3" descr="IMG_5454">
            <a:extLst>
              <a:ext uri="{FF2B5EF4-FFF2-40B4-BE49-F238E27FC236}">
                <a16:creationId xmlns:a16="http://schemas.microsoft.com/office/drawing/2014/main" xmlns="" id="{0F9FB5A5-1951-4F6B-B7A7-B82CF167AF97}"/>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948363" y="3007853"/>
            <a:ext cx="2068512" cy="1435100"/>
          </a:xfrm>
          <a:prstGeom prst="rect">
            <a:avLst/>
          </a:prstGeom>
          <a:noFill/>
          <a:ln w="12700" algn="in">
            <a:solidFill>
              <a:srgbClr val="0C0C0C"/>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pic>
        <p:nvPicPr>
          <p:cNvPr id="9" name="Picture 4" descr="IMG_5453">
            <a:extLst>
              <a:ext uri="{FF2B5EF4-FFF2-40B4-BE49-F238E27FC236}">
                <a16:creationId xmlns:a16="http://schemas.microsoft.com/office/drawing/2014/main" xmlns="" id="{F264A736-C3B9-40D0-A6CD-269D659420D1}"/>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949950" y="4595353"/>
            <a:ext cx="2066925" cy="1435100"/>
          </a:xfrm>
          <a:prstGeom prst="rect">
            <a:avLst/>
          </a:prstGeom>
          <a:noFill/>
          <a:ln w="12700" algn="in">
            <a:solidFill>
              <a:srgbClr val="0C0C0C"/>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EEECE1"/>
                  </a:outerShdw>
                </a:effectLst>
              </a14:hiddenEffects>
            </a:ext>
          </a:extLst>
        </p:spPr>
      </p:pic>
      <p:sp>
        <p:nvSpPr>
          <p:cNvPr id="11" name="Başlık 1">
            <a:extLst>
              <a:ext uri="{FF2B5EF4-FFF2-40B4-BE49-F238E27FC236}">
                <a16:creationId xmlns:a16="http://schemas.microsoft.com/office/drawing/2014/main" xmlns="" id="{D6B4163F-F618-45A7-BD99-38A3A950DA14}"/>
              </a:ext>
            </a:extLst>
          </p:cNvPr>
          <p:cNvSpPr txBox="1">
            <a:spLocks/>
          </p:cNvSpPr>
          <p:nvPr/>
        </p:nvSpPr>
        <p:spPr>
          <a:xfrm>
            <a:off x="1013368" y="619286"/>
            <a:ext cx="7590632" cy="504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a:latin typeface="Tahoma" panose="020B0604030504040204" pitchFamily="34" charset="0"/>
                <a:ea typeface="Tahoma" panose="020B0604030504040204" pitchFamily="34" charset="0"/>
                <a:cs typeface="Tahoma" panose="020B0604030504040204" pitchFamily="34" charset="0"/>
              </a:rPr>
              <a:t>Halatların Yapısı ve Özellikleri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Dikdörtgen 11">
            <a:extLst>
              <a:ext uri="{FF2B5EF4-FFF2-40B4-BE49-F238E27FC236}">
                <a16:creationId xmlns:a16="http://schemas.microsoft.com/office/drawing/2014/main" xmlns="" id="{1B1BA09F-D329-4CE3-9D36-5872D454B893}"/>
              </a:ext>
            </a:extLst>
          </p:cNvPr>
          <p:cNvSpPr/>
          <p:nvPr/>
        </p:nvSpPr>
        <p:spPr>
          <a:xfrm>
            <a:off x="755649" y="1415673"/>
            <a:ext cx="4608439" cy="4893647"/>
          </a:xfrm>
          <a:prstGeom prst="rect">
            <a:avLst/>
          </a:prstGeom>
        </p:spPr>
        <p:txBody>
          <a:bodyPr wrap="square">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Sentetik Halat Çeşitleri:</a:t>
            </a:r>
          </a:p>
          <a:p>
            <a:endParaRPr lang="tr-T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400" dirty="0" err="1">
                <a:latin typeface="Tahoma" panose="020B0604030504040204" pitchFamily="34" charset="0"/>
                <a:ea typeface="Tahoma" panose="020B0604030504040204" pitchFamily="34" charset="0"/>
                <a:cs typeface="Tahoma" panose="020B0604030504040204" pitchFamily="34" charset="0"/>
              </a:rPr>
              <a:t>Polyamid</a:t>
            </a:r>
            <a:r>
              <a:rPr lang="tr-TR" sz="2400" dirty="0">
                <a:latin typeface="Tahoma" panose="020B0604030504040204" pitchFamily="34" charset="0"/>
                <a:ea typeface="Tahoma" panose="020B0604030504040204" pitchFamily="34" charset="0"/>
                <a:cs typeface="Tahoma" panose="020B0604030504040204" pitchFamily="34" charset="0"/>
              </a:rPr>
              <a:t> Halatlar (PA)</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Polyester Halatlar (PES)</a:t>
            </a:r>
          </a:p>
          <a:p>
            <a:pPr marL="342900" indent="-342900">
              <a:buFont typeface="Arial" panose="020B0604020202020204" pitchFamily="34" charset="0"/>
              <a:buChar char="•"/>
            </a:pPr>
            <a:r>
              <a:rPr lang="tr-TR" sz="2400" dirty="0" err="1">
                <a:latin typeface="Tahoma" panose="020B0604030504040204" pitchFamily="34" charset="0"/>
                <a:ea typeface="Tahoma" panose="020B0604030504040204" pitchFamily="34" charset="0"/>
                <a:cs typeface="Tahoma" panose="020B0604030504040204" pitchFamily="34" charset="0"/>
              </a:rPr>
              <a:t>Polypropylen</a:t>
            </a:r>
            <a:r>
              <a:rPr lang="tr-TR" sz="2400" dirty="0">
                <a:latin typeface="Tahoma" panose="020B0604030504040204" pitchFamily="34" charset="0"/>
                <a:ea typeface="Tahoma" panose="020B0604030504040204" pitchFamily="34" charset="0"/>
                <a:cs typeface="Tahoma" panose="020B0604030504040204" pitchFamily="34" charset="0"/>
              </a:rPr>
              <a:t> Halatlar (PP)</a:t>
            </a:r>
          </a:p>
          <a:p>
            <a:pPr marL="342900" indent="-342900">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Naylon Halatlar (PE)</a:t>
            </a:r>
          </a:p>
          <a:p>
            <a:endParaRPr lang="tr-TR" sz="2400" dirty="0">
              <a:latin typeface="Tahoma" panose="020B0604030504040204" pitchFamily="34" charset="0"/>
              <a:ea typeface="Tahoma" panose="020B0604030504040204" pitchFamily="34" charset="0"/>
              <a:cs typeface="Tahoma" panose="020B0604030504040204" pitchFamily="34" charset="0"/>
            </a:endParaRPr>
          </a:p>
          <a:p>
            <a:r>
              <a:rPr lang="tr-TR" sz="2400" b="1" dirty="0">
                <a:latin typeface="Tahoma" panose="020B0604030504040204" pitchFamily="34" charset="0"/>
                <a:ea typeface="Tahoma" panose="020B0604030504040204" pitchFamily="34" charset="0"/>
                <a:cs typeface="Tahoma" panose="020B0604030504040204" pitchFamily="34" charset="0"/>
              </a:rPr>
              <a:t>Not: </a:t>
            </a:r>
            <a:r>
              <a:rPr lang="tr-TR" sz="2400" dirty="0">
                <a:latin typeface="Tahoma" panose="020B0604030504040204" pitchFamily="34" charset="0"/>
                <a:ea typeface="Tahoma" panose="020B0604030504040204" pitchFamily="34" charset="0"/>
                <a:cs typeface="Tahoma" panose="020B0604030504040204" pitchFamily="34" charset="0"/>
              </a:rPr>
              <a:t>Kurtarma operasyonlarında daha çok </a:t>
            </a:r>
            <a:r>
              <a:rPr lang="tr-TR" sz="2400" dirty="0" err="1">
                <a:latin typeface="Tahoma" panose="020B0604030504040204" pitchFamily="34" charset="0"/>
                <a:ea typeface="Tahoma" panose="020B0604030504040204" pitchFamily="34" charset="0"/>
                <a:cs typeface="Tahoma" panose="020B0604030504040204" pitchFamily="34" charset="0"/>
              </a:rPr>
              <a:t>Polyamid</a:t>
            </a:r>
            <a:r>
              <a:rPr lang="tr-TR" sz="2400" dirty="0">
                <a:latin typeface="Tahoma" panose="020B0604030504040204" pitchFamily="34" charset="0"/>
                <a:ea typeface="Tahoma" panose="020B0604030504040204" pitchFamily="34" charset="0"/>
                <a:cs typeface="Tahoma" panose="020B0604030504040204" pitchFamily="34" charset="0"/>
              </a:rPr>
              <a:t>(PA) ve Polyester(PES) türü sentetik halatlar  kullanılmaktadır.</a:t>
            </a:r>
          </a:p>
          <a:p>
            <a:r>
              <a:rPr lang="tr-TR" sz="2400" dirty="0"/>
              <a:t> </a:t>
            </a:r>
          </a:p>
          <a:p>
            <a:endParaRPr lang="tr-TR" sz="2400" dirty="0"/>
          </a:p>
        </p:txBody>
      </p:sp>
    </p:spTree>
    <p:extLst>
      <p:ext uri="{BB962C8B-B14F-4D97-AF65-F5344CB8AC3E}">
        <p14:creationId xmlns:p14="http://schemas.microsoft.com/office/powerpoint/2010/main" xmlns="" val="2314368893"/>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233</TotalTime>
  <Words>4103</Words>
  <Application>Microsoft Office PowerPoint</Application>
  <PresentationFormat>Ekran Gösterisi (4:3)</PresentationFormat>
  <Paragraphs>856</Paragraphs>
  <Slides>77</Slides>
  <Notes>0</Notes>
  <HiddenSlides>0</HiddenSlides>
  <MMClips>0</MMClips>
  <ScaleCrop>false</ScaleCrop>
  <HeadingPairs>
    <vt:vector size="4" baseType="variant">
      <vt:variant>
        <vt:lpstr>Tema</vt:lpstr>
      </vt:variant>
      <vt:variant>
        <vt:i4>1</vt:i4>
      </vt:variant>
      <vt:variant>
        <vt:lpstr>Slayt Başlıkları</vt:lpstr>
      </vt:variant>
      <vt:variant>
        <vt:i4>77</vt:i4>
      </vt:variant>
    </vt:vector>
  </HeadingPairs>
  <TitlesOfParts>
    <vt:vector size="78" baseType="lpstr">
      <vt:lpstr>Office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lpstr>Slayt 61</vt:lpstr>
      <vt:lpstr>Slayt 62</vt:lpstr>
      <vt:lpstr>Slayt 63</vt:lpstr>
      <vt:lpstr>Slayt 64</vt:lpstr>
      <vt:lpstr>Slayt 65</vt:lpstr>
      <vt:lpstr>Slayt 66</vt:lpstr>
      <vt:lpstr>Slayt 67</vt:lpstr>
      <vt:lpstr>Slayt 68</vt:lpstr>
      <vt:lpstr>Slayt 69</vt:lpstr>
      <vt:lpstr>Slayt 70</vt:lpstr>
      <vt:lpstr>Slayt 71</vt:lpstr>
      <vt:lpstr>Slayt 72</vt:lpstr>
      <vt:lpstr>Slayt 73</vt:lpstr>
      <vt:lpstr>Slayt 74</vt:lpstr>
      <vt:lpstr>Slayt 75</vt:lpstr>
      <vt:lpstr>Slayt 76</vt:lpstr>
      <vt:lpstr>Slayt 77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Hakan Hakan</dc:creator>
  <cp:lastModifiedBy>User</cp:lastModifiedBy>
  <cp:revision>88</cp:revision>
  <dcterms:created xsi:type="dcterms:W3CDTF">2019-04-13T17:05:54Z</dcterms:created>
  <dcterms:modified xsi:type="dcterms:W3CDTF">2020-05-09T11:33:02Z</dcterms:modified>
</cp:coreProperties>
</file>