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61F80-505F-6A44-B27E-BB803EC0C562}" type="datetimeFigureOut">
              <a:rPr lang="en-US" smtClean="0"/>
              <a:pPr/>
              <a:t>7/2/2020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1CAF9-26BD-2E44-BD3A-A9A2497B62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5412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HİDROSEFALİ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55624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Ankara Tıp </a:t>
            </a:r>
            <a:r>
              <a:rPr lang="en-US" dirty="0" err="1" smtClean="0">
                <a:solidFill>
                  <a:srgbClr val="FF0000"/>
                </a:solidFill>
              </a:rPr>
              <a:t>Nöroşirürji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 descr="autfnrs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81221" y="3662194"/>
            <a:ext cx="2624421" cy="236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9956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G</a:t>
            </a:r>
            <a:r>
              <a:rPr lang="tr-TR" sz="2000" b="1" dirty="0" err="1" smtClean="0">
                <a:solidFill>
                  <a:srgbClr val="FF0000"/>
                </a:solidFill>
              </a:rPr>
              <a:t>örüntüleme</a:t>
            </a:r>
            <a:r>
              <a:rPr lang="tr-TR" sz="2000" b="1" dirty="0" smtClean="0">
                <a:solidFill>
                  <a:srgbClr val="FF0000"/>
                </a:solidFill>
              </a:rPr>
              <a:t> yöntemleri ile- </a:t>
            </a:r>
            <a:r>
              <a:rPr lang="tr-TR" sz="2000" b="1" dirty="0" err="1" smtClean="0">
                <a:solidFill>
                  <a:srgbClr val="FF0000"/>
                </a:solidFill>
              </a:rPr>
              <a:t>Naidich</a:t>
            </a:r>
            <a:r>
              <a:rPr lang="tr-TR" sz="2000" b="1" dirty="0" smtClean="0">
                <a:solidFill>
                  <a:srgbClr val="FF0000"/>
                </a:solidFill>
              </a:rPr>
              <a:t>/</a:t>
            </a:r>
            <a:r>
              <a:rPr lang="tr-TR" sz="2000" b="1" dirty="0" err="1" smtClean="0">
                <a:solidFill>
                  <a:srgbClr val="FF0000"/>
                </a:solidFill>
              </a:rPr>
              <a:t>McLone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1028"/>
          <p:cNvSpPr txBox="1">
            <a:spLocks noChangeArrowheads="1"/>
          </p:cNvSpPr>
          <p:nvPr/>
        </p:nvSpPr>
        <p:spPr bwMode="auto">
          <a:xfrm>
            <a:off x="228600" y="1752600"/>
            <a:ext cx="44196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0000"/>
                </a:solidFill>
              </a:rPr>
              <a:t>B. </a:t>
            </a:r>
            <a:r>
              <a:rPr lang="tr-TR" sz="2400" u="sng" dirty="0" err="1">
                <a:solidFill>
                  <a:srgbClr val="FF0000"/>
                </a:solidFill>
              </a:rPr>
              <a:t>İnternal</a:t>
            </a:r>
            <a:r>
              <a:rPr lang="tr-TR" sz="2400" u="sng" dirty="0">
                <a:solidFill>
                  <a:srgbClr val="FF0000"/>
                </a:solidFill>
              </a:rPr>
              <a:t> </a:t>
            </a:r>
            <a:r>
              <a:rPr lang="tr-TR" sz="2400" u="sng" dirty="0" err="1">
                <a:solidFill>
                  <a:srgbClr val="FF0000"/>
                </a:solidFill>
              </a:rPr>
              <a:t>obstrüktif</a:t>
            </a:r>
            <a:r>
              <a:rPr lang="tr-TR" sz="2400" u="sng" dirty="0">
                <a:solidFill>
                  <a:srgbClr val="FF0000"/>
                </a:solidFill>
              </a:rPr>
              <a:t> hidrosefali</a:t>
            </a: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1. </a:t>
            </a:r>
            <a:r>
              <a:rPr lang="tr-TR" sz="2400" dirty="0" err="1">
                <a:solidFill>
                  <a:srgbClr val="FFFF00"/>
                </a:solidFill>
              </a:rPr>
              <a:t>Sisternal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</a:t>
            </a:r>
            <a:r>
              <a:rPr lang="tr-TR" sz="2400" dirty="0" err="1">
                <a:solidFill>
                  <a:srgbClr val="FFFF00"/>
                </a:solidFill>
              </a:rPr>
              <a:t>a.Bazal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</a:t>
            </a:r>
            <a:r>
              <a:rPr lang="tr-TR" sz="2400" dirty="0" err="1">
                <a:solidFill>
                  <a:srgbClr val="FFFF00"/>
                </a:solidFill>
              </a:rPr>
              <a:t>b.İncisural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</a:t>
            </a:r>
            <a:r>
              <a:rPr lang="tr-TR" sz="2400" dirty="0" err="1">
                <a:solidFill>
                  <a:srgbClr val="FFFF00"/>
                </a:solidFill>
              </a:rPr>
              <a:t>c.Konveksite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</a:t>
            </a:r>
            <a:r>
              <a:rPr lang="tr-TR" sz="2400" dirty="0" err="1">
                <a:solidFill>
                  <a:srgbClr val="FFFF00"/>
                </a:solidFill>
              </a:rPr>
              <a:t>d.Parasagittal</a:t>
            </a:r>
            <a:r>
              <a:rPr lang="tr-TR" sz="2400" dirty="0">
                <a:solidFill>
                  <a:srgbClr val="FFFF00"/>
                </a:solidFill>
              </a:rPr>
              <a:t>	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4" name="Text Box 1029"/>
          <p:cNvSpPr txBox="1">
            <a:spLocks noChangeArrowheads="1"/>
          </p:cNvSpPr>
          <p:nvPr/>
        </p:nvSpPr>
        <p:spPr bwMode="auto">
          <a:xfrm>
            <a:off x="4343400" y="2320925"/>
            <a:ext cx="45720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2.Araknoid villus kaynaklı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	a.Konjenital aplazi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	b.Villusun tıkanması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	c.Rezorpsiyon 		kapasitesinin aşılması</a:t>
            </a:r>
            <a:endParaRPr lang="en-US" sz="240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1143000" y="5105400"/>
            <a:ext cx="41148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3. Dural venoz sinüs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a.Major tromboz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b.Artmış sinus basıncı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4343400" y="5105400"/>
            <a:ext cx="41148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4.Extrakraniyal venöz drenaj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a.Bilateral juguler ven            </a:t>
            </a:r>
            <a:r>
              <a:rPr lang="tr-TR" sz="1800">
                <a:solidFill>
                  <a:srgbClr val="FFFF00"/>
                </a:solidFill>
              </a:rPr>
              <a:t>(akondroplazi, kaide darlıkları, vs)</a:t>
            </a:r>
            <a:endParaRPr lang="tr-TR" sz="240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b.Vena kava superiyor</a:t>
            </a:r>
            <a:endParaRPr lang="en-US" sz="24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94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G</a:t>
            </a:r>
            <a:r>
              <a:rPr lang="tr-TR" sz="2000" b="1" dirty="0" err="1" smtClean="0">
                <a:solidFill>
                  <a:srgbClr val="FF0000"/>
                </a:solidFill>
              </a:rPr>
              <a:t>örüntüleme</a:t>
            </a:r>
            <a:r>
              <a:rPr lang="tr-TR" sz="2000" b="1" dirty="0" smtClean="0">
                <a:solidFill>
                  <a:srgbClr val="FF0000"/>
                </a:solidFill>
              </a:rPr>
              <a:t> yöntemleri ile- </a:t>
            </a:r>
            <a:r>
              <a:rPr lang="tr-TR" sz="2000" b="1" dirty="0" err="1" smtClean="0">
                <a:solidFill>
                  <a:srgbClr val="FF0000"/>
                </a:solidFill>
              </a:rPr>
              <a:t>Naidich</a:t>
            </a:r>
            <a:r>
              <a:rPr lang="tr-TR" sz="2000" b="1" dirty="0" smtClean="0">
                <a:solidFill>
                  <a:srgbClr val="FF0000"/>
                </a:solidFill>
              </a:rPr>
              <a:t>/</a:t>
            </a:r>
            <a:r>
              <a:rPr lang="tr-TR" sz="2000" b="1" dirty="0" err="1" smtClean="0">
                <a:solidFill>
                  <a:srgbClr val="FF0000"/>
                </a:solidFill>
              </a:rPr>
              <a:t>McLone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371600" y="1752600"/>
            <a:ext cx="61722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0000"/>
                </a:solidFill>
              </a:rPr>
              <a:t>C. </a:t>
            </a:r>
            <a:r>
              <a:rPr lang="tr-TR" sz="2400" u="sng" dirty="0">
                <a:solidFill>
                  <a:srgbClr val="FF0000"/>
                </a:solidFill>
              </a:rPr>
              <a:t>Çok seviyeli </a:t>
            </a:r>
            <a:r>
              <a:rPr lang="tr-TR" sz="2400" u="sng" dirty="0" err="1">
                <a:solidFill>
                  <a:srgbClr val="FF0000"/>
                </a:solidFill>
              </a:rPr>
              <a:t>obstrüktif</a:t>
            </a:r>
            <a:r>
              <a:rPr lang="tr-TR" sz="2400" u="sng" dirty="0">
                <a:solidFill>
                  <a:srgbClr val="FF0000"/>
                </a:solidFill>
              </a:rPr>
              <a:t> hidrosefali</a:t>
            </a: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1. Sadece </a:t>
            </a:r>
            <a:r>
              <a:rPr lang="tr-TR" sz="2400" dirty="0" err="1">
                <a:solidFill>
                  <a:srgbClr val="FFFF00"/>
                </a:solidFill>
              </a:rPr>
              <a:t>intraventriküler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2. Kombine </a:t>
            </a:r>
            <a:r>
              <a:rPr lang="tr-TR" sz="2400" dirty="0" err="1">
                <a:solidFill>
                  <a:srgbClr val="FFFF00"/>
                </a:solidFill>
              </a:rPr>
              <a:t>intra</a:t>
            </a:r>
            <a:r>
              <a:rPr lang="tr-TR" sz="2400" dirty="0">
                <a:solidFill>
                  <a:srgbClr val="FFFF00"/>
                </a:solidFill>
              </a:rPr>
              <a:t> ve </a:t>
            </a:r>
            <a:r>
              <a:rPr lang="tr-TR" sz="2400" dirty="0" err="1">
                <a:solidFill>
                  <a:srgbClr val="FFFF00"/>
                </a:solidFill>
              </a:rPr>
              <a:t>extraventriküler</a:t>
            </a:r>
            <a:endParaRPr lang="tr-TR" sz="2400" dirty="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3. Sadece </a:t>
            </a:r>
            <a:r>
              <a:rPr lang="tr-TR" sz="2400" dirty="0" err="1">
                <a:solidFill>
                  <a:srgbClr val="FFFF00"/>
                </a:solidFill>
              </a:rPr>
              <a:t>extraventriküler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57200" y="3962400"/>
            <a:ext cx="48768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 i="1" dirty="0">
                <a:solidFill>
                  <a:srgbClr val="FF0000"/>
                </a:solidFill>
              </a:rPr>
              <a:t>II.	</a:t>
            </a:r>
            <a:r>
              <a:rPr lang="tr-TR" sz="2400" b="1" i="1" dirty="0" err="1">
                <a:solidFill>
                  <a:srgbClr val="FF0000"/>
                </a:solidFill>
              </a:rPr>
              <a:t>Disfonksiyonel</a:t>
            </a:r>
            <a:endParaRPr lang="tr-TR" sz="2400" b="1" i="1" dirty="0">
              <a:solidFill>
                <a:srgbClr val="FF00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A. </a:t>
            </a:r>
            <a:r>
              <a:rPr lang="tr-TR" sz="2400" dirty="0" err="1">
                <a:solidFill>
                  <a:srgbClr val="FFFF00"/>
                </a:solidFill>
              </a:rPr>
              <a:t>Basilar</a:t>
            </a:r>
            <a:r>
              <a:rPr lang="tr-TR" sz="2400" dirty="0">
                <a:solidFill>
                  <a:srgbClr val="FFFF00"/>
                </a:solidFill>
              </a:rPr>
              <a:t> arter</a:t>
            </a: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1.Ektazi</a:t>
            </a: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	2.Anevrizma</a:t>
            </a:r>
          </a:p>
          <a:p>
            <a:pPr algn="l">
              <a:spcBef>
                <a:spcPct val="50000"/>
              </a:spcBef>
            </a:pPr>
            <a:r>
              <a:rPr lang="tr-TR" sz="2400" dirty="0">
                <a:solidFill>
                  <a:srgbClr val="FFFF00"/>
                </a:solidFill>
              </a:rPr>
              <a:t>	B. Bilinmeyen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1212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tr-TR" sz="2000" b="1" dirty="0" smtClean="0">
                <a:solidFill>
                  <a:srgbClr val="FF0000"/>
                </a:solidFill>
              </a:rPr>
              <a:t>Tiplerine göre/Mori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04800" y="1981200"/>
            <a:ext cx="4114800" cy="350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Ortaya çıkış zamanı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Nedenler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Obstruksiyon yeri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Sıvı toplanma yeri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Başlangıç tipi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495800" y="1981200"/>
            <a:ext cx="4191000" cy="399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Progresyon tipi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Ventrikül boyutları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İntrakraniyal basınç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Birlikte olan malformasyonlar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Prognozuna göre</a:t>
            </a:r>
            <a:endParaRPr lang="en-US" sz="32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4744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tr-TR" sz="2400" b="1" dirty="0" smtClean="0">
                <a:solidFill>
                  <a:srgbClr val="FF0000"/>
                </a:solidFill>
              </a:rPr>
              <a:t>Nedenlerine</a:t>
            </a:r>
            <a:r>
              <a:rPr lang="tr-TR" sz="2000" b="1" dirty="0" smtClean="0">
                <a:solidFill>
                  <a:srgbClr val="FF0000"/>
                </a:solidFill>
              </a:rPr>
              <a:t> göre/ Mori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85800" y="2133600"/>
            <a:ext cx="7772400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Primer</a:t>
            </a:r>
            <a:r>
              <a:rPr lang="tr-TR" sz="2800" b="1" dirty="0">
                <a:solidFill>
                  <a:srgbClr val="FFFF00"/>
                </a:solidFill>
              </a:rPr>
              <a:t>	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Sekonder</a:t>
            </a:r>
            <a:endParaRPr lang="tr-TR" sz="28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Tümöral</a:t>
            </a:r>
            <a:r>
              <a:rPr lang="tr-TR" sz="2800" b="1" dirty="0">
                <a:solidFill>
                  <a:srgbClr val="FFFF00"/>
                </a:solidFill>
              </a:rPr>
              <a:t>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Nontümöral</a:t>
            </a:r>
            <a:endParaRPr lang="tr-TR" sz="28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Displazik</a:t>
            </a:r>
            <a:r>
              <a:rPr lang="tr-TR" sz="2800" b="1" dirty="0">
                <a:solidFill>
                  <a:srgbClr val="FFFF00"/>
                </a:solidFill>
              </a:rPr>
              <a:t>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Ensefaloklastik</a:t>
            </a:r>
            <a:r>
              <a:rPr lang="tr-TR" sz="2800" b="1" dirty="0" smtClean="0">
                <a:solidFill>
                  <a:srgbClr val="FFFF00"/>
                </a:solidFill>
              </a:rPr>
              <a:t> </a:t>
            </a:r>
            <a:r>
              <a:rPr lang="tr-TR" sz="2800" b="1" dirty="0">
                <a:solidFill>
                  <a:srgbClr val="FFFF00"/>
                </a:solidFill>
              </a:rPr>
              <a:t>veya 		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destruktif</a:t>
            </a:r>
            <a:endParaRPr lang="tr-TR" sz="28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Neoplastik</a:t>
            </a:r>
            <a:r>
              <a:rPr lang="tr-TR" sz="2800" b="1" dirty="0">
                <a:solidFill>
                  <a:srgbClr val="FFFF00"/>
                </a:solidFill>
              </a:rPr>
              <a:t>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Travmatik</a:t>
            </a:r>
            <a:endParaRPr lang="tr-TR" sz="28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İnfeksiyöz</a:t>
            </a:r>
            <a:r>
              <a:rPr lang="tr-TR" sz="2800" b="1" dirty="0">
                <a:solidFill>
                  <a:srgbClr val="FFFF00"/>
                </a:solidFill>
              </a:rPr>
              <a:t>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Hemorajik</a:t>
            </a:r>
            <a:endParaRPr lang="tr-TR" sz="28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800" b="1" dirty="0" err="1">
                <a:solidFill>
                  <a:srgbClr val="FFFF00"/>
                </a:solidFill>
              </a:rPr>
              <a:t>Vasküler</a:t>
            </a:r>
            <a:r>
              <a:rPr lang="tr-TR" sz="2800" b="1" dirty="0">
                <a:solidFill>
                  <a:srgbClr val="FFFF00"/>
                </a:solidFill>
              </a:rPr>
              <a:t>				</a:t>
            </a:r>
            <a:r>
              <a:rPr lang="tr-TR" sz="2800" b="1" dirty="0" smtClean="0">
                <a:solidFill>
                  <a:srgbClr val="FFFF00"/>
                </a:solidFill>
              </a:rPr>
              <a:t>                                </a:t>
            </a:r>
            <a:r>
              <a:rPr lang="tr-TR" sz="2800" b="1" dirty="0" err="1" smtClean="0">
                <a:solidFill>
                  <a:srgbClr val="FFFF00"/>
                </a:solidFill>
              </a:rPr>
              <a:t>Skeletal</a:t>
            </a:r>
            <a:endParaRPr lang="en-US" sz="2800" b="1" dirty="0">
              <a:solidFill>
                <a:srgbClr val="FFFF00"/>
              </a:solidFill>
            </a:endParaRPr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>
            <a:off x="3124200" y="2438400"/>
            <a:ext cx="2667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3048000" y="3048000"/>
            <a:ext cx="2667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2438400" y="3733800"/>
            <a:ext cx="1981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3276600" y="4724400"/>
            <a:ext cx="2667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5634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tr-TR" sz="2400" b="1" dirty="0" smtClean="0">
                <a:solidFill>
                  <a:srgbClr val="FF0000"/>
                </a:solidFill>
              </a:rPr>
              <a:t>Özet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6200" y="1752600"/>
            <a:ext cx="3124200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Foramen Monroe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Gliosis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Kolloid kistler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Glial tm.</a:t>
            </a:r>
          </a:p>
          <a:p>
            <a:pPr algn="l"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III. Ventrikül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Kiazmal gliomalar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Kraniofarinjiomalar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Araknoid kistler</a:t>
            </a:r>
            <a:r>
              <a:rPr lang="tr-TR" sz="2400">
                <a:solidFill>
                  <a:srgbClr val="FFFF00"/>
                </a:solidFill>
              </a:rPr>
              <a:t>	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971800" y="1757363"/>
            <a:ext cx="3505200" cy="3929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Pineal Bölge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Tümörler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Araknoid kistler</a:t>
            </a:r>
          </a:p>
          <a:p>
            <a:pPr algn="l"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Aquaduct</a:t>
            </a: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Aquaduct stenozu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Subependimal gliozis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Periaquaductal glioma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</a:t>
            </a:r>
            <a:endParaRPr lang="en-US" b="1" i="1">
              <a:solidFill>
                <a:srgbClr val="FFFF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019800" y="1752600"/>
            <a:ext cx="2895600" cy="475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 </a:t>
            </a:r>
            <a:r>
              <a:rPr lang="tr-TR" sz="2400" b="1" i="1">
                <a:solidFill>
                  <a:srgbClr val="FFFF00"/>
                </a:solidFill>
              </a:rPr>
              <a:t>IV. Ventrikül</a:t>
            </a:r>
            <a:endParaRPr lang="tr-TR" sz="2400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Medulloblastoma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Ependimoma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Astrositoma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Dandy-Walker 	Kistleri</a:t>
            </a:r>
          </a:p>
          <a:p>
            <a:pPr algn="l">
              <a:spcBef>
                <a:spcPct val="50000"/>
              </a:spcBef>
            </a:pPr>
            <a:endParaRPr lang="tr-TR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endParaRPr lang="tr-TR">
              <a:solidFill>
                <a:srgbClr val="FFFF00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Baziler tıkanıklık</a:t>
            </a:r>
          </a:p>
          <a:p>
            <a:pPr algn="l">
              <a:spcBef>
                <a:spcPct val="50000"/>
              </a:spcBef>
            </a:pPr>
            <a:r>
              <a:rPr lang="tr-TR" b="1" i="1">
                <a:solidFill>
                  <a:srgbClr val="FFFF00"/>
                </a:solidFill>
              </a:rPr>
              <a:t>	</a:t>
            </a:r>
            <a:r>
              <a:rPr lang="tr-TR">
                <a:solidFill>
                  <a:srgbClr val="FFFF00"/>
                </a:solidFill>
              </a:rPr>
              <a:t>Araknoidit</a:t>
            </a:r>
          </a:p>
          <a:p>
            <a:pPr algn="l"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	Chiari Malf.</a:t>
            </a:r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77099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Germinal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tr-TR" sz="4800" b="1" dirty="0" err="1" smtClean="0">
                <a:solidFill>
                  <a:srgbClr val="FF0000"/>
                </a:solidFill>
              </a:rPr>
              <a:t>matrix</a:t>
            </a:r>
            <a:r>
              <a:rPr lang="tr-TR" sz="4800" b="1" dirty="0" smtClean="0">
                <a:solidFill>
                  <a:srgbClr val="FF0000"/>
                </a:solidFill>
              </a:rPr>
              <a:t> kanaması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1028" descr="D:\Data\Agahan\Dersler\foto\germatrhe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362200"/>
            <a:ext cx="5105400" cy="334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25788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533400" y="609600"/>
            <a:ext cx="80772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Ventrikül</a:t>
            </a:r>
            <a:r>
              <a:rPr lang="tr-TR" sz="4800" b="1" dirty="0" smtClean="0">
                <a:solidFill>
                  <a:srgbClr val="FF0000"/>
                </a:solidFill>
              </a:rPr>
              <a:t> içi  kanama (IV. V)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C:\WINDOWS\Desktop\New Folder\Dscn23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9825" y="1981200"/>
            <a:ext cx="320357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WINDOWS\Desktop\New Folder\Dscn234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4625" y="1981200"/>
            <a:ext cx="3203575" cy="426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51012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Ventrikül</a:t>
            </a:r>
            <a:r>
              <a:rPr lang="tr-TR" sz="4800" b="1" dirty="0" smtClean="0">
                <a:solidFill>
                  <a:srgbClr val="FF0000"/>
                </a:solidFill>
              </a:rPr>
              <a:t> içi  tümör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4" name="Picture 4" descr="D:\Data\Agahan\Dersler\foto\Hidrosefali\ivtm3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057400"/>
            <a:ext cx="48768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611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IV. </a:t>
            </a:r>
            <a:r>
              <a:rPr lang="tr-TR" sz="4800" b="1" dirty="0" err="1" smtClean="0">
                <a:solidFill>
                  <a:srgbClr val="FF0000"/>
                </a:solidFill>
              </a:rPr>
              <a:t>Ventrikül</a:t>
            </a:r>
            <a:r>
              <a:rPr lang="tr-TR" sz="4800" b="1" dirty="0" smtClean="0">
                <a:solidFill>
                  <a:srgbClr val="FF0000"/>
                </a:solidFill>
              </a:rPr>
              <a:t> içi lezyonu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Hidrosefali\4vhdr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752600"/>
            <a:ext cx="3605213" cy="4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26637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B</a:t>
            </a:r>
            <a:r>
              <a:rPr lang="tr-TR" sz="4800" b="1" dirty="0" err="1" smtClean="0">
                <a:solidFill>
                  <a:srgbClr val="FF0000"/>
                </a:solidFill>
              </a:rPr>
              <a:t>ulgular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81000" y="1905000"/>
            <a:ext cx="2743200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 dirty="0" err="1">
                <a:solidFill>
                  <a:srgbClr val="FF0000"/>
                </a:solidFill>
              </a:rPr>
              <a:t>Premature</a:t>
            </a:r>
            <a:endParaRPr lang="tr-TR" sz="2400" b="1" i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Apne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Bradikardi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Gergin </a:t>
            </a:r>
            <a:r>
              <a:rPr lang="tr-TR" dirty="0" err="1">
                <a:solidFill>
                  <a:srgbClr val="FFFF00"/>
                </a:solidFill>
              </a:rPr>
              <a:t>fontanel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Skalpde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venöz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distansiyon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Hızlı baş büyümesi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Kafada büyüklük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124200" y="1905000"/>
            <a:ext cx="2895600" cy="420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 dirty="0" err="1">
                <a:solidFill>
                  <a:srgbClr val="FF0000"/>
                </a:solidFill>
              </a:rPr>
              <a:t>İnfantlar</a:t>
            </a:r>
            <a:endParaRPr lang="tr-TR" sz="2400" b="1" i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İritabilite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Kusma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Uyku hali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Makrosefali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Gergin </a:t>
            </a:r>
            <a:r>
              <a:rPr lang="tr-TR" dirty="0" err="1">
                <a:solidFill>
                  <a:srgbClr val="FFFF00"/>
                </a:solidFill>
              </a:rPr>
              <a:t>fontanel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Skalpde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venöz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distansiyon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Zayıf baş kontrolü</a:t>
            </a: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Lateral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rektus</a:t>
            </a:r>
            <a:r>
              <a:rPr lang="tr-TR" dirty="0">
                <a:solidFill>
                  <a:srgbClr val="FFFF00"/>
                </a:solidFill>
              </a:rPr>
              <a:t> felci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Batan güneş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172200" y="1905000"/>
            <a:ext cx="2590800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 dirty="0" smtClean="0">
                <a:solidFill>
                  <a:srgbClr val="FF0000"/>
                </a:solidFill>
              </a:rPr>
              <a:t>Çocuklar /Erişkin</a:t>
            </a:r>
            <a:endParaRPr lang="tr-TR" sz="2400" b="1" i="1" dirty="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Baş ağrısı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Kusma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Letarji</a:t>
            </a: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Diplopi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Görme bozukluğu</a:t>
            </a: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Papilödemi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Refleks artışı-</a:t>
            </a:r>
            <a:r>
              <a:rPr lang="tr-TR" dirty="0" err="1">
                <a:solidFill>
                  <a:srgbClr val="FFFF00"/>
                </a:solidFill>
              </a:rPr>
              <a:t>klonus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 err="1">
                <a:solidFill>
                  <a:srgbClr val="FFFF00"/>
                </a:solidFill>
              </a:rPr>
              <a:t>Lateral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rektus</a:t>
            </a:r>
            <a:r>
              <a:rPr lang="tr-TR" dirty="0">
                <a:solidFill>
                  <a:srgbClr val="FFFF00"/>
                </a:solidFill>
              </a:rPr>
              <a:t> felci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5770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6"/>
          <p:cNvSpPr txBox="1"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tr-TR" sz="4800" b="1" dirty="0">
                <a:solidFill>
                  <a:srgbClr val="FF0000"/>
                </a:solidFill>
              </a:rPr>
              <a:t>Beyin ve </a:t>
            </a:r>
            <a:r>
              <a:rPr lang="tr-TR" sz="4800" b="1" dirty="0" err="1">
                <a:solidFill>
                  <a:srgbClr val="FF0000"/>
                </a:solidFill>
              </a:rPr>
              <a:t>ventriküler</a:t>
            </a:r>
            <a:r>
              <a:rPr lang="tr-TR" sz="4800" b="1" dirty="0">
                <a:solidFill>
                  <a:srgbClr val="FF0000"/>
                </a:solidFill>
              </a:rPr>
              <a:t> sistem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6" name="Picture 2" descr="D:\New Folder\Slaytlar\CGventstrans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4495800" cy="3665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New Folder\Slaytlar\CGventocci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057400"/>
            <a:ext cx="3886200" cy="367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5158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B</a:t>
            </a:r>
            <a:r>
              <a:rPr lang="tr-TR" sz="4800" b="1" dirty="0" err="1" smtClean="0">
                <a:solidFill>
                  <a:srgbClr val="FF0000"/>
                </a:solidFill>
              </a:rPr>
              <a:t>ulgular</a:t>
            </a:r>
            <a:r>
              <a:rPr lang="tr-TR" sz="4800" b="1" dirty="0" smtClean="0">
                <a:solidFill>
                  <a:srgbClr val="FF0000"/>
                </a:solidFill>
              </a:rPr>
              <a:t> -Baş çevresi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990600" y="1905000"/>
            <a:ext cx="7086600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Doğum sonrası Normal Baş çevresi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33-36 sm.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İlk yıl boyunca 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3. Aya kadar 		2 sm/ay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4-6 Aylar arası		1 sm/ay</a:t>
            </a:r>
          </a:p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FFFF00"/>
                </a:solidFill>
              </a:rPr>
              <a:t>6</a:t>
            </a:r>
            <a:r>
              <a:rPr lang="tr-TR" sz="3200" b="1">
                <a:solidFill>
                  <a:srgbClr val="FFFF00"/>
                </a:solidFill>
              </a:rPr>
              <a:t>-12 Aylar arası	0.5 sm/ay </a:t>
            </a:r>
            <a:endParaRPr lang="en-US" sz="32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66473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T</a:t>
            </a:r>
            <a:r>
              <a:rPr lang="tr-TR" sz="4800" b="1" dirty="0" smtClean="0">
                <a:solidFill>
                  <a:srgbClr val="FF0000"/>
                </a:solidFill>
              </a:rPr>
              <a:t>anı yöntemleri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0" y="2057400"/>
            <a:ext cx="6400800" cy="387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Ultrasonografi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(Prenatal ve postnatal)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Direkt grafiler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Bilgisayarlı tomografi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Manyetik rezonans inceleme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Anjiografi</a:t>
            </a:r>
            <a:endParaRPr lang="en-US" sz="2800">
              <a:solidFill>
                <a:srgbClr val="FFFF00"/>
              </a:solidFill>
            </a:endParaRPr>
          </a:p>
        </p:txBody>
      </p:sp>
      <p:pic>
        <p:nvPicPr>
          <p:cNvPr id="4" name="Picture 4" descr="D:\Data\Agahan\Dersler\foto\posterior fossa\hd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981200"/>
            <a:ext cx="3173413" cy="358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6410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T</a:t>
            </a:r>
            <a:r>
              <a:rPr lang="tr-TR" sz="4800" b="1" dirty="0" smtClean="0">
                <a:solidFill>
                  <a:srgbClr val="FF0000"/>
                </a:solidFill>
              </a:rPr>
              <a:t>anı yöntemleri</a:t>
            </a:r>
            <a:r>
              <a:rPr lang="en-US" sz="4800" b="1" dirty="0" smtClean="0">
                <a:solidFill>
                  <a:srgbClr val="FF0000"/>
                </a:solidFill>
              </a:rPr>
              <a:t>- USG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6" descr="C:\WINDOWS\Desktop\New Folder\bpdla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70100"/>
            <a:ext cx="4051300" cy="303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C:\WINDOWS\Desktop\New Folder\venti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133600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80526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T</a:t>
            </a:r>
            <a:r>
              <a:rPr lang="tr-TR" sz="4800" b="1" dirty="0" smtClean="0">
                <a:solidFill>
                  <a:srgbClr val="FF0000"/>
                </a:solidFill>
              </a:rPr>
              <a:t>anı yöntemleri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762000" y="2009775"/>
            <a:ext cx="8001000" cy="423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BBT de lateral ventrikül gövde kısmında 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Ventriküler / Biparietal uzaklık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0.25 altı  değerler normal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0.26 – 0.40 </a:t>
            </a:r>
            <a:r>
              <a:rPr lang="en-US" sz="3200" b="1">
                <a:solidFill>
                  <a:srgbClr val="FFFF00"/>
                </a:solidFill>
              </a:rPr>
              <a:t>	</a:t>
            </a:r>
            <a:r>
              <a:rPr lang="tr-TR" sz="3200" b="1">
                <a:solidFill>
                  <a:srgbClr val="FFFF00"/>
                </a:solidFill>
              </a:rPr>
              <a:t>Hafif Ventriküler dilatasyon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0.41 – 0.60 </a:t>
            </a:r>
            <a:r>
              <a:rPr lang="en-US" sz="3200" b="1">
                <a:solidFill>
                  <a:srgbClr val="FFFF00"/>
                </a:solidFill>
              </a:rPr>
              <a:t>	</a:t>
            </a:r>
            <a:r>
              <a:rPr lang="tr-TR" sz="3200" b="1">
                <a:solidFill>
                  <a:srgbClr val="FFFF00"/>
                </a:solidFill>
              </a:rPr>
              <a:t>Orta Ventriküler dilatasyon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0.61 – 0.91 </a:t>
            </a:r>
            <a:r>
              <a:rPr lang="en-US" sz="3200" b="1">
                <a:solidFill>
                  <a:srgbClr val="FFFF00"/>
                </a:solidFill>
              </a:rPr>
              <a:t>	</a:t>
            </a:r>
            <a:r>
              <a:rPr lang="tr-TR" sz="3200" b="1">
                <a:solidFill>
                  <a:srgbClr val="FFFF00"/>
                </a:solidFill>
              </a:rPr>
              <a:t>İleri Ventriküler dilatasyon</a:t>
            </a:r>
            <a:endParaRPr lang="en-US" sz="32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6748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B</a:t>
            </a:r>
            <a:r>
              <a:rPr lang="tr-TR" sz="4800" b="1" dirty="0" err="1" smtClean="0">
                <a:solidFill>
                  <a:srgbClr val="FF0000"/>
                </a:solidFill>
              </a:rPr>
              <a:t>ilgisayarlı</a:t>
            </a:r>
            <a:r>
              <a:rPr lang="tr-TR" sz="4800" b="1" dirty="0" smtClean="0">
                <a:solidFill>
                  <a:srgbClr val="FF0000"/>
                </a:solidFill>
              </a:rPr>
              <a:t> Tomografi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Hidrosefali\bbt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057400"/>
            <a:ext cx="3182938" cy="423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07952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rgbClr val="FF0000"/>
                </a:solidFill>
              </a:rPr>
              <a:t>Manyetik Rezonans İnceleme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3" name="Picture 1028" descr="D:\Data\Agahan\Dersler\foto\Hidrosefali\hdrmr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981200"/>
            <a:ext cx="3319463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983378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981200" y="2608263"/>
            <a:ext cx="4876800" cy="381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4000" b="1">
                <a:solidFill>
                  <a:srgbClr val="FFFF00"/>
                </a:solidFill>
              </a:rPr>
              <a:t>Medikal</a:t>
            </a:r>
          </a:p>
          <a:p>
            <a:pPr>
              <a:spcBef>
                <a:spcPct val="50000"/>
              </a:spcBef>
            </a:pPr>
            <a:r>
              <a:rPr lang="tr-TR" sz="4000" b="1">
                <a:solidFill>
                  <a:srgbClr val="FFFF00"/>
                </a:solidFill>
              </a:rPr>
              <a:t>Cerrahi</a:t>
            </a:r>
          </a:p>
          <a:p>
            <a:pPr algn="l">
              <a:spcBef>
                <a:spcPct val="50000"/>
              </a:spcBef>
            </a:pPr>
            <a:r>
              <a:rPr lang="tr-TR" sz="3200">
                <a:solidFill>
                  <a:srgbClr val="FFFF00"/>
                </a:solidFill>
              </a:rPr>
              <a:t>	Nedene yönelik</a:t>
            </a:r>
          </a:p>
          <a:p>
            <a:pPr algn="l">
              <a:spcBef>
                <a:spcPct val="50000"/>
              </a:spcBef>
            </a:pPr>
            <a:r>
              <a:rPr lang="tr-TR" sz="3200">
                <a:solidFill>
                  <a:srgbClr val="FFFF00"/>
                </a:solidFill>
              </a:rPr>
              <a:t>	Ventrikülostomiler</a:t>
            </a:r>
          </a:p>
          <a:p>
            <a:pPr algn="l">
              <a:spcBef>
                <a:spcPct val="50000"/>
              </a:spcBef>
            </a:pPr>
            <a:r>
              <a:rPr lang="tr-TR" sz="3200">
                <a:solidFill>
                  <a:srgbClr val="FFFF00"/>
                </a:solidFill>
              </a:rPr>
              <a:t>	Şant ameliyatları	</a:t>
            </a:r>
            <a:endParaRPr lang="en-US" sz="32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35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 - </a:t>
            </a:r>
            <a:r>
              <a:rPr lang="tr-TR" sz="3600" b="1" dirty="0" smtClean="0">
                <a:solidFill>
                  <a:srgbClr val="FF0000"/>
                </a:solidFill>
              </a:rPr>
              <a:t>Medikal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676400" y="2286000"/>
            <a:ext cx="6324600" cy="356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600" b="1">
                <a:solidFill>
                  <a:srgbClr val="FFFF00"/>
                </a:solidFill>
              </a:rPr>
              <a:t>Etkili medikal tedavi yok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Asetazolamid</a:t>
            </a:r>
            <a:r>
              <a:rPr lang="tr-TR" sz="3200">
                <a:solidFill>
                  <a:srgbClr val="FFFF00"/>
                </a:solidFill>
              </a:rPr>
              <a:t> 100 mg/kg/gün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Furosemid</a:t>
            </a:r>
            <a:endParaRPr lang="en-US" sz="3200" b="1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3200">
                <a:solidFill>
                  <a:srgbClr val="FFFF00"/>
                </a:solidFill>
              </a:rPr>
              <a:t>ve</a:t>
            </a:r>
            <a:endParaRPr lang="tr-TR" sz="320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3200">
                <a:solidFill>
                  <a:srgbClr val="FFFF00"/>
                </a:solidFill>
              </a:rPr>
              <a:t>Kombinasyonları</a:t>
            </a:r>
            <a:endParaRPr lang="en-US" sz="32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46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 - </a:t>
            </a:r>
            <a:r>
              <a:rPr lang="tr-TR" sz="3600" b="1" dirty="0" smtClean="0">
                <a:solidFill>
                  <a:srgbClr val="FF0000"/>
                </a:solidFill>
              </a:rPr>
              <a:t>Cerrahi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609600" y="1752600"/>
            <a:ext cx="7696200" cy="186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Obstrüktif lezyonun ortadan kaldırılması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	Tümör, kist eksizyonları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	Hematom drenajları	</a:t>
            </a:r>
            <a:endParaRPr lang="en-US" sz="280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371600" y="3657600"/>
            <a:ext cx="601980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Tıkanma yerinin devre dışı bırakılması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	</a:t>
            </a:r>
            <a:r>
              <a:rPr lang="tr-TR" sz="2800" b="1" i="1">
                <a:solidFill>
                  <a:srgbClr val="FFFF00"/>
                </a:solidFill>
              </a:rPr>
              <a:t>III. Ventrikülostomi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	(Endoskopik, Stereotaktik, Açık)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	Torkildsen</a:t>
            </a:r>
            <a:endParaRPr lang="en-US" sz="2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45541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 – </a:t>
            </a:r>
            <a:r>
              <a:rPr lang="en-US" sz="3600" b="1" dirty="0" smtClean="0">
                <a:solidFill>
                  <a:srgbClr val="FF0000"/>
                </a:solidFill>
              </a:rPr>
              <a:t>III. </a:t>
            </a:r>
            <a:r>
              <a:rPr lang="en-US" sz="3600" b="1" dirty="0" err="1" smtClean="0">
                <a:solidFill>
                  <a:srgbClr val="FF0000"/>
                </a:solidFill>
              </a:rPr>
              <a:t>Ventrik</a:t>
            </a:r>
            <a:r>
              <a:rPr lang="tr-TR" sz="3600" b="1" dirty="0" err="1" smtClean="0">
                <a:solidFill>
                  <a:srgbClr val="FF0000"/>
                </a:solidFill>
              </a:rPr>
              <a:t>ülostomi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3" descr="C:\WINDOWS\Desktop\New Folder\NURO44040795001_nrm=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3429000" cy="3170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C:\WINDOWS\Desktop\New Folder\Untitled-1 co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828800"/>
            <a:ext cx="5410200" cy="410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24006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sz="4800" b="1" dirty="0" smtClean="0">
                <a:solidFill>
                  <a:srgbClr val="FF0000"/>
                </a:solidFill>
              </a:rPr>
              <a:t>Fizyoloji-</a:t>
            </a:r>
            <a:r>
              <a:rPr lang="tr-TR" b="1" dirty="0" smtClean="0">
                <a:solidFill>
                  <a:srgbClr val="FF0000"/>
                </a:solidFill>
              </a:rPr>
              <a:t>Salınım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447800" y="1873250"/>
            <a:ext cx="5410200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>
                <a:solidFill>
                  <a:srgbClr val="FFFF00"/>
                </a:solidFill>
              </a:rPr>
              <a:t>BOS </a:t>
            </a:r>
            <a:r>
              <a:rPr lang="en-US" sz="3200" b="1" i="1" dirty="0" err="1">
                <a:solidFill>
                  <a:srgbClr val="FFFF00"/>
                </a:solidFill>
              </a:rPr>
              <a:t>Koro</a:t>
            </a:r>
            <a:r>
              <a:rPr lang="tr-TR" sz="3200" b="1" i="1" dirty="0" err="1">
                <a:solidFill>
                  <a:srgbClr val="FFFF00"/>
                </a:solidFill>
              </a:rPr>
              <a:t>id</a:t>
            </a:r>
            <a:r>
              <a:rPr lang="tr-TR" sz="3200" b="1" i="1" dirty="0">
                <a:solidFill>
                  <a:srgbClr val="FFFF00"/>
                </a:solidFill>
              </a:rPr>
              <a:t> </a:t>
            </a:r>
            <a:r>
              <a:rPr lang="tr-TR" sz="3200" b="1" i="1" dirty="0" err="1">
                <a:solidFill>
                  <a:srgbClr val="FFFF00"/>
                </a:solidFill>
              </a:rPr>
              <a:t>pleksusda</a:t>
            </a:r>
            <a:r>
              <a:rPr lang="tr-TR" sz="3200" b="1" dirty="0">
                <a:solidFill>
                  <a:srgbClr val="FFFF00"/>
                </a:solidFill>
              </a:rPr>
              <a:t> yapılır</a:t>
            </a: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	</a:t>
            </a:r>
            <a:r>
              <a:rPr lang="tr-TR" sz="3200" b="1" dirty="0" err="1">
                <a:solidFill>
                  <a:srgbClr val="FFFF00"/>
                </a:solidFill>
              </a:rPr>
              <a:t>Lateral</a:t>
            </a:r>
            <a:r>
              <a:rPr lang="tr-TR" sz="3200" b="1" dirty="0">
                <a:solidFill>
                  <a:srgbClr val="FFFF00"/>
                </a:solidFill>
              </a:rPr>
              <a:t> </a:t>
            </a:r>
            <a:r>
              <a:rPr lang="tr-TR" sz="3200" b="1" dirty="0" err="1">
                <a:solidFill>
                  <a:srgbClr val="FFFF00"/>
                </a:solidFill>
              </a:rPr>
              <a:t>ventrikül</a:t>
            </a:r>
            <a:endParaRPr lang="tr-TR" sz="32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	III. </a:t>
            </a:r>
            <a:r>
              <a:rPr lang="tr-TR" sz="3200" b="1" dirty="0" err="1">
                <a:solidFill>
                  <a:srgbClr val="FFFF00"/>
                </a:solidFill>
              </a:rPr>
              <a:t>Ventrikül</a:t>
            </a:r>
            <a:endParaRPr lang="tr-TR" sz="32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	IV. </a:t>
            </a:r>
            <a:r>
              <a:rPr lang="tr-TR" sz="3200" b="1" dirty="0" err="1">
                <a:solidFill>
                  <a:srgbClr val="FFFF00"/>
                </a:solidFill>
              </a:rPr>
              <a:t>Ventrikül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914400" y="4876800"/>
            <a:ext cx="73914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Yüksek oranda </a:t>
            </a:r>
            <a:r>
              <a:rPr lang="tr-TR" sz="3200" b="1" dirty="0" err="1">
                <a:solidFill>
                  <a:srgbClr val="FFFF00"/>
                </a:solidFill>
              </a:rPr>
              <a:t>vasküler</a:t>
            </a:r>
            <a:r>
              <a:rPr lang="tr-TR" sz="3200" b="1" dirty="0">
                <a:solidFill>
                  <a:srgbClr val="FFFF00"/>
                </a:solidFill>
              </a:rPr>
              <a:t> bağ dokusunu çevreleyen tek tabakalı kübik </a:t>
            </a:r>
            <a:r>
              <a:rPr lang="tr-TR" sz="3200" b="1" dirty="0" err="1">
                <a:solidFill>
                  <a:srgbClr val="FFFF00"/>
                </a:solidFill>
              </a:rPr>
              <a:t>epitel</a:t>
            </a:r>
            <a:r>
              <a:rPr lang="tr-TR" sz="3200" b="1" dirty="0">
                <a:solidFill>
                  <a:srgbClr val="FFFF00"/>
                </a:solidFill>
              </a:rPr>
              <a:t> ile döşeli bir çok </a:t>
            </a:r>
            <a:r>
              <a:rPr lang="tr-TR" sz="3200" b="1" dirty="0" err="1">
                <a:solidFill>
                  <a:srgbClr val="FFFF00"/>
                </a:solidFill>
              </a:rPr>
              <a:t>villus</a:t>
            </a:r>
            <a:endParaRPr lang="en-US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52332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 – </a:t>
            </a:r>
            <a:r>
              <a:rPr lang="en-US" sz="3600" b="1" dirty="0" smtClean="0">
                <a:solidFill>
                  <a:srgbClr val="FF0000"/>
                </a:solidFill>
              </a:rPr>
              <a:t>III. </a:t>
            </a:r>
            <a:r>
              <a:rPr lang="en-US" sz="3600" b="1" dirty="0" err="1" smtClean="0">
                <a:solidFill>
                  <a:srgbClr val="FF0000"/>
                </a:solidFill>
              </a:rPr>
              <a:t>Ventrik</a:t>
            </a:r>
            <a:r>
              <a:rPr lang="tr-TR" sz="3600" b="1" dirty="0" err="1" smtClean="0">
                <a:solidFill>
                  <a:srgbClr val="FF0000"/>
                </a:solidFill>
              </a:rPr>
              <a:t>ülostomi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5" descr="C:\WINDOWS\Desktop\New Folder\NURO44040795002_nrm=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752600"/>
            <a:ext cx="4876800" cy="477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85742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Tedavi -</a:t>
            </a:r>
            <a:r>
              <a:rPr lang="tr-TR" sz="3600" b="1" dirty="0" smtClean="0">
                <a:solidFill>
                  <a:srgbClr val="FF0000"/>
                </a:solidFill>
              </a:rPr>
              <a:t>Cerrahi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286000" y="1981200"/>
            <a:ext cx="4191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 err="1">
                <a:solidFill>
                  <a:srgbClr val="FF0000"/>
                </a:solidFill>
              </a:rPr>
              <a:t>Şant</a:t>
            </a:r>
            <a:r>
              <a:rPr lang="tr-TR" sz="3200" b="1" dirty="0">
                <a:solidFill>
                  <a:srgbClr val="FF0000"/>
                </a:solidFill>
              </a:rPr>
              <a:t> ameliyatları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85800" y="3124200"/>
            <a:ext cx="29718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Ventriküloperitoneal</a:t>
            </a:r>
          </a:p>
          <a:p>
            <a:pPr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Ventriküloatrial</a:t>
            </a:r>
          </a:p>
          <a:p>
            <a:pPr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Ventrikülopleural</a:t>
            </a:r>
          </a:p>
          <a:p>
            <a:pPr>
              <a:spcBef>
                <a:spcPct val="50000"/>
              </a:spcBef>
            </a:pPr>
            <a:r>
              <a:rPr lang="tr-TR" sz="2400" b="1" i="1">
                <a:solidFill>
                  <a:srgbClr val="FFFF00"/>
                </a:solidFill>
              </a:rPr>
              <a:t>Lumboperitoneal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Ventrikulosubgaleal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4038600" y="3429000"/>
            <a:ext cx="19050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Periton</a:t>
            </a:r>
          </a:p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Atrium</a:t>
            </a:r>
          </a:p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Pleura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Galea altı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400800" y="3429000"/>
            <a:ext cx="21336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Safra kesesi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Mesane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Üreter</a:t>
            </a:r>
            <a:endParaRPr lang="en-US" sz="24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5093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smtClean="0"/>
              <a:t>Şant Sistemi</a:t>
            </a:r>
            <a:br>
              <a:rPr lang="tr-TR" sz="4800" b="1" smtClean="0"/>
            </a:br>
            <a:r>
              <a:rPr lang="tr-TR" sz="4000" b="1" smtClean="0"/>
              <a:t>Valv</a:t>
            </a:r>
            <a:endParaRPr lang="en-US" sz="4000" b="1"/>
          </a:p>
        </p:txBody>
      </p:sp>
      <p:pic>
        <p:nvPicPr>
          <p:cNvPr id="3" name="Picture 5" descr="D:\Data\Agahan\Dersler\foto\pom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43200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D:\Data\Agahan\Dersler\foto\pomp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733675"/>
            <a:ext cx="2536825" cy="249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292219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>
                <a:solidFill>
                  <a:srgbClr val="FF0000"/>
                </a:solidFill>
              </a:rPr>
              <a:t>Şant</a:t>
            </a:r>
            <a:r>
              <a:rPr lang="tr-TR" b="1" dirty="0" smtClean="0">
                <a:solidFill>
                  <a:srgbClr val="FF0000"/>
                </a:solidFill>
              </a:rPr>
              <a:t> Sistemi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Proksimal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kateter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6" descr="D:\Data\Agahan\Dersler\foto\prox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2514600"/>
            <a:ext cx="212248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D:\Data\Agahan\Dersler\foto\prox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8988" y="2514600"/>
            <a:ext cx="3935412" cy="29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0740961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>
                <a:solidFill>
                  <a:srgbClr val="FF0000"/>
                </a:solidFill>
              </a:rPr>
              <a:t>Şant</a:t>
            </a:r>
            <a:r>
              <a:rPr lang="tr-TR" b="1" dirty="0" smtClean="0">
                <a:solidFill>
                  <a:srgbClr val="FF0000"/>
                </a:solidFill>
              </a:rPr>
              <a:t> Sistemi </a:t>
            </a:r>
            <a:br>
              <a:rPr lang="tr-TR" b="1" dirty="0" smtClean="0">
                <a:solidFill>
                  <a:srgbClr val="FF0000"/>
                </a:solidFill>
              </a:rPr>
            </a:br>
            <a:r>
              <a:rPr lang="tr-TR" sz="3600" b="1" dirty="0" err="1" smtClean="0">
                <a:solidFill>
                  <a:srgbClr val="FF0000"/>
                </a:solidFill>
              </a:rPr>
              <a:t>Distal</a:t>
            </a:r>
            <a:r>
              <a:rPr lang="tr-TR" sz="3600" b="1" dirty="0" smtClean="0">
                <a:solidFill>
                  <a:srgbClr val="FF0000"/>
                </a:solidFill>
              </a:rPr>
              <a:t> </a:t>
            </a:r>
            <a:r>
              <a:rPr lang="tr-TR" sz="3600" b="1" dirty="0" err="1" smtClean="0">
                <a:solidFill>
                  <a:srgbClr val="FF0000"/>
                </a:solidFill>
              </a:rPr>
              <a:t>kateter</a:t>
            </a:r>
            <a:endParaRPr lang="en-US" sz="36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dist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" y="2697163"/>
            <a:ext cx="3200400" cy="301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dist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43200"/>
            <a:ext cx="3657600" cy="216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826390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01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52800" cy="2516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shunt oper\DSCN0007(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70063"/>
            <a:ext cx="3124200" cy="2344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D:\Data\Agahan\Dersler\foto\shunt oper\DSCN0012(7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962400"/>
            <a:ext cx="3048000" cy="228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49407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14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057400"/>
            <a:ext cx="4191000" cy="314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shunt oper\DSCN0019(1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74863"/>
            <a:ext cx="4191000" cy="3144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545665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7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1028" descr="D:\Data\Agahan\Dersler\foto\shunt oper\DSCN0022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114800" cy="308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029" descr="D:\Data\Agahan\Dersler\foto\shunt oper\DSCN0021(15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133600"/>
            <a:ext cx="4191000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55340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23(1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09800"/>
            <a:ext cx="3886200" cy="291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shunt oper\DSCN0024(1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188" y="2209800"/>
            <a:ext cx="3935412" cy="295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32473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27(2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33600"/>
            <a:ext cx="4267200" cy="320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shunt oper\DSCN0028(2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133600"/>
            <a:ext cx="4267200" cy="3203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84508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685800" y="1905000"/>
            <a:ext cx="76962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Kapillerlerin ultrafiltratı epitelce işlenerek ventriküle verilir</a:t>
            </a:r>
            <a:endParaRPr lang="en-US" sz="3200" b="1">
              <a:solidFill>
                <a:srgbClr val="FFFF00"/>
              </a:solidFill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4648200" y="3352800"/>
            <a:ext cx="3352800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0.30-0.35 ml/dak.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500 ml/gün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Çocuklarda total volum 65-140 ml</a:t>
            </a:r>
            <a:endParaRPr lang="en-US" sz="3200" b="1">
              <a:solidFill>
                <a:srgbClr val="FFFF00"/>
              </a:solidFill>
            </a:endParaRPr>
          </a:p>
        </p:txBody>
      </p:sp>
      <p:sp>
        <p:nvSpPr>
          <p:cNvPr id="4" name="Text Box 8"/>
          <p:cNvSpPr txBox="1">
            <a:spLocks noChangeArrowheads="1"/>
          </p:cNvSpPr>
          <p:nvPr/>
        </p:nvSpPr>
        <p:spPr bwMode="auto">
          <a:xfrm>
            <a:off x="762000" y="3429000"/>
            <a:ext cx="350520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Na-K ATPase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Karbonik anhidraz</a:t>
            </a:r>
            <a:endParaRPr lang="en-US" sz="3200" b="1">
              <a:solidFill>
                <a:srgbClr val="FFFF00"/>
              </a:solidFill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sz="4800" b="1" dirty="0" smtClean="0">
                <a:solidFill>
                  <a:srgbClr val="FF0000"/>
                </a:solidFill>
              </a:rPr>
              <a:t>Fizyoloji-</a:t>
            </a:r>
            <a:r>
              <a:rPr lang="tr-TR" b="1" dirty="0" smtClean="0">
                <a:solidFill>
                  <a:srgbClr val="FF0000"/>
                </a:solidFill>
              </a:rPr>
              <a:t>Salınım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86520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29(2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76450"/>
            <a:ext cx="4191000" cy="314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D:\Data\Agahan\Dersler\foto\shunt oper\DSCN0020(1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4191000" cy="314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40265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4" descr="D:\Data\Agahan\Dersler\foto\shunt oper\DSCN0034(2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057400"/>
            <a:ext cx="4038600" cy="303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D:\Data\Agahan\Dersler\foto\shunt oper\DSCN0032(26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057400"/>
            <a:ext cx="4114800" cy="308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64459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Operasyonu</a:t>
            </a:r>
            <a:endParaRPr lang="en-US" sz="4800" b="1" dirty="0">
              <a:solidFill>
                <a:srgbClr val="FF0000"/>
              </a:solidFill>
            </a:endParaRPr>
          </a:p>
        </p:txBody>
      </p:sp>
      <p:pic>
        <p:nvPicPr>
          <p:cNvPr id="3" name="Picture 5" descr="D:\Data\Agahan\Dersler\foto\Hidrosefali\periton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057400"/>
            <a:ext cx="3295650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D:\Data\Agahan\Dersler\foto\Hidrosefali\proxbbt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2362200"/>
            <a:ext cx="4100513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672247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78909" y="219363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Komplikasyonları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0" y="21336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457200" y="2057400"/>
            <a:ext cx="21336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u="sng">
                <a:solidFill>
                  <a:srgbClr val="FFFF00"/>
                </a:solidFill>
              </a:rPr>
              <a:t>Mekanik</a:t>
            </a:r>
            <a:endParaRPr lang="tr-TR" sz="2400" u="sng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Aşırı drenaj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Yetersiz drenaj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Prox. Kateter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Valv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Dist. Kateter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667000" y="2090738"/>
            <a:ext cx="26670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u="sng">
                <a:solidFill>
                  <a:srgbClr val="FFFF00"/>
                </a:solidFill>
              </a:rPr>
              <a:t>İnfeksiyon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S.epidermitis(%40)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S.aureus(%20) </a:t>
            </a: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Gram(-) basil (geç)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5715000" y="2133600"/>
            <a:ext cx="25146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 u="sng">
                <a:solidFill>
                  <a:srgbClr val="FFFF00"/>
                </a:solidFill>
              </a:rPr>
              <a:t>Fonksiyonel</a:t>
            </a:r>
            <a:endParaRPr lang="tr-TR" sz="2400" i="1" u="sng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2400">
                <a:solidFill>
                  <a:srgbClr val="FFFF00"/>
                </a:solidFill>
              </a:rPr>
              <a:t>Çalışan şantın yetersizliğine bağlı fonksiyonel kayıplar </a:t>
            </a:r>
            <a:endParaRPr lang="en-US" sz="24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97076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304800"/>
            <a:ext cx="7848600" cy="12192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err="1" smtClean="0">
                <a:solidFill>
                  <a:srgbClr val="FF0000"/>
                </a:solidFill>
              </a:rPr>
              <a:t>Şant</a:t>
            </a:r>
            <a:r>
              <a:rPr lang="tr-TR" sz="4800" b="1" dirty="0" smtClean="0">
                <a:solidFill>
                  <a:srgbClr val="FF0000"/>
                </a:solidFill>
              </a:rPr>
              <a:t> Komplikasyonları -Özet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2438400" y="1752600"/>
            <a:ext cx="41148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u="sng" dirty="0">
                <a:solidFill>
                  <a:srgbClr val="FF0000"/>
                </a:solidFill>
              </a:rPr>
              <a:t>Sık rastlanan</a:t>
            </a:r>
          </a:p>
          <a:p>
            <a:pPr>
              <a:spcBef>
                <a:spcPct val="50000"/>
              </a:spcBef>
            </a:pPr>
            <a:r>
              <a:rPr lang="tr-TR" sz="2400" b="1" i="1" dirty="0" err="1">
                <a:solidFill>
                  <a:srgbClr val="FFFF00"/>
                </a:solidFill>
              </a:rPr>
              <a:t>İnfeksiyon</a:t>
            </a:r>
            <a:r>
              <a:rPr lang="tr-TR" sz="2400" b="1" i="1" dirty="0">
                <a:solidFill>
                  <a:srgbClr val="FFFF00"/>
                </a:solidFill>
              </a:rPr>
              <a:t>       Tıkanma</a:t>
            </a:r>
            <a:endParaRPr lang="en-US" sz="2400" b="1" i="1" dirty="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1676400" y="2971800"/>
            <a:ext cx="556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u="sng">
                <a:solidFill>
                  <a:srgbClr val="FFFF00"/>
                </a:solidFill>
              </a:rPr>
              <a:t>Daha az sıklıkla rastlanan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228600" y="3733800"/>
            <a:ext cx="24384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Kraniyal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Subdural higroma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Subdural hematom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Hemiparezi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Parankimal hematom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667000" y="3733800"/>
            <a:ext cx="2590800" cy="170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Subkütan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Şant migrasyonu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Şant diskonneksiyonu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Şant kopması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5257800" y="3733800"/>
            <a:ext cx="1905000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Peritoneal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Peritonit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Pseudokist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Perforasyon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Herni</a:t>
            </a:r>
            <a:endParaRPr lang="en-US">
              <a:solidFill>
                <a:srgbClr val="FFFF00"/>
              </a:solidFill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239000" y="3733800"/>
            <a:ext cx="160020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Atrial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Endokardit</a:t>
            </a:r>
          </a:p>
          <a:p>
            <a:pPr>
              <a:spcBef>
                <a:spcPct val="50000"/>
              </a:spcBef>
            </a:pPr>
            <a:r>
              <a:rPr lang="tr-TR">
                <a:solidFill>
                  <a:srgbClr val="FFFF00"/>
                </a:solidFill>
              </a:rPr>
              <a:t>Nefrit</a:t>
            </a:r>
            <a:endParaRPr lang="en-U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89746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 txBox="1">
            <a:spLocks noChangeArrowheads="1"/>
          </p:cNvSpPr>
          <p:nvPr/>
        </p:nvSpPr>
        <p:spPr>
          <a:xfrm>
            <a:off x="685800" y="457200"/>
            <a:ext cx="7848600" cy="990600"/>
          </a:xfrm>
          <a:prstGeom prst="rect">
            <a:avLst/>
          </a:prstGeom>
          <a:noFill/>
          <a:ln/>
          <a:extLst>
            <a:ext uri="{91240B29-F687-4f45-9708-019B960494DF}">
              <a14:hiddenLine xmlns:a14="http://schemas.microsoft.com/office/drawing/2010/main" xmlns="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800" b="1" dirty="0" smtClean="0">
                <a:solidFill>
                  <a:srgbClr val="FF0000"/>
                </a:solidFill>
              </a:rPr>
              <a:t>Klinik seyir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676400" y="1828800"/>
            <a:ext cx="5715000" cy="2443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Prognoz beyin morfolojisine bağlı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Perinatal iskemi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İntraventriküler kanama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Ventrikülit</a:t>
            </a:r>
            <a:endParaRPr lang="en-US" sz="2800">
              <a:solidFill>
                <a:srgbClr val="FFFF00"/>
              </a:solidFill>
            </a:endParaRPr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838200" y="4572000"/>
            <a:ext cx="7620000" cy="1801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5 yıllık yaşam konjenital hidrosefalide % 80-90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Tedavi edilenlerde normal zeka % 40-65 normal</a:t>
            </a:r>
          </a:p>
          <a:p>
            <a:pPr>
              <a:spcBef>
                <a:spcPct val="50000"/>
              </a:spcBef>
            </a:pPr>
            <a:r>
              <a:rPr lang="tr-TR" sz="2800">
                <a:solidFill>
                  <a:srgbClr val="FFFF00"/>
                </a:solidFill>
              </a:rPr>
              <a:t>İnfeksiyonlar ile bu oran azalır</a:t>
            </a:r>
            <a:endParaRPr lang="en-US" sz="280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4801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052"/>
          <p:cNvSpPr txBox="1">
            <a:spLocks noChangeArrowheads="1"/>
          </p:cNvSpPr>
          <p:nvPr/>
        </p:nvSpPr>
        <p:spPr bwMode="auto">
          <a:xfrm>
            <a:off x="838200" y="2209800"/>
            <a:ext cx="7543800" cy="350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 dirty="0" err="1">
                <a:solidFill>
                  <a:srgbClr val="FFFF00"/>
                </a:solidFill>
              </a:rPr>
              <a:t>Sekresyon</a:t>
            </a:r>
            <a:endParaRPr lang="tr-TR" sz="3200" b="1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sz="3200" b="1" dirty="0" err="1">
                <a:solidFill>
                  <a:srgbClr val="FFFF00"/>
                </a:solidFill>
              </a:rPr>
              <a:t>Silier</a:t>
            </a:r>
            <a:r>
              <a:rPr lang="tr-TR" sz="3200" b="1" dirty="0">
                <a:solidFill>
                  <a:srgbClr val="FFFF00"/>
                </a:solidFill>
              </a:rPr>
              <a:t> hareketler</a:t>
            </a: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Kardiyak </a:t>
            </a:r>
            <a:r>
              <a:rPr lang="tr-TR" sz="3200" b="1" dirty="0" err="1">
                <a:solidFill>
                  <a:srgbClr val="FFFF00"/>
                </a:solidFill>
              </a:rPr>
              <a:t>pulsasyonlar</a:t>
            </a:r>
            <a:r>
              <a:rPr lang="tr-TR" sz="3200" b="1" dirty="0">
                <a:solidFill>
                  <a:srgbClr val="FFFF00"/>
                </a:solidFill>
              </a:rPr>
              <a:t> (Sistol ve </a:t>
            </a:r>
            <a:r>
              <a:rPr lang="tr-TR" sz="3200" b="1" dirty="0" err="1">
                <a:solidFill>
                  <a:srgbClr val="FFFF00"/>
                </a:solidFill>
              </a:rPr>
              <a:t>Diastol</a:t>
            </a:r>
            <a:r>
              <a:rPr lang="tr-TR" sz="3200" b="1" dirty="0">
                <a:solidFill>
                  <a:srgbClr val="FFFF00"/>
                </a:solidFill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Solunum hareketleri</a:t>
            </a:r>
          </a:p>
          <a:p>
            <a:pPr>
              <a:spcBef>
                <a:spcPct val="50000"/>
              </a:spcBef>
            </a:pPr>
            <a:r>
              <a:rPr lang="tr-TR" sz="3200" b="1" dirty="0">
                <a:solidFill>
                  <a:srgbClr val="FFFF00"/>
                </a:solidFill>
              </a:rPr>
              <a:t>Emilim</a:t>
            </a:r>
            <a:endParaRPr lang="en-US" sz="3200" b="1" dirty="0">
              <a:solidFill>
                <a:srgbClr val="FFFF00"/>
              </a:solidFill>
            </a:endParaRPr>
          </a:p>
        </p:txBody>
      </p:sp>
      <p:sp>
        <p:nvSpPr>
          <p:cNvPr id="7" name="Text Box 2054"/>
          <p:cNvSpPr txBox="1">
            <a:spLocks noChangeArrowheads="1"/>
          </p:cNvSpPr>
          <p:nvPr/>
        </p:nvSpPr>
        <p:spPr>
          <a:xfrm>
            <a:off x="685800" y="5334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sz="4800" b="1" dirty="0" smtClean="0">
                <a:solidFill>
                  <a:srgbClr val="FF0000"/>
                </a:solidFill>
              </a:rPr>
              <a:t>Fizyoloji-</a:t>
            </a:r>
            <a:r>
              <a:rPr lang="tr-TR" b="1" dirty="0" smtClean="0">
                <a:solidFill>
                  <a:srgbClr val="FF0000"/>
                </a:solidFill>
              </a:rPr>
              <a:t>Dolaşım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916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609600" y="2438400"/>
            <a:ext cx="8001000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Araknoid villuslar ile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Sagittal sinuse ve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Sinus boyunca büyük venlere invajine olmuş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Venöz dolaşım ile arada bir tabaka endotel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>
          <a:xfrm>
            <a:off x="685800" y="4572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sz="4800" b="1" dirty="0" smtClean="0">
                <a:solidFill>
                  <a:srgbClr val="FF0000"/>
                </a:solidFill>
              </a:rPr>
              <a:t>Fizyoloji-</a:t>
            </a:r>
            <a:r>
              <a:rPr lang="tr-TR" b="1" dirty="0" smtClean="0">
                <a:solidFill>
                  <a:srgbClr val="FF0000"/>
                </a:solidFill>
              </a:rPr>
              <a:t>Emilim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8363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762000" y="2514600"/>
            <a:ext cx="8001000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Su ve elektrolitler serbestçe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Proteinler pinositoz ile aktif olarak taşınır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Basınç</a:t>
            </a:r>
            <a:r>
              <a:rPr lang="en-US" sz="3200" b="1">
                <a:solidFill>
                  <a:srgbClr val="FFFF00"/>
                </a:solidFill>
              </a:rPr>
              <a:t>`</a:t>
            </a:r>
            <a:r>
              <a:rPr lang="tr-TR" sz="3200" b="1">
                <a:solidFill>
                  <a:srgbClr val="FFFF00"/>
                </a:solidFill>
              </a:rPr>
              <a:t>ın 6.8 smSu dan az olduğu durumlarda emilim yok</a:t>
            </a:r>
          </a:p>
          <a:p>
            <a:pPr>
              <a:spcBef>
                <a:spcPct val="50000"/>
              </a:spcBef>
            </a:pPr>
            <a:r>
              <a:rPr lang="tr-TR" sz="3200" b="1">
                <a:solidFill>
                  <a:srgbClr val="FFFF00"/>
                </a:solidFill>
              </a:rPr>
              <a:t>Dengeli emilim ve salınım ile 11 smSu basınç</a:t>
            </a:r>
            <a:endParaRPr lang="en-US" sz="3200" b="1">
              <a:solidFill>
                <a:srgbClr val="FFFF00"/>
              </a:solidFill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>
          <a:xfrm>
            <a:off x="685800" y="4572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sz="4800" b="1" dirty="0" smtClean="0">
                <a:solidFill>
                  <a:srgbClr val="FF0000"/>
                </a:solidFill>
              </a:rPr>
              <a:t>Fizyoloji-</a:t>
            </a:r>
            <a:r>
              <a:rPr lang="tr-TR" b="1" dirty="0" smtClean="0">
                <a:solidFill>
                  <a:srgbClr val="FF0000"/>
                </a:solidFill>
              </a:rPr>
              <a:t>Emilim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2653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New Folder\Slaytlar\arach_gran_comp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9588" y="1866900"/>
            <a:ext cx="5992812" cy="470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Box 6"/>
          <p:cNvSpPr txBox="1">
            <a:spLocks noChangeArrowheads="1"/>
          </p:cNvSpPr>
          <p:nvPr/>
        </p:nvSpPr>
        <p:spPr>
          <a:xfrm>
            <a:off x="685800" y="381000"/>
            <a:ext cx="7772400" cy="1143000"/>
          </a:xfrm>
          <a:prstGeom prst="rect">
            <a:avLst/>
          </a:prstGeom>
          <a:noFill/>
          <a:ln/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ct val="50000"/>
              </a:spcBef>
            </a:pPr>
            <a:r>
              <a:rPr lang="tr-TR" b="1" dirty="0" err="1" smtClean="0">
                <a:solidFill>
                  <a:srgbClr val="FF0000"/>
                </a:solidFill>
              </a:rPr>
              <a:t>Araknoid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villus</a:t>
            </a:r>
            <a:r>
              <a:rPr lang="tr-TR" b="1" dirty="0" smtClean="0">
                <a:solidFill>
                  <a:srgbClr val="FF0000"/>
                </a:solidFill>
              </a:rPr>
              <a:t> ve </a:t>
            </a:r>
            <a:r>
              <a:rPr lang="tr-TR" b="1" dirty="0" err="1" smtClean="0">
                <a:solidFill>
                  <a:srgbClr val="FF0000"/>
                </a:solidFill>
              </a:rPr>
              <a:t>superior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sagittal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sinus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55457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5727" y="170872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85800" y="609600"/>
            <a:ext cx="7772400" cy="9144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>
                <a:solidFill>
                  <a:srgbClr val="FF0000"/>
                </a:solidFill>
              </a:rPr>
              <a:t>S</a:t>
            </a:r>
            <a:r>
              <a:rPr lang="tr-TR" sz="4800" b="1" dirty="0" err="1" smtClean="0">
                <a:solidFill>
                  <a:srgbClr val="FF0000"/>
                </a:solidFill>
              </a:rPr>
              <a:t>ınıflandırma</a:t>
            </a:r>
            <a:r>
              <a:rPr lang="en-US" sz="4800" b="1" dirty="0" smtClean="0">
                <a:solidFill>
                  <a:srgbClr val="FF0000"/>
                </a:solidFill>
              </a:rPr>
              <a:t/>
            </a:r>
            <a:br>
              <a:rPr lang="en-US" sz="4800" b="1" dirty="0" smtClean="0">
                <a:solidFill>
                  <a:srgbClr val="FF0000"/>
                </a:solidFill>
              </a:rPr>
            </a:br>
            <a:r>
              <a:rPr lang="en-US" sz="2000" b="1" dirty="0" smtClean="0">
                <a:solidFill>
                  <a:srgbClr val="FF0000"/>
                </a:solidFill>
              </a:rPr>
              <a:t>G</a:t>
            </a:r>
            <a:r>
              <a:rPr lang="tr-TR" sz="2000" b="1" dirty="0" err="1" smtClean="0">
                <a:solidFill>
                  <a:srgbClr val="FF0000"/>
                </a:solidFill>
              </a:rPr>
              <a:t>örüntüleme</a:t>
            </a:r>
            <a:r>
              <a:rPr lang="tr-TR" sz="2000" b="1" dirty="0" smtClean="0">
                <a:solidFill>
                  <a:srgbClr val="FF0000"/>
                </a:solidFill>
              </a:rPr>
              <a:t> yöntemleri ile- </a:t>
            </a:r>
            <a:r>
              <a:rPr lang="tr-TR" sz="2000" b="1" dirty="0" err="1" smtClean="0">
                <a:solidFill>
                  <a:srgbClr val="FF0000"/>
                </a:solidFill>
              </a:rPr>
              <a:t>Naidich</a:t>
            </a:r>
            <a:r>
              <a:rPr lang="tr-TR" sz="2000" b="1" dirty="0" smtClean="0">
                <a:solidFill>
                  <a:srgbClr val="FF0000"/>
                </a:solidFill>
              </a:rPr>
              <a:t>/</a:t>
            </a:r>
            <a:r>
              <a:rPr lang="tr-TR" sz="2000" b="1" dirty="0" err="1" smtClean="0">
                <a:solidFill>
                  <a:srgbClr val="FF0000"/>
                </a:solidFill>
              </a:rPr>
              <a:t>McLone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28600" y="1752600"/>
            <a:ext cx="4876800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1066800" indent="-609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524000" indent="-609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981200" indent="-609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438400" indent="-60960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tr-TR" i="1" dirty="0">
                <a:solidFill>
                  <a:srgbClr val="FF0000"/>
                </a:solidFill>
              </a:rPr>
              <a:t>I.	</a:t>
            </a:r>
            <a:r>
              <a:rPr lang="tr-TR" i="1" dirty="0" err="1">
                <a:solidFill>
                  <a:srgbClr val="FF0000"/>
                </a:solidFill>
              </a:rPr>
              <a:t>Obstrüktif</a:t>
            </a:r>
            <a:endParaRPr lang="tr-TR" i="1" dirty="0">
              <a:solidFill>
                <a:srgbClr val="FF0000"/>
              </a:solidFill>
            </a:endParaRPr>
          </a:p>
          <a:p>
            <a:pPr lvl="1">
              <a:spcBef>
                <a:spcPct val="50000"/>
              </a:spcBef>
              <a:buFontTx/>
              <a:buAutoNum type="alphaUcPeriod"/>
            </a:pPr>
            <a:r>
              <a:rPr lang="tr-TR" u="sng" dirty="0" err="1">
                <a:solidFill>
                  <a:srgbClr val="FFFF00"/>
                </a:solidFill>
              </a:rPr>
              <a:t>İnternal</a:t>
            </a:r>
            <a:r>
              <a:rPr lang="tr-TR" u="sng" dirty="0">
                <a:solidFill>
                  <a:srgbClr val="FFFF00"/>
                </a:solidFill>
              </a:rPr>
              <a:t> </a:t>
            </a:r>
            <a:r>
              <a:rPr lang="tr-TR" u="sng" dirty="0" err="1">
                <a:solidFill>
                  <a:srgbClr val="FFFF00"/>
                </a:solidFill>
              </a:rPr>
              <a:t>obstrüktif</a:t>
            </a:r>
            <a:r>
              <a:rPr lang="tr-TR" u="sng" dirty="0">
                <a:solidFill>
                  <a:srgbClr val="FFFF00"/>
                </a:solidFill>
              </a:rPr>
              <a:t> hidrosefali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1. </a:t>
            </a:r>
            <a:r>
              <a:rPr lang="tr-TR" dirty="0" err="1">
                <a:solidFill>
                  <a:srgbClr val="FFFF00"/>
                </a:solidFill>
              </a:rPr>
              <a:t>Lateral</a:t>
            </a:r>
            <a:r>
              <a:rPr lang="tr-TR" dirty="0">
                <a:solidFill>
                  <a:srgbClr val="FFFF00"/>
                </a:solidFill>
              </a:rPr>
              <a:t> </a:t>
            </a:r>
            <a:r>
              <a:rPr lang="tr-TR" dirty="0" err="1">
                <a:solidFill>
                  <a:srgbClr val="FFFF00"/>
                </a:solidFill>
              </a:rPr>
              <a:t>Ventriküller</a:t>
            </a:r>
            <a:r>
              <a:rPr lang="tr-TR" dirty="0">
                <a:solidFill>
                  <a:srgbClr val="FFFF00"/>
                </a:solidFill>
              </a:rPr>
              <a:t>				</a:t>
            </a:r>
            <a:r>
              <a:rPr lang="tr-TR" dirty="0" err="1">
                <a:solidFill>
                  <a:srgbClr val="FFFF00"/>
                </a:solidFill>
              </a:rPr>
              <a:t>a.Atrium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	</a:t>
            </a:r>
            <a:r>
              <a:rPr lang="tr-TR" dirty="0" err="1">
                <a:solidFill>
                  <a:srgbClr val="FFFF00"/>
                </a:solidFill>
              </a:rPr>
              <a:t>b.Gövde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	</a:t>
            </a:r>
            <a:r>
              <a:rPr lang="tr-TR" dirty="0" err="1">
                <a:solidFill>
                  <a:srgbClr val="FFFF00"/>
                </a:solidFill>
              </a:rPr>
              <a:t>c.Foramen</a:t>
            </a:r>
            <a:r>
              <a:rPr lang="tr-TR" dirty="0">
                <a:solidFill>
                  <a:srgbClr val="FFFF00"/>
                </a:solidFill>
              </a:rPr>
              <a:t> Monroe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2. III. </a:t>
            </a:r>
            <a:r>
              <a:rPr lang="tr-TR" dirty="0" err="1">
                <a:solidFill>
                  <a:srgbClr val="FFFF00"/>
                </a:solidFill>
              </a:rPr>
              <a:t>Ventrikül</a:t>
            </a:r>
            <a:endParaRPr lang="tr-TR" dirty="0">
              <a:solidFill>
                <a:srgbClr val="FFFF00"/>
              </a:solidFill>
            </a:endParaRP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	</a:t>
            </a:r>
            <a:r>
              <a:rPr lang="tr-TR" dirty="0" err="1">
                <a:solidFill>
                  <a:srgbClr val="FFFF00"/>
                </a:solidFill>
              </a:rPr>
              <a:t>a.Orta</a:t>
            </a:r>
            <a:r>
              <a:rPr lang="tr-TR" dirty="0">
                <a:solidFill>
                  <a:srgbClr val="FFFF00"/>
                </a:solidFill>
              </a:rPr>
              <a:t> bölüm</a:t>
            </a:r>
          </a:p>
          <a:p>
            <a:pPr>
              <a:spcBef>
                <a:spcPct val="50000"/>
              </a:spcBef>
            </a:pPr>
            <a:r>
              <a:rPr lang="tr-TR" dirty="0">
                <a:solidFill>
                  <a:srgbClr val="FFFF00"/>
                </a:solidFill>
              </a:rPr>
              <a:t>			</a:t>
            </a:r>
            <a:r>
              <a:rPr lang="tr-TR" dirty="0" err="1">
                <a:solidFill>
                  <a:srgbClr val="FFFF00"/>
                </a:solidFill>
              </a:rPr>
              <a:t>b.Arka</a:t>
            </a:r>
            <a:r>
              <a:rPr lang="tr-TR" dirty="0">
                <a:solidFill>
                  <a:srgbClr val="FFFF00"/>
                </a:solidFill>
              </a:rPr>
              <a:t> bölüm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257800" y="3200400"/>
            <a:ext cx="34290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3. Aquaduct</a:t>
            </a:r>
          </a:p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	a.Proximal</a:t>
            </a:r>
          </a:p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	b.Distal</a:t>
            </a:r>
          </a:p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4. IV. Ventrikül</a:t>
            </a:r>
          </a:p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	a.Gövde içinde</a:t>
            </a:r>
          </a:p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rgbClr val="FFFF00"/>
                </a:solidFill>
              </a:rPr>
              <a:t>	b.Foraminal</a:t>
            </a:r>
            <a:endParaRPr lang="en-US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2361880"/>
      </p:ext>
    </p:extLst>
  </p:cSld>
  <p:clrMapOvr>
    <a:masterClrMapping/>
  </p:clrMapOvr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74</TotalTime>
  <Words>513</Words>
  <Application>Microsoft Office PowerPoint</Application>
  <PresentationFormat>Ekran Gösterisi (4:3)</PresentationFormat>
  <Paragraphs>264</Paragraphs>
  <Slides>45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45</vt:i4>
      </vt:variant>
    </vt:vector>
  </HeadingPairs>
  <TitlesOfParts>
    <vt:vector size="46" baseType="lpstr">
      <vt:lpstr>Black</vt:lpstr>
      <vt:lpstr>HİDROSEFALİ</vt:lpstr>
      <vt:lpstr>Beyin ve ventriküler sistem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  <vt:lpstr>Slayt 24</vt:lpstr>
      <vt:lpstr>Slayt 25</vt:lpstr>
      <vt:lpstr>Slayt 26</vt:lpstr>
      <vt:lpstr>Slayt 27</vt:lpstr>
      <vt:lpstr>Slayt 28</vt:lpstr>
      <vt:lpstr>Slayt 29</vt:lpstr>
      <vt:lpstr>Slayt 30</vt:lpstr>
      <vt:lpstr>Slayt 31</vt:lpstr>
      <vt:lpstr>Slayt 32</vt:lpstr>
      <vt:lpstr>Slayt 33</vt:lpstr>
      <vt:lpstr>Slayt 34</vt:lpstr>
      <vt:lpstr>Slayt 35</vt:lpstr>
      <vt:lpstr>Slayt 36</vt:lpstr>
      <vt:lpstr>Slayt 37</vt:lpstr>
      <vt:lpstr>Slayt 38</vt:lpstr>
      <vt:lpstr>Slayt 39</vt:lpstr>
      <vt:lpstr>Slayt 40</vt:lpstr>
      <vt:lpstr>Slayt 41</vt:lpstr>
      <vt:lpstr>Slayt 42</vt:lpstr>
      <vt:lpstr>Slayt 43</vt:lpstr>
      <vt:lpstr>Slayt 44</vt:lpstr>
      <vt:lpstr>Slayt 45</vt:lpstr>
    </vt:vector>
  </TitlesOfParts>
  <Company>autf 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HİDROSEFALİ</dc:title>
  <dc:creator>melih bozkurt</dc:creator>
  <cp:lastModifiedBy>user</cp:lastModifiedBy>
  <cp:revision>6</cp:revision>
  <dcterms:created xsi:type="dcterms:W3CDTF">2015-11-03T08:10:59Z</dcterms:created>
  <dcterms:modified xsi:type="dcterms:W3CDTF">2020-07-02T13:19:55Z</dcterms:modified>
</cp:coreProperties>
</file>