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1F80-505F-6A44-B27E-BB803EC0C56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CAF9-26BD-2E44-BD3A-A9A2497B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HİDROSEFALİ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562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Ankara Tıp </a:t>
            </a:r>
            <a:r>
              <a:rPr lang="en-US" dirty="0" err="1" smtClean="0">
                <a:solidFill>
                  <a:srgbClr val="FF0000"/>
                </a:solidFill>
              </a:rPr>
              <a:t>Nöroşirürji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utfnr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221" y="3662194"/>
            <a:ext cx="2624421" cy="2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95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228600" y="1752600"/>
            <a:ext cx="4419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0000"/>
                </a:solidFill>
              </a:rPr>
              <a:t>B. </a:t>
            </a:r>
            <a:r>
              <a:rPr lang="tr-TR" sz="2400" u="sng" dirty="0" err="1">
                <a:solidFill>
                  <a:srgbClr val="FF0000"/>
                </a:solidFill>
              </a:rPr>
              <a:t>İnternal</a:t>
            </a:r>
            <a:r>
              <a:rPr lang="tr-TR" sz="2400" u="sng" dirty="0">
                <a:solidFill>
                  <a:srgbClr val="FF0000"/>
                </a:solidFill>
              </a:rPr>
              <a:t> </a:t>
            </a:r>
            <a:r>
              <a:rPr lang="tr-TR" sz="2400" u="sng" dirty="0" err="1">
                <a:solidFill>
                  <a:srgbClr val="FF0000"/>
                </a:solidFill>
              </a:rPr>
              <a:t>obstrüktif</a:t>
            </a:r>
            <a:r>
              <a:rPr lang="tr-TR" sz="2400" u="sng" dirty="0">
                <a:solidFill>
                  <a:srgbClr val="FF0000"/>
                </a:solidFill>
              </a:rPr>
              <a:t> hidrosefali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1. </a:t>
            </a:r>
            <a:r>
              <a:rPr lang="tr-TR" sz="2400" dirty="0" err="1">
                <a:solidFill>
                  <a:srgbClr val="FFFF00"/>
                </a:solidFill>
              </a:rPr>
              <a:t>Sisternal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a.Bazal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b.İncisural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c.Konveksite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</a:t>
            </a:r>
            <a:r>
              <a:rPr lang="tr-TR" sz="2400" dirty="0" err="1">
                <a:solidFill>
                  <a:srgbClr val="FFFF00"/>
                </a:solidFill>
              </a:rPr>
              <a:t>d.Parasagittal</a:t>
            </a:r>
            <a:r>
              <a:rPr lang="tr-TR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4343400" y="2320925"/>
            <a:ext cx="4572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2.Araknoid villus kaynaklı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a.Konjenital aplazi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b.Villusun tıkanması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	c.Rezorpsiyon 		kapasitesinin aşılması</a:t>
            </a:r>
            <a:endParaRPr lang="en-US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43000" y="5105400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3. Dural venoz sinüs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a.Major tromboz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b.Artmış sinus basıncı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4343400" y="5105400"/>
            <a:ext cx="411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4.Extrakraniyal venöz drenaj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a.Bilateral juguler ven            </a:t>
            </a:r>
            <a:r>
              <a:rPr lang="tr-TR" sz="1800">
                <a:solidFill>
                  <a:srgbClr val="FFFF00"/>
                </a:solidFill>
              </a:rPr>
              <a:t>(akondroplazi, kaide darlıkları, vs)</a:t>
            </a:r>
            <a:endParaRPr lang="tr-TR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b.Vena kava superiyor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4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172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0000"/>
                </a:solidFill>
              </a:rPr>
              <a:t>C. </a:t>
            </a:r>
            <a:r>
              <a:rPr lang="tr-TR" sz="2400" u="sng" dirty="0">
                <a:solidFill>
                  <a:srgbClr val="FF0000"/>
                </a:solidFill>
              </a:rPr>
              <a:t>Çok seviyeli </a:t>
            </a:r>
            <a:r>
              <a:rPr lang="tr-TR" sz="2400" u="sng" dirty="0" err="1">
                <a:solidFill>
                  <a:srgbClr val="FF0000"/>
                </a:solidFill>
              </a:rPr>
              <a:t>obstrüktif</a:t>
            </a:r>
            <a:r>
              <a:rPr lang="tr-TR" sz="2400" u="sng" dirty="0">
                <a:solidFill>
                  <a:srgbClr val="FF0000"/>
                </a:solidFill>
              </a:rPr>
              <a:t> hidrosefali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1. Sadece </a:t>
            </a:r>
            <a:r>
              <a:rPr lang="tr-TR" sz="2400" dirty="0" err="1">
                <a:solidFill>
                  <a:srgbClr val="FFFF00"/>
                </a:solidFill>
              </a:rPr>
              <a:t>intraventriküler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2. Kombine </a:t>
            </a:r>
            <a:r>
              <a:rPr lang="tr-TR" sz="2400" dirty="0" err="1">
                <a:solidFill>
                  <a:srgbClr val="FFFF00"/>
                </a:solidFill>
              </a:rPr>
              <a:t>intra</a:t>
            </a:r>
            <a:r>
              <a:rPr lang="tr-TR" sz="2400" dirty="0">
                <a:solidFill>
                  <a:srgbClr val="FFFF00"/>
                </a:solidFill>
              </a:rPr>
              <a:t> ve </a:t>
            </a:r>
            <a:r>
              <a:rPr lang="tr-TR" sz="2400" dirty="0" err="1">
                <a:solidFill>
                  <a:srgbClr val="FFFF00"/>
                </a:solidFill>
              </a:rPr>
              <a:t>extraventriküler</a:t>
            </a:r>
            <a:endParaRPr lang="tr-TR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3. Sadece </a:t>
            </a:r>
            <a:r>
              <a:rPr lang="tr-TR" sz="2400" dirty="0" err="1">
                <a:solidFill>
                  <a:srgbClr val="FFFF00"/>
                </a:solidFill>
              </a:rPr>
              <a:t>extraventriküler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3962400"/>
            <a:ext cx="487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 dirty="0">
                <a:solidFill>
                  <a:srgbClr val="FF0000"/>
                </a:solidFill>
              </a:rPr>
              <a:t>II.	</a:t>
            </a:r>
            <a:r>
              <a:rPr lang="tr-TR" sz="2400" b="1" i="1" dirty="0" err="1">
                <a:solidFill>
                  <a:srgbClr val="FF0000"/>
                </a:solidFill>
              </a:rPr>
              <a:t>Disfonksiyonel</a:t>
            </a:r>
            <a:endParaRPr lang="tr-TR" sz="2400" b="1" i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A. </a:t>
            </a:r>
            <a:r>
              <a:rPr lang="tr-TR" sz="2400" dirty="0" err="1">
                <a:solidFill>
                  <a:srgbClr val="FFFF00"/>
                </a:solidFill>
              </a:rPr>
              <a:t>Basilar</a:t>
            </a:r>
            <a:r>
              <a:rPr lang="tr-TR" sz="2400" dirty="0">
                <a:solidFill>
                  <a:srgbClr val="FFFF00"/>
                </a:solidFill>
              </a:rPr>
              <a:t> arter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1.Ektazi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	2.Anevrizma</a:t>
            </a:r>
          </a:p>
          <a:p>
            <a:pPr algn="l"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</a:rPr>
              <a:t>	B. Bilinmeyen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1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Tiplerine göre/Mori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4114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Ortaya çıkış zamanı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Nedenler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Obstruksiyon yeri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Sıvı toplanma yeri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Başlangıç tipi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95800" y="1981200"/>
            <a:ext cx="41910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Progresyon tipi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Ventrikül boyutları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İntrakraniyal basınç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Birlikte olan malformasyonlar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Prognozuna göre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74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Nedenlerine</a:t>
            </a:r>
            <a:r>
              <a:rPr lang="tr-TR" sz="2000" b="1" dirty="0" smtClean="0">
                <a:solidFill>
                  <a:srgbClr val="FF0000"/>
                </a:solidFill>
              </a:rPr>
              <a:t> göre/ Mori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Primer</a:t>
            </a:r>
            <a:r>
              <a:rPr lang="tr-TR" sz="2800" b="1" dirty="0">
                <a:solidFill>
                  <a:srgbClr val="FFFF00"/>
                </a:solidFill>
              </a:rPr>
              <a:t>	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Sekonder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Tümöral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Nontümöral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Displazik</a:t>
            </a:r>
            <a:r>
              <a:rPr lang="tr-TR" sz="2800" b="1" dirty="0">
                <a:solidFill>
                  <a:srgbClr val="FFFF00"/>
                </a:solidFill>
              </a:rPr>
              <a:t>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Ensefaloklastik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veya 		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destruktif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Neoplastik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Travmatik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İnfeksiyöz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Hemorajik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800" b="1" dirty="0" err="1">
                <a:solidFill>
                  <a:srgbClr val="FFFF00"/>
                </a:solidFill>
              </a:rPr>
              <a:t>Vasküler</a:t>
            </a:r>
            <a:r>
              <a:rPr lang="tr-TR" sz="2800" b="1" dirty="0">
                <a:solidFill>
                  <a:srgbClr val="FFFF00"/>
                </a:solidFill>
              </a:rPr>
              <a:t>				</a:t>
            </a:r>
            <a:r>
              <a:rPr lang="tr-TR" sz="28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tr-TR" sz="2800" b="1" dirty="0" err="1" smtClean="0">
                <a:solidFill>
                  <a:srgbClr val="FFFF00"/>
                </a:solidFill>
              </a:rPr>
              <a:t>Skeletal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24200" y="2438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048000" y="30480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38400" y="37338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76600" y="472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63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Özet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31242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Foramen Monroe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Gliosis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Kolloid kistler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Glial tm.</a:t>
            </a: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III. Ventrikül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Kiazmal gliomalar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Kraniofarinjiomalar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Araknoid kistler</a:t>
            </a:r>
            <a:r>
              <a:rPr lang="tr-TR" sz="2400">
                <a:solidFill>
                  <a:srgbClr val="FFFF00"/>
                </a:solidFill>
              </a:rPr>
              <a:t>	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71800" y="1757363"/>
            <a:ext cx="3505200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Pineal Bölge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Tümörler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Araknoid kistler</a:t>
            </a: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Aquaduct</a:t>
            </a: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Aquaduct stenozu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Subependimal gliozis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Periaquaductal glioma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19800" y="1752600"/>
            <a:ext cx="28956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 </a:t>
            </a:r>
            <a:r>
              <a:rPr lang="tr-TR" sz="2400" b="1" i="1">
                <a:solidFill>
                  <a:srgbClr val="FFFF00"/>
                </a:solidFill>
              </a:rPr>
              <a:t>IV. Ventrikül</a:t>
            </a:r>
            <a:endParaRPr lang="tr-TR" sz="24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Medulloblastoma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Ependimoma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Astrositoma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Dandy-Walker 	Kistleri</a:t>
            </a:r>
          </a:p>
          <a:p>
            <a:pPr algn="l">
              <a:spcBef>
                <a:spcPct val="50000"/>
              </a:spcBef>
            </a:pPr>
            <a:endParaRPr lang="tr-TR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tr-TR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Baziler tıkanıklık</a:t>
            </a:r>
          </a:p>
          <a:p>
            <a:pPr algn="l">
              <a:spcBef>
                <a:spcPct val="50000"/>
              </a:spcBef>
            </a:pPr>
            <a:r>
              <a:rPr lang="tr-TR" b="1" i="1">
                <a:solidFill>
                  <a:srgbClr val="FFFF00"/>
                </a:solidFill>
              </a:rPr>
              <a:t>	</a:t>
            </a:r>
            <a:r>
              <a:rPr lang="tr-TR">
                <a:solidFill>
                  <a:srgbClr val="FFFF00"/>
                </a:solidFill>
              </a:rPr>
              <a:t>Araknoidit</a:t>
            </a:r>
          </a:p>
          <a:p>
            <a:pPr algn="l"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	Chiari Malf.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70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Germinal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 err="1" smtClean="0">
                <a:solidFill>
                  <a:srgbClr val="FF0000"/>
                </a:solidFill>
              </a:rPr>
              <a:t>matrix</a:t>
            </a:r>
            <a:r>
              <a:rPr lang="tr-TR" sz="4800" b="1" dirty="0" smtClean="0">
                <a:solidFill>
                  <a:srgbClr val="FF0000"/>
                </a:solidFill>
              </a:rPr>
              <a:t> kanaması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germatrh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10540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57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3400" y="609600"/>
            <a:ext cx="80772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 kanama (IV. V)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C:\WINDOWS\Desktop\New Folder\Dscn2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981200"/>
            <a:ext cx="3203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WINDOWS\Desktop\New Folder\Dscn2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81200"/>
            <a:ext cx="3203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01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 tümör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D:\Data\Agahan\Dersler\foto\Hidrosefali\ivtm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87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1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IV. </a:t>
            </a:r>
            <a:r>
              <a:rPr lang="tr-TR" sz="4800" b="1" dirty="0" err="1" smtClean="0">
                <a:solidFill>
                  <a:srgbClr val="FF0000"/>
                </a:solidFill>
              </a:rPr>
              <a:t>Ventrikül</a:t>
            </a:r>
            <a:r>
              <a:rPr lang="tr-TR" sz="4800" b="1" dirty="0" smtClean="0">
                <a:solidFill>
                  <a:srgbClr val="FF0000"/>
                </a:solidFill>
              </a:rPr>
              <a:t> içi lezyonu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Hidrosefali\4vhd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66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ulgular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27432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0000"/>
                </a:solidFill>
              </a:rPr>
              <a:t>Premature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Apne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Bradikardi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Gergin </a:t>
            </a:r>
            <a:r>
              <a:rPr lang="tr-TR" dirty="0" err="1">
                <a:solidFill>
                  <a:srgbClr val="FFFF00"/>
                </a:solidFill>
              </a:rPr>
              <a:t>fontanel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Skalpde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venöz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distansiyon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Hızlı baş büyümesi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Kafada büyüklük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4200" y="1905000"/>
            <a:ext cx="2895600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0000"/>
                </a:solidFill>
              </a:rPr>
              <a:t>İnfantlar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İritabilite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Kusma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Uyku hali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Makrosefali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Gergin </a:t>
            </a:r>
            <a:r>
              <a:rPr lang="tr-TR" dirty="0" err="1">
                <a:solidFill>
                  <a:srgbClr val="FFFF00"/>
                </a:solidFill>
              </a:rPr>
              <a:t>fontanel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Skalpde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venöz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distansiyon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Zayıf baş kontrolü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rektus</a:t>
            </a:r>
            <a:r>
              <a:rPr lang="tr-TR" dirty="0">
                <a:solidFill>
                  <a:srgbClr val="FFFF00"/>
                </a:solidFill>
              </a:rPr>
              <a:t> felci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Batan güneş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72200" y="1905000"/>
            <a:ext cx="2590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dirty="0" smtClean="0">
                <a:solidFill>
                  <a:srgbClr val="FF0000"/>
                </a:solidFill>
              </a:rPr>
              <a:t>Çocuklar /Erişkin</a:t>
            </a:r>
            <a:endParaRPr lang="tr-TR" sz="24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Baş ağrısı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Kusma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Letarji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Diplopi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Görme bozukluğu</a:t>
            </a: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Papilödemi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Refleks artışı-</a:t>
            </a:r>
            <a:r>
              <a:rPr lang="tr-TR" dirty="0" err="1">
                <a:solidFill>
                  <a:srgbClr val="FFFF00"/>
                </a:solidFill>
              </a:rPr>
              <a:t>klonus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rektus</a:t>
            </a:r>
            <a:r>
              <a:rPr lang="tr-TR" dirty="0">
                <a:solidFill>
                  <a:srgbClr val="FFFF00"/>
                </a:solidFill>
              </a:rPr>
              <a:t> felci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7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800" b="1" dirty="0">
                <a:solidFill>
                  <a:srgbClr val="FF0000"/>
                </a:solidFill>
              </a:rPr>
              <a:t>Beyin ve </a:t>
            </a:r>
            <a:r>
              <a:rPr lang="tr-TR" sz="4800" b="1" dirty="0" err="1">
                <a:solidFill>
                  <a:srgbClr val="FF0000"/>
                </a:solidFill>
              </a:rPr>
              <a:t>ventriküler</a:t>
            </a:r>
            <a:r>
              <a:rPr lang="tr-TR" sz="4800" b="1" dirty="0">
                <a:solidFill>
                  <a:srgbClr val="FF0000"/>
                </a:solidFill>
              </a:rPr>
              <a:t> sistem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New Folder\Slaytlar\CGventstrans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495800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New Folder\Slaytlar\CGventocc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862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15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ulgular</a:t>
            </a:r>
            <a:r>
              <a:rPr lang="tr-TR" sz="4800" b="1" dirty="0" smtClean="0">
                <a:solidFill>
                  <a:srgbClr val="FF0000"/>
                </a:solidFill>
              </a:rPr>
              <a:t> -Baş çevresi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0866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Doğum sonrası Normal Baş çevresi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33-36 sm.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İlk yıl boyunca 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3. Aya kadar 		2 sm/ay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4-6 Aylar arası		1 sm/ay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6</a:t>
            </a:r>
            <a:r>
              <a:rPr lang="tr-TR" sz="3200" b="1">
                <a:solidFill>
                  <a:srgbClr val="FFFF00"/>
                </a:solidFill>
              </a:rPr>
              <a:t>-12 Aylar arası	0.5 sm/ay 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64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2057400"/>
            <a:ext cx="64008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Ultrasonografi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(Prenatal ve postnatal)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Direkt grafiler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Bilgisayarlı tomografi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Manyetik rezonans inceleme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Anjiografi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4" name="Picture 4" descr="D:\Data\Agahan\Dersler\foto\posterior fossa\hd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73413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1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r>
              <a:rPr lang="en-US" sz="4800" b="1" dirty="0" smtClean="0">
                <a:solidFill>
                  <a:srgbClr val="FF0000"/>
                </a:solidFill>
              </a:rPr>
              <a:t>- USG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C:\WINDOWS\Desktop\New Folder\bpd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100"/>
            <a:ext cx="40513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WINDOWS\Desktop\New Folder\vent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5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tr-TR" sz="4800" b="1" dirty="0" smtClean="0">
                <a:solidFill>
                  <a:srgbClr val="FF0000"/>
                </a:solidFill>
              </a:rPr>
              <a:t>anı yöntemleri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009775"/>
            <a:ext cx="80010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BBT de lateral ventrikül gövde kısmında 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Ventriküler / Biparietal uzaklık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0.25 altı  değerler normal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0.26 – 0.40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Hafif Ventriküler dilatasyon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0.41 – 0.60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Orta Ventriküler dilatasyon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0.61 – 0.91 </a:t>
            </a:r>
            <a:r>
              <a:rPr lang="en-US" sz="3200" b="1">
                <a:solidFill>
                  <a:srgbClr val="FFFF00"/>
                </a:solidFill>
              </a:rPr>
              <a:t>	</a:t>
            </a:r>
            <a:r>
              <a:rPr lang="tr-TR" sz="3200" b="1">
                <a:solidFill>
                  <a:srgbClr val="FFFF00"/>
                </a:solidFill>
              </a:rPr>
              <a:t>İleri Ventriküler dilatasyon</a:t>
            </a:r>
            <a:endParaRPr lang="en-US" sz="3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4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tr-TR" sz="4800" b="1" dirty="0" err="1" smtClean="0">
                <a:solidFill>
                  <a:srgbClr val="FF0000"/>
                </a:solidFill>
              </a:rPr>
              <a:t>ilgisayarlı</a:t>
            </a:r>
            <a:r>
              <a:rPr lang="tr-TR" sz="4800" b="1" dirty="0" smtClean="0">
                <a:solidFill>
                  <a:srgbClr val="FF0000"/>
                </a:solidFill>
              </a:rPr>
              <a:t> Tomografi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Hidrosefali\bb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18293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79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Manyetik Rezonans İnceleme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Hidrosefali\hdrm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3194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33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2608263"/>
            <a:ext cx="48768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b="1">
                <a:solidFill>
                  <a:srgbClr val="FFFF00"/>
                </a:solidFill>
              </a:rPr>
              <a:t>Medikal</a:t>
            </a:r>
          </a:p>
          <a:p>
            <a:pPr>
              <a:spcBef>
                <a:spcPct val="50000"/>
              </a:spcBef>
            </a:pPr>
            <a:r>
              <a:rPr lang="tr-TR" sz="4000" b="1">
                <a:solidFill>
                  <a:srgbClr val="FFFF00"/>
                </a:solidFill>
              </a:rPr>
              <a:t>Cerrahi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Nedene yönelik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Ventrikülostomiler</a:t>
            </a:r>
          </a:p>
          <a:p>
            <a:pPr algn="l"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	Şant ameliyatları	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63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 </a:t>
            </a:r>
            <a:r>
              <a:rPr lang="tr-TR" sz="3600" b="1" dirty="0" smtClean="0">
                <a:solidFill>
                  <a:srgbClr val="FF0000"/>
                </a:solidFill>
              </a:rPr>
              <a:t>Medikal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2286000"/>
            <a:ext cx="63246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>
                <a:solidFill>
                  <a:srgbClr val="FFFF00"/>
                </a:solidFill>
              </a:rPr>
              <a:t>Etkili medikal tedavi yok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Asetazolamid</a:t>
            </a:r>
            <a:r>
              <a:rPr lang="tr-TR" sz="3200">
                <a:solidFill>
                  <a:srgbClr val="FFFF00"/>
                </a:solidFill>
              </a:rPr>
              <a:t> 100 mg/kg/gün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Furosemid</a:t>
            </a: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ve</a:t>
            </a:r>
            <a:endParaRPr lang="tr-TR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>
                <a:solidFill>
                  <a:srgbClr val="FFFF00"/>
                </a:solidFill>
              </a:rPr>
              <a:t>Kombinasyonları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 </a:t>
            </a:r>
            <a:r>
              <a:rPr lang="tr-TR" sz="3600" b="1" dirty="0" smtClean="0">
                <a:solidFill>
                  <a:srgbClr val="FF0000"/>
                </a:solidFill>
              </a:rPr>
              <a:t>Cerrahi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76962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Obstrüktif lezyonun ortadan kaldırılması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Tümör, kist eksizyonları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Hematom drenajları	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0198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Tıkanma yerinin devre dışı bırakılması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</a:t>
            </a:r>
            <a:r>
              <a:rPr lang="tr-TR" sz="2800" b="1" i="1">
                <a:solidFill>
                  <a:srgbClr val="FFFF00"/>
                </a:solidFill>
              </a:rPr>
              <a:t>III. Ventrikülostomi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(Endoskopik, Stereotaktik, Açık)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	Torkildsen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55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– </a:t>
            </a:r>
            <a:r>
              <a:rPr lang="en-US" sz="3600" b="1" dirty="0" smtClean="0">
                <a:solidFill>
                  <a:srgbClr val="FF0000"/>
                </a:solidFill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</a:rPr>
              <a:t>Ventrik</a:t>
            </a:r>
            <a:r>
              <a:rPr lang="tr-TR" sz="3600" b="1" dirty="0" err="1" smtClean="0">
                <a:solidFill>
                  <a:srgbClr val="FF0000"/>
                </a:solidFill>
              </a:rPr>
              <a:t>ülostomi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WINDOWS\Desktop\New Folder\NURO44040795001_nrm=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4290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WINDOWS\Desktop\New Folder\Untitled-1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4102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0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Salınım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7800" y="1873250"/>
            <a:ext cx="5410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BOS </a:t>
            </a:r>
            <a:r>
              <a:rPr lang="en-US" sz="3200" b="1" i="1" dirty="0" err="1">
                <a:solidFill>
                  <a:srgbClr val="FFFF00"/>
                </a:solidFill>
              </a:rPr>
              <a:t>Koro</a:t>
            </a:r>
            <a:r>
              <a:rPr lang="tr-TR" sz="3200" b="1" i="1" dirty="0" err="1">
                <a:solidFill>
                  <a:srgbClr val="FFFF00"/>
                </a:solidFill>
              </a:rPr>
              <a:t>id</a:t>
            </a:r>
            <a:r>
              <a:rPr lang="tr-TR" sz="3200" b="1" i="1" dirty="0">
                <a:solidFill>
                  <a:srgbClr val="FFFF00"/>
                </a:solidFill>
              </a:rPr>
              <a:t> </a:t>
            </a:r>
            <a:r>
              <a:rPr lang="tr-TR" sz="3200" b="1" i="1" dirty="0" err="1">
                <a:solidFill>
                  <a:srgbClr val="FFFF00"/>
                </a:solidFill>
              </a:rPr>
              <a:t>pleksusda</a:t>
            </a:r>
            <a:r>
              <a:rPr lang="tr-TR" sz="3200" b="1" dirty="0">
                <a:solidFill>
                  <a:srgbClr val="FFFF00"/>
                </a:solidFill>
              </a:rPr>
              <a:t> yapılır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</a:t>
            </a:r>
            <a:r>
              <a:rPr lang="tr-TR" sz="3200" b="1" dirty="0" err="1">
                <a:solidFill>
                  <a:srgbClr val="FFFF00"/>
                </a:solidFill>
              </a:rPr>
              <a:t>Lateral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III.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	IV. </a:t>
            </a:r>
            <a:r>
              <a:rPr lang="tr-TR" sz="3200" b="1" dirty="0" err="1">
                <a:solidFill>
                  <a:srgbClr val="FFFF00"/>
                </a:solidFill>
              </a:rPr>
              <a:t>Ventrikül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39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Yüksek oranda </a:t>
            </a:r>
            <a:r>
              <a:rPr lang="tr-TR" sz="3200" b="1" dirty="0" err="1">
                <a:solidFill>
                  <a:srgbClr val="FFFF00"/>
                </a:solidFill>
              </a:rPr>
              <a:t>vasküler</a:t>
            </a:r>
            <a:r>
              <a:rPr lang="tr-TR" sz="3200" b="1" dirty="0">
                <a:solidFill>
                  <a:srgbClr val="FFFF00"/>
                </a:solidFill>
              </a:rPr>
              <a:t> bağ dokusunu çevreleyen tek tabakalı kübik </a:t>
            </a:r>
            <a:r>
              <a:rPr lang="tr-TR" sz="3200" b="1" dirty="0" err="1">
                <a:solidFill>
                  <a:srgbClr val="FFFF00"/>
                </a:solidFill>
              </a:rPr>
              <a:t>epitel</a:t>
            </a:r>
            <a:r>
              <a:rPr lang="tr-TR" sz="3200" b="1" dirty="0">
                <a:solidFill>
                  <a:srgbClr val="FFFF00"/>
                </a:solidFill>
              </a:rPr>
              <a:t> ile döşeli bir çok </a:t>
            </a:r>
            <a:r>
              <a:rPr lang="tr-TR" sz="3200" b="1" dirty="0" err="1">
                <a:solidFill>
                  <a:srgbClr val="FFFF00"/>
                </a:solidFill>
              </a:rPr>
              <a:t>villus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23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– </a:t>
            </a:r>
            <a:r>
              <a:rPr lang="en-US" sz="3600" b="1" dirty="0" smtClean="0">
                <a:solidFill>
                  <a:srgbClr val="FF0000"/>
                </a:solidFill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</a:rPr>
              <a:t>Ventrik</a:t>
            </a:r>
            <a:r>
              <a:rPr lang="tr-TR" sz="3600" b="1" dirty="0" err="1" smtClean="0">
                <a:solidFill>
                  <a:srgbClr val="FF0000"/>
                </a:solidFill>
              </a:rPr>
              <a:t>ülostomi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C:\WINDOWS\Desktop\New Folder\NURO44040795002_nrm=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876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7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Tedavi -</a:t>
            </a:r>
            <a:r>
              <a:rPr lang="tr-TR" sz="3600" b="1" dirty="0" smtClean="0">
                <a:solidFill>
                  <a:srgbClr val="FF0000"/>
                </a:solidFill>
              </a:rPr>
              <a:t>Cerrahi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0000"/>
                </a:solidFill>
              </a:rPr>
              <a:t>Şant</a:t>
            </a:r>
            <a:r>
              <a:rPr lang="tr-TR" sz="3200" b="1" dirty="0">
                <a:solidFill>
                  <a:srgbClr val="FF0000"/>
                </a:solidFill>
              </a:rPr>
              <a:t> ameliyatları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Ventriküloperitoneal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Ventriküloatrial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Ventrikülopleural</a:t>
            </a:r>
          </a:p>
          <a:p>
            <a:pPr>
              <a:spcBef>
                <a:spcPct val="50000"/>
              </a:spcBef>
            </a:pPr>
            <a:r>
              <a:rPr lang="tr-TR" sz="2400" b="1" i="1">
                <a:solidFill>
                  <a:srgbClr val="FFFF00"/>
                </a:solidFill>
              </a:rPr>
              <a:t>Lumboperitoneal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Ventrikulosubgaleal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3429000"/>
            <a:ext cx="1905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Periton</a:t>
            </a: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Atrium</a:t>
            </a:r>
          </a:p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Pleura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Galea altı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00800" y="34290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Safra kesesi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Mesane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Üreter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93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smtClean="0"/>
              <a:t>Şant Sistemi</a:t>
            </a:r>
            <a:br>
              <a:rPr lang="tr-TR" sz="4800" b="1" smtClean="0"/>
            </a:br>
            <a:r>
              <a:rPr lang="tr-TR" sz="4000" b="1" smtClean="0"/>
              <a:t>Valv</a:t>
            </a:r>
            <a:endParaRPr lang="en-US" sz="4000" b="1"/>
          </a:p>
        </p:txBody>
      </p:sp>
      <p:pic>
        <p:nvPicPr>
          <p:cNvPr id="3" name="Picture 5" descr="D:\Data\Agahan\Dersler\foto\p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Data\Agahan\Dersler\foto\pomp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33675"/>
            <a:ext cx="2536825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22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Şant</a:t>
            </a:r>
            <a:r>
              <a:rPr lang="tr-TR" b="1" dirty="0" smtClean="0">
                <a:solidFill>
                  <a:srgbClr val="FF0000"/>
                </a:solidFill>
              </a:rPr>
              <a:t> Sistemi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Proksimal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kateter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D:\Data\Agahan\Dersler\foto\pr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1224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ata\Agahan\Dersler\foto\pro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88" y="2514600"/>
            <a:ext cx="3935412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40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</a:rPr>
              <a:t>Şant</a:t>
            </a:r>
            <a:r>
              <a:rPr lang="tr-TR" b="1" dirty="0" smtClean="0">
                <a:solidFill>
                  <a:srgbClr val="FF0000"/>
                </a:solidFill>
              </a:rPr>
              <a:t> Sistemi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600" b="1" dirty="0" err="1" smtClean="0">
                <a:solidFill>
                  <a:srgbClr val="FF0000"/>
                </a:solidFill>
              </a:rPr>
              <a:t>Distal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kateter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d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97163"/>
            <a:ext cx="32004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di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6576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639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528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07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70063"/>
            <a:ext cx="31242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Data\Agahan\Dersler\foto\shunt oper\DSCN0012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304800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94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14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19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4863"/>
            <a:ext cx="4191000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56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1028" descr="D:\Data\Agahan\Dersler\foto\shunt oper\DSCN0022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148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9" descr="D:\Data\Agahan\Dersler\foto\shunt oper\DSCN0021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910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534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3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862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24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209800"/>
            <a:ext cx="3935412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24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7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2672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28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672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5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Kapillerlerin ultrafiltratı epitelce işlenerek ventriküle verilir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48200" y="3352800"/>
            <a:ext cx="3352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0.30-0.35 ml/dak.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500 ml/gün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Çocuklarda total volum 65-140 ml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50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Na-K ATPase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Karbonik anhidraz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Salınım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52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29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6450"/>
            <a:ext cx="41910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:\Data\Agahan\Dersler\foto\shunt oper\DSCN0020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026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D:\Data\Agahan\Dersler\foto\shunt oper\DSCN0034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ata\Agahan\Dersler\foto\shunt oper\DSCN0032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148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445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Operasyonu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D:\Data\Agahan\Dersler\foto\Hidrosefali\perit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ata\Agahan\Dersler\foto\Hidrosefali\proxbb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1005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22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8909" y="2193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Komplikasyonları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13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1336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Mekanik</a:t>
            </a:r>
            <a:endParaRPr lang="tr-TR" sz="2400" u="sng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Aşırı drenaj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Yetersiz drenaj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Prox. Kateter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Valv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Dist. Kateter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7000" y="2090738"/>
            <a:ext cx="2667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İnfeksiyon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S.epidermitis(%40)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S.aureus(%20) </a:t>
            </a: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Gram(-) basil (geç)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2133600"/>
            <a:ext cx="2514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u="sng">
                <a:solidFill>
                  <a:srgbClr val="FFFF00"/>
                </a:solidFill>
              </a:rPr>
              <a:t>Fonksiyonel</a:t>
            </a:r>
            <a:endParaRPr lang="tr-TR" sz="2400" i="1" u="sng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</a:rPr>
              <a:t>Çalışan şantın yetersizliğine bağlı fonksiyonel kayıplar 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707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304800"/>
            <a:ext cx="7848600" cy="1219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>
                <a:solidFill>
                  <a:srgbClr val="FF0000"/>
                </a:solidFill>
              </a:rPr>
              <a:t>Şant</a:t>
            </a:r>
            <a:r>
              <a:rPr lang="tr-TR" sz="4800" b="1" dirty="0" smtClean="0">
                <a:solidFill>
                  <a:srgbClr val="FF0000"/>
                </a:solidFill>
              </a:rPr>
              <a:t> Komplikasyonları -Özet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38400" y="17526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</a:rPr>
              <a:t>Sık rastlanan</a:t>
            </a:r>
          </a:p>
          <a:p>
            <a:pPr>
              <a:spcBef>
                <a:spcPct val="50000"/>
              </a:spcBef>
            </a:pPr>
            <a:r>
              <a:rPr lang="tr-TR" sz="2400" b="1" i="1" dirty="0" err="1">
                <a:solidFill>
                  <a:srgbClr val="FFFF00"/>
                </a:solidFill>
              </a:rPr>
              <a:t>İnfeksiyon</a:t>
            </a:r>
            <a:r>
              <a:rPr lang="tr-TR" sz="2400" b="1" i="1" dirty="0">
                <a:solidFill>
                  <a:srgbClr val="FFFF00"/>
                </a:solidFill>
              </a:rPr>
              <a:t>       Tıkanma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6400" y="29718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>
                <a:solidFill>
                  <a:srgbClr val="FFFF00"/>
                </a:solidFill>
              </a:rPr>
              <a:t>Daha az sıklıkla rastlanan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3733800"/>
            <a:ext cx="2438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Kraniyal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Subdural higroma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Subdural hematom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Hemiparezi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Parankimal hematom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3733800"/>
            <a:ext cx="25908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Subkütan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migrasyonu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diskonneksiyonu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Şant kopması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57800" y="3733800"/>
            <a:ext cx="1905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Peritoneal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Peritonit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Pseudokist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Perforasyon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Herni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39000" y="3733800"/>
            <a:ext cx="1600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Atrial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Endokardit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rgbClr val="FFFF00"/>
                </a:solidFill>
              </a:rPr>
              <a:t>Nefrit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74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457200"/>
            <a:ext cx="7848600" cy="990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Klinik seyir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1828800"/>
            <a:ext cx="5715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Prognoz beyin morfolojisine bağlı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Perinatal iskemi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İntraventriküler kanama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Ventrikülit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7620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5 yıllık yaşam konjenital hidrosefalide % 80-90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Tedavi edilenlerde normal zeka % 40-65 normal</a:t>
            </a:r>
          </a:p>
          <a:p>
            <a:pPr>
              <a:spcBef>
                <a:spcPct val="50000"/>
              </a:spcBef>
            </a:pPr>
            <a:r>
              <a:rPr lang="tr-TR" sz="2800">
                <a:solidFill>
                  <a:srgbClr val="FFFF00"/>
                </a:solidFill>
              </a:rPr>
              <a:t>İnfeksiyonlar ile bu oran azalır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80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838200" y="2209800"/>
            <a:ext cx="7543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FF00"/>
                </a:solidFill>
              </a:rPr>
              <a:t>Sekresyon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FF00"/>
                </a:solidFill>
              </a:rPr>
              <a:t>Silier</a:t>
            </a:r>
            <a:r>
              <a:rPr lang="tr-TR" sz="3200" b="1" dirty="0">
                <a:solidFill>
                  <a:srgbClr val="FFFF00"/>
                </a:solidFill>
              </a:rPr>
              <a:t> hareketler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Kardiyak </a:t>
            </a:r>
            <a:r>
              <a:rPr lang="tr-TR" sz="3200" b="1" dirty="0" err="1">
                <a:solidFill>
                  <a:srgbClr val="FFFF00"/>
                </a:solidFill>
              </a:rPr>
              <a:t>pulsasyonlar</a:t>
            </a:r>
            <a:r>
              <a:rPr lang="tr-TR" sz="3200" b="1" dirty="0">
                <a:solidFill>
                  <a:srgbClr val="FFFF00"/>
                </a:solidFill>
              </a:rPr>
              <a:t> (Sistol ve </a:t>
            </a:r>
            <a:r>
              <a:rPr lang="tr-TR" sz="3200" b="1" dirty="0" err="1">
                <a:solidFill>
                  <a:srgbClr val="FFFF00"/>
                </a:solidFill>
              </a:rPr>
              <a:t>Diastol</a:t>
            </a:r>
            <a:r>
              <a:rPr lang="tr-TR" sz="3200" b="1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Solunum hareketleri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</a:rPr>
              <a:t>Emilim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Text Box 2054"/>
          <p:cNvSpPr txBox="1">
            <a:spLocks noChangeArrowheads="1"/>
          </p:cNvSpPr>
          <p:nvPr/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Dolaşım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1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2438400"/>
            <a:ext cx="8001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Araknoid villuslar ile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Sagittal sinuse ve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Sinus boyunca büyük venlere invajine olmuş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Venöz dolaşım ile arada bir tabaka endotel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Emilim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36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0" y="2514600"/>
            <a:ext cx="800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Su ve elektrolitler serbestçe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Proteinler pinositoz ile aktif olarak taşınır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Basınç</a:t>
            </a:r>
            <a:r>
              <a:rPr lang="en-US" sz="3200" b="1">
                <a:solidFill>
                  <a:srgbClr val="FFFF00"/>
                </a:solidFill>
              </a:rPr>
              <a:t>`</a:t>
            </a:r>
            <a:r>
              <a:rPr lang="tr-TR" sz="3200" b="1">
                <a:solidFill>
                  <a:srgbClr val="FFFF00"/>
                </a:solidFill>
              </a:rPr>
              <a:t>ın 6.8 smSu dan az olduğu durumlarda emilim yok</a:t>
            </a:r>
          </a:p>
          <a:p>
            <a:pPr>
              <a:spcBef>
                <a:spcPct val="50000"/>
              </a:spcBef>
            </a:pPr>
            <a:r>
              <a:rPr lang="tr-TR" sz="3200" b="1">
                <a:solidFill>
                  <a:srgbClr val="FFFF00"/>
                </a:solidFill>
              </a:rPr>
              <a:t>Dengeli emilim ve salınım ile 11 smSu basınç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rgbClr val="FF0000"/>
                </a:solidFill>
              </a:rPr>
              <a:t>Fizyoloji-</a:t>
            </a:r>
            <a:r>
              <a:rPr lang="tr-TR" b="1" dirty="0" smtClean="0">
                <a:solidFill>
                  <a:srgbClr val="FF0000"/>
                </a:solidFill>
              </a:rPr>
              <a:t>Emilim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65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w Folder\Slaytlar\arach_gran_co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866900"/>
            <a:ext cx="5992812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tr-TR" b="1" dirty="0" err="1" smtClean="0">
                <a:solidFill>
                  <a:srgbClr val="FF0000"/>
                </a:solidFill>
              </a:rPr>
              <a:t>Araknoid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villus</a:t>
            </a:r>
            <a:r>
              <a:rPr lang="tr-TR" b="1" dirty="0" smtClean="0">
                <a:solidFill>
                  <a:srgbClr val="FF0000"/>
                </a:solidFill>
              </a:rPr>
              <a:t> ve </a:t>
            </a:r>
            <a:r>
              <a:rPr lang="tr-TR" b="1" dirty="0" err="1" smtClean="0">
                <a:solidFill>
                  <a:srgbClr val="FF0000"/>
                </a:solidFill>
              </a:rPr>
              <a:t>superior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sagittal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sinus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4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727" y="1708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tr-TR" sz="4800" b="1" dirty="0" err="1" smtClean="0">
                <a:solidFill>
                  <a:srgbClr val="FF0000"/>
                </a:solidFill>
              </a:rPr>
              <a:t>ınıflandırma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tr-TR" sz="2000" b="1" dirty="0" err="1" smtClean="0">
                <a:solidFill>
                  <a:srgbClr val="FF0000"/>
                </a:solidFill>
              </a:rPr>
              <a:t>örüntüleme</a:t>
            </a:r>
            <a:r>
              <a:rPr lang="tr-TR" sz="2000" b="1" dirty="0" smtClean="0">
                <a:solidFill>
                  <a:srgbClr val="FF0000"/>
                </a:solidFill>
              </a:rPr>
              <a:t> yöntemleri ile- </a:t>
            </a:r>
            <a:r>
              <a:rPr lang="tr-TR" sz="2000" b="1" dirty="0" err="1" smtClean="0">
                <a:solidFill>
                  <a:srgbClr val="FF0000"/>
                </a:solidFill>
              </a:rPr>
              <a:t>Naidich</a:t>
            </a:r>
            <a:r>
              <a:rPr lang="tr-TR" sz="2000" b="1" dirty="0" smtClean="0">
                <a:solidFill>
                  <a:srgbClr val="FF0000"/>
                </a:solidFill>
              </a:rPr>
              <a:t>/</a:t>
            </a:r>
            <a:r>
              <a:rPr lang="tr-TR" sz="2000" b="1" dirty="0" err="1" smtClean="0">
                <a:solidFill>
                  <a:srgbClr val="FF0000"/>
                </a:solidFill>
              </a:rPr>
              <a:t>McLone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4876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668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240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812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38400" indent="-609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FF0000"/>
                </a:solidFill>
              </a:rPr>
              <a:t>I.	</a:t>
            </a:r>
            <a:r>
              <a:rPr lang="tr-TR" i="1" dirty="0" err="1">
                <a:solidFill>
                  <a:srgbClr val="FF0000"/>
                </a:solidFill>
              </a:rPr>
              <a:t>Obstrüktif</a:t>
            </a:r>
            <a:endParaRPr lang="tr-TR" i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FontTx/>
              <a:buAutoNum type="alphaUcPeriod"/>
            </a:pPr>
            <a:r>
              <a:rPr lang="tr-TR" u="sng" dirty="0" err="1">
                <a:solidFill>
                  <a:srgbClr val="FFFF00"/>
                </a:solidFill>
              </a:rPr>
              <a:t>İnternal</a:t>
            </a:r>
            <a:r>
              <a:rPr lang="tr-TR" u="sng" dirty="0">
                <a:solidFill>
                  <a:srgbClr val="FFFF00"/>
                </a:solidFill>
              </a:rPr>
              <a:t> </a:t>
            </a:r>
            <a:r>
              <a:rPr lang="tr-TR" u="sng" dirty="0" err="1">
                <a:solidFill>
                  <a:srgbClr val="FFFF00"/>
                </a:solidFill>
              </a:rPr>
              <a:t>obstrüktif</a:t>
            </a:r>
            <a:r>
              <a:rPr lang="tr-TR" u="sng" dirty="0">
                <a:solidFill>
                  <a:srgbClr val="FFFF00"/>
                </a:solidFill>
              </a:rPr>
              <a:t> hidrosefali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1. </a:t>
            </a:r>
            <a:r>
              <a:rPr lang="tr-TR" dirty="0" err="1">
                <a:solidFill>
                  <a:srgbClr val="FFFF00"/>
                </a:solidFill>
              </a:rPr>
              <a:t>Lateral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Ventriküller</a:t>
            </a:r>
            <a:r>
              <a:rPr lang="tr-TR" dirty="0">
                <a:solidFill>
                  <a:srgbClr val="FFFF00"/>
                </a:solidFill>
              </a:rPr>
              <a:t>				</a:t>
            </a:r>
            <a:r>
              <a:rPr lang="tr-TR" dirty="0" err="1">
                <a:solidFill>
                  <a:srgbClr val="FFFF00"/>
                </a:solidFill>
              </a:rPr>
              <a:t>a.Atrium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b.Gövde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c.Foramen</a:t>
            </a:r>
            <a:r>
              <a:rPr lang="tr-TR" dirty="0">
                <a:solidFill>
                  <a:srgbClr val="FFFF00"/>
                </a:solidFill>
              </a:rPr>
              <a:t> Monroe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2. III. </a:t>
            </a:r>
            <a:r>
              <a:rPr lang="tr-TR" dirty="0" err="1">
                <a:solidFill>
                  <a:srgbClr val="FFFF00"/>
                </a:solidFill>
              </a:rPr>
              <a:t>Ventrikül</a:t>
            </a:r>
            <a:endParaRPr lang="tr-TR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a.Orta</a:t>
            </a:r>
            <a:r>
              <a:rPr lang="tr-TR" dirty="0">
                <a:solidFill>
                  <a:srgbClr val="FFFF00"/>
                </a:solidFill>
              </a:rPr>
              <a:t> bölüm</a:t>
            </a:r>
          </a:p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</a:rPr>
              <a:t>			</a:t>
            </a:r>
            <a:r>
              <a:rPr lang="tr-TR" dirty="0" err="1">
                <a:solidFill>
                  <a:srgbClr val="FFFF00"/>
                </a:solidFill>
              </a:rPr>
              <a:t>b.Arka</a:t>
            </a:r>
            <a:r>
              <a:rPr lang="tr-TR" dirty="0">
                <a:solidFill>
                  <a:srgbClr val="FFFF00"/>
                </a:solidFill>
              </a:rPr>
              <a:t> bölüm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57800" y="3200400"/>
            <a:ext cx="3429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3. Aquaduct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a.Proximal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b.Distal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4. IV. Ventrikül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a.Gövde içinde</a:t>
            </a:r>
          </a:p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rgbClr val="FFFF00"/>
                </a:solidFill>
              </a:rPr>
              <a:t>	b.Foraminal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36188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</TotalTime>
  <Words>513</Words>
  <Application>Microsoft Office PowerPoint</Application>
  <PresentationFormat>Ekran Gösterisi (4:3)</PresentationFormat>
  <Paragraphs>264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Black</vt:lpstr>
      <vt:lpstr>HİDROSEFALİ</vt:lpstr>
      <vt:lpstr>Beyin ve ventriküler sistem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</vt:vector>
  </TitlesOfParts>
  <Company>autf 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HİDROSEFALİ</dc:title>
  <dc:creator>melih bozkurt</dc:creator>
  <cp:lastModifiedBy>user</cp:lastModifiedBy>
  <cp:revision>6</cp:revision>
  <dcterms:created xsi:type="dcterms:W3CDTF">2015-11-03T08:10:59Z</dcterms:created>
  <dcterms:modified xsi:type="dcterms:W3CDTF">2020-07-02T13:19:55Z</dcterms:modified>
</cp:coreProperties>
</file>