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313" r:id="rId4"/>
    <p:sldId id="314" r:id="rId5"/>
    <p:sldId id="315" r:id="rId6"/>
    <p:sldId id="258" r:id="rId7"/>
    <p:sldId id="259" r:id="rId8"/>
    <p:sldId id="260" r:id="rId9"/>
    <p:sldId id="261" r:id="rId10"/>
    <p:sldId id="262" r:id="rId11"/>
    <p:sldId id="263" r:id="rId12"/>
    <p:sldId id="298" r:id="rId13"/>
    <p:sldId id="264" r:id="rId14"/>
    <p:sldId id="265" r:id="rId15"/>
    <p:sldId id="270" r:id="rId16"/>
    <p:sldId id="266" r:id="rId17"/>
    <p:sldId id="271" r:id="rId18"/>
    <p:sldId id="267" r:id="rId19"/>
    <p:sldId id="272" r:id="rId20"/>
    <p:sldId id="268" r:id="rId21"/>
    <p:sldId id="269" r:id="rId22"/>
    <p:sldId id="273" r:id="rId23"/>
    <p:sldId id="318" r:id="rId24"/>
    <p:sldId id="274" r:id="rId25"/>
    <p:sldId id="275" r:id="rId26"/>
    <p:sldId id="276" r:id="rId27"/>
    <p:sldId id="277" r:id="rId28"/>
    <p:sldId id="279" r:id="rId29"/>
    <p:sldId id="278" r:id="rId30"/>
    <p:sldId id="280" r:id="rId31"/>
    <p:sldId id="281" r:id="rId32"/>
    <p:sldId id="282" r:id="rId33"/>
    <p:sldId id="283" r:id="rId34"/>
    <p:sldId id="299" r:id="rId35"/>
    <p:sldId id="284" r:id="rId36"/>
    <p:sldId id="285" r:id="rId37"/>
    <p:sldId id="296" r:id="rId38"/>
    <p:sldId id="286" r:id="rId39"/>
    <p:sldId id="287" r:id="rId40"/>
    <p:sldId id="312" r:id="rId41"/>
    <p:sldId id="288" r:id="rId42"/>
    <p:sldId id="295" r:id="rId43"/>
    <p:sldId id="289" r:id="rId44"/>
    <p:sldId id="290" r:id="rId45"/>
    <p:sldId id="291" r:id="rId46"/>
    <p:sldId id="292" r:id="rId47"/>
    <p:sldId id="294" r:id="rId48"/>
    <p:sldId id="293" r:id="rId49"/>
    <p:sldId id="300" r:id="rId50"/>
    <p:sldId id="301" r:id="rId51"/>
    <p:sldId id="303" r:id="rId52"/>
    <p:sldId id="304" r:id="rId53"/>
    <p:sldId id="305" r:id="rId54"/>
    <p:sldId id="306" r:id="rId55"/>
    <p:sldId id="307" r:id="rId56"/>
    <p:sldId id="308" r:id="rId57"/>
    <p:sldId id="309" r:id="rId58"/>
    <p:sldId id="310" r:id="rId59"/>
    <p:sldId id="311"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FBD1773-4C23-4EB5-AB0D-2C9B9DC9FF12}"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1A8496C-0279-4F57-A662-90D548C0FB5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D1773-4C23-4EB5-AB0D-2C9B9DC9FF12}" type="datetimeFigureOut">
              <a:rPr lang="tr-TR" smtClean="0"/>
              <a:pPr/>
              <a:t>10.10.2018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8496C-0279-4F57-A662-90D548C0FB5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SUYUN ÖZELLİKLERİ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28575">
            <a:solidFill>
              <a:schemeClr val="accent6">
                <a:lumMod val="75000"/>
              </a:schemeClr>
            </a:solidFill>
          </a:ln>
        </p:spPr>
        <p:txBody>
          <a:bodyPr/>
          <a:lstStyle/>
          <a:p>
            <a:r>
              <a:rPr lang="tr-TR" dirty="0"/>
              <a:t>Genellikle suların sıcaklığı ekstrem haller dışında sulamayı olumsuz etkilemez</a:t>
            </a:r>
            <a:r>
              <a:rPr lang="tr-TR" dirty="0" smtClean="0"/>
              <a:t>.</a:t>
            </a:r>
          </a:p>
          <a:p>
            <a:r>
              <a:rPr lang="tr-TR" dirty="0" smtClean="0"/>
              <a:t> </a:t>
            </a:r>
            <a:r>
              <a:rPr lang="tr-TR" dirty="0"/>
              <a:t>Bir çeltik tarlasında su sıcaklığı 32 °C olduğunda çeltiklerin tamamen zarar gördüğü ortaya çıkmıştır.</a:t>
            </a:r>
          </a:p>
          <a:p>
            <a:r>
              <a:rPr lang="tr-TR" dirty="0"/>
              <a:t>Erken sulamalarda çimlenme açısından su sıcaklığı önemlidir.  </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pPr algn="l"/>
            <a:r>
              <a:rPr lang="tr-TR" dirty="0" smtClean="0"/>
              <a:t>b)renk</a:t>
            </a:r>
            <a:br>
              <a:rPr lang="tr-TR" dirty="0" smtClean="0"/>
            </a:br>
            <a:endParaRPr lang="tr-TR" dirty="0"/>
          </a:p>
        </p:txBody>
      </p:sp>
      <p:sp>
        <p:nvSpPr>
          <p:cNvPr id="3" name="2 İçerik Yer Tutucusu"/>
          <p:cNvSpPr>
            <a:spLocks noGrp="1"/>
          </p:cNvSpPr>
          <p:nvPr>
            <p:ph idx="1"/>
          </p:nvPr>
        </p:nvSpPr>
        <p:spPr>
          <a:ln>
            <a:solidFill>
              <a:schemeClr val="tx1"/>
            </a:solidFill>
          </a:ln>
        </p:spPr>
        <p:txBody>
          <a:bodyPr>
            <a:normAutofit/>
          </a:bodyPr>
          <a:lstStyle/>
          <a:p>
            <a:r>
              <a:rPr lang="tr-TR" dirty="0" smtClean="0"/>
              <a:t>Sulardaki </a:t>
            </a:r>
            <a:r>
              <a:rPr lang="tr-TR" dirty="0"/>
              <a:t>renk </a:t>
            </a:r>
            <a:endParaRPr lang="tr-TR" dirty="0" smtClean="0"/>
          </a:p>
          <a:p>
            <a:endParaRPr lang="tr-TR" dirty="0" smtClean="0"/>
          </a:p>
          <a:p>
            <a:pPr>
              <a:buNone/>
            </a:pPr>
            <a:r>
              <a:rPr lang="tr-TR" dirty="0" smtClean="0"/>
              <a:t>	mineraller  yada    bitkiler </a:t>
            </a:r>
          </a:p>
          <a:p>
            <a:endParaRPr lang="tr-TR" dirty="0" smtClean="0"/>
          </a:p>
          <a:p>
            <a:r>
              <a:rPr lang="tr-TR" dirty="0" smtClean="0"/>
              <a:t>Rengi </a:t>
            </a:r>
            <a:r>
              <a:rPr lang="tr-TR" dirty="0"/>
              <a:t>meydana getiren metalik maddeler </a:t>
            </a:r>
            <a:endParaRPr lang="tr-TR" dirty="0" smtClean="0"/>
          </a:p>
          <a:p>
            <a:endParaRPr lang="tr-TR" dirty="0" smtClean="0"/>
          </a:p>
          <a:p>
            <a:r>
              <a:rPr lang="tr-TR" dirty="0" smtClean="0"/>
              <a:t>demir </a:t>
            </a:r>
            <a:r>
              <a:rPr lang="tr-TR" dirty="0"/>
              <a:t>veya mangan bileşikleridir. </a:t>
            </a:r>
            <a:endParaRPr lang="tr-TR" dirty="0" smtClean="0"/>
          </a:p>
          <a:p>
            <a:pPr>
              <a:buNone/>
            </a:pPr>
            <a:endParaRPr lang="tr-TR" dirty="0"/>
          </a:p>
        </p:txBody>
      </p:sp>
      <p:cxnSp>
        <p:nvCxnSpPr>
          <p:cNvPr id="5" name="4 Düz Ok Bağlayıcısı"/>
          <p:cNvCxnSpPr/>
          <p:nvPr/>
        </p:nvCxnSpPr>
        <p:spPr>
          <a:xfrm flipH="1">
            <a:off x="1547664" y="2204864"/>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3347864" y="2143116"/>
            <a:ext cx="122413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flipH="1">
            <a:off x="1475656" y="4653136"/>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p:nvPr/>
        </p:nvCxnSpPr>
        <p:spPr>
          <a:xfrm>
            <a:off x="3275856" y="4653136"/>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pPr>
              <a:buNone/>
            </a:pPr>
            <a:r>
              <a:rPr lang="tr-TR" dirty="0" smtClean="0"/>
              <a:t>Bitkisel kökenli renk verici maddeler</a:t>
            </a:r>
          </a:p>
          <a:p>
            <a:endParaRPr lang="tr-TR" dirty="0" smtClean="0"/>
          </a:p>
          <a:p>
            <a:endParaRPr lang="tr-TR" dirty="0" smtClean="0"/>
          </a:p>
          <a:p>
            <a:r>
              <a:rPr lang="tr-TR" dirty="0" smtClean="0"/>
              <a:t> </a:t>
            </a:r>
            <a:r>
              <a:rPr lang="tr-TR" dirty="0" err="1" smtClean="0"/>
              <a:t>humik</a:t>
            </a:r>
            <a:r>
              <a:rPr lang="tr-TR" dirty="0" smtClean="0"/>
              <a:t> maddeler, algler, yosunlar, tanenler sayılabilir. </a:t>
            </a:r>
            <a:r>
              <a:rPr lang="tr-TR" dirty="0" err="1" smtClean="0"/>
              <a:t>Humik</a:t>
            </a:r>
            <a:r>
              <a:rPr lang="tr-TR" dirty="0" smtClean="0"/>
              <a:t> asitlerin bulunması halinde renk koyu kahverengi, </a:t>
            </a:r>
            <a:r>
              <a:rPr lang="tr-TR" dirty="0" err="1" smtClean="0"/>
              <a:t>fulvik</a:t>
            </a:r>
            <a:r>
              <a:rPr lang="tr-TR" dirty="0" smtClean="0"/>
              <a:t> asitlerin bulunması halinde açık çay rengi gözlenebilir. </a:t>
            </a:r>
          </a:p>
          <a:p>
            <a:endParaRPr lang="tr-TR" dirty="0" smtClean="0"/>
          </a:p>
          <a:p>
            <a:endParaRPr lang="tr-TR" dirty="0" smtClean="0"/>
          </a:p>
          <a:p>
            <a:r>
              <a:rPr lang="tr-TR" dirty="0" smtClean="0"/>
              <a:t>Bu renkler daha çok ormanlık alanlar veya </a:t>
            </a:r>
            <a:r>
              <a:rPr lang="tr-TR" dirty="0" err="1" smtClean="0"/>
              <a:t>peat</a:t>
            </a:r>
            <a:r>
              <a:rPr lang="tr-TR" dirty="0" smtClean="0"/>
              <a:t> yatakları çevresinde bulunabilir.  Bunların dışında insan aktivitesi sonucu endüstriden kaynaklanan organik veya inorganik bileşiklerde renk oluşturur.</a:t>
            </a:r>
            <a:endParaRPr lang="tr-TR" dirty="0"/>
          </a:p>
        </p:txBody>
      </p:sp>
      <p:cxnSp>
        <p:nvCxnSpPr>
          <p:cNvPr id="5" name="4 Düz Ok Bağlayıcısı"/>
          <p:cNvCxnSpPr/>
          <p:nvPr/>
        </p:nvCxnSpPr>
        <p:spPr>
          <a:xfrm flipH="1">
            <a:off x="1547664" y="2132856"/>
            <a:ext cx="648072" cy="5760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rot="16200000" flipH="1">
            <a:off x="2964645" y="2107397"/>
            <a:ext cx="714380" cy="500066"/>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Düz Ok Bağlayıcısı"/>
          <p:cNvCxnSpPr/>
          <p:nvPr/>
        </p:nvCxnSpPr>
        <p:spPr>
          <a:xfrm>
            <a:off x="5076056" y="2060848"/>
            <a:ext cx="996142" cy="72521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p:cNvCxnSpPr/>
          <p:nvPr/>
        </p:nvCxnSpPr>
        <p:spPr>
          <a:xfrm rot="16200000" flipH="1">
            <a:off x="3893339" y="2107397"/>
            <a:ext cx="785818" cy="571504"/>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tx1"/>
            </a:solidFill>
          </a:ln>
        </p:spPr>
        <p:txBody>
          <a:bodyPr>
            <a:normAutofit lnSpcReduction="10000"/>
          </a:bodyPr>
          <a:lstStyle/>
          <a:p>
            <a:r>
              <a:rPr lang="tr-TR" dirty="0" smtClean="0"/>
              <a:t>Sulama yönünden renk önemli değildir bu nedenle analiz raporlarında belirtilmez. </a:t>
            </a:r>
          </a:p>
          <a:p>
            <a:r>
              <a:rPr lang="tr-TR" dirty="0" smtClean="0"/>
              <a:t>Suyun renk ölçümünde platin kobalt metodu kullanılır. </a:t>
            </a:r>
          </a:p>
          <a:p>
            <a:r>
              <a:rPr lang="tr-TR" dirty="0" smtClean="0"/>
              <a:t>Su örneği önce santrifüj edilerek askıdaki katılar giderilir. Daha sonra analiz yapılır. Standart platin çözeltileri ile mukayese edilerek renk birimi (1 mg/l </a:t>
            </a:r>
            <a:r>
              <a:rPr lang="tr-TR" dirty="0" err="1" smtClean="0"/>
              <a:t>pt</a:t>
            </a:r>
            <a:r>
              <a:rPr lang="tr-TR" dirty="0" smtClean="0"/>
              <a:t>) olarak ifade edilir.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92696"/>
            <a:ext cx="8229600" cy="724942"/>
          </a:xfrm>
        </p:spPr>
        <p:txBody>
          <a:bodyPr>
            <a:normAutofit fontScale="90000"/>
          </a:bodyPr>
          <a:lstStyle/>
          <a:p>
            <a:pPr algn="l"/>
            <a:r>
              <a:rPr lang="tr-TR" dirty="0" smtClean="0"/>
              <a:t>c)Koku ve tat</a:t>
            </a:r>
            <a:br>
              <a:rPr lang="tr-TR" dirty="0" smtClean="0"/>
            </a:br>
            <a:endParaRPr lang="tr-TR" dirty="0"/>
          </a:p>
        </p:txBody>
      </p:sp>
      <p:sp>
        <p:nvSpPr>
          <p:cNvPr id="3" name="2 İçerik Yer Tutucusu"/>
          <p:cNvSpPr>
            <a:spLocks noGrp="1"/>
          </p:cNvSpPr>
          <p:nvPr>
            <p:ph idx="1"/>
          </p:nvPr>
        </p:nvSpPr>
        <p:spPr>
          <a:xfrm>
            <a:off x="457200" y="1196752"/>
            <a:ext cx="8229600" cy="4929411"/>
          </a:xfrm>
          <a:ln>
            <a:solidFill>
              <a:schemeClr val="tx2">
                <a:lumMod val="60000"/>
                <a:lumOff val="40000"/>
              </a:schemeClr>
            </a:solidFill>
          </a:ln>
        </p:spPr>
        <p:txBody>
          <a:bodyPr>
            <a:normAutofit fontScale="85000" lnSpcReduction="10000"/>
          </a:bodyPr>
          <a:lstStyle/>
          <a:p>
            <a:pPr>
              <a:buNone/>
            </a:pPr>
            <a:r>
              <a:rPr lang="tr-TR" dirty="0" smtClean="0"/>
              <a:t>Ağızda </a:t>
            </a:r>
            <a:r>
              <a:rPr lang="tr-TR" dirty="0"/>
              <a:t>hissedilen tat duygusu </a:t>
            </a:r>
            <a:r>
              <a:rPr lang="tr-TR" dirty="0" smtClean="0"/>
              <a:t>aslında </a:t>
            </a:r>
          </a:p>
          <a:p>
            <a:pPr>
              <a:buNone/>
            </a:pPr>
            <a:endParaRPr lang="tr-TR" dirty="0" smtClean="0"/>
          </a:p>
          <a:p>
            <a:r>
              <a:rPr lang="tr-TR" dirty="0" smtClean="0"/>
              <a:t>Koku, tat </a:t>
            </a:r>
            <a:r>
              <a:rPr lang="tr-TR" dirty="0"/>
              <a:t>ve sıcaklığın bir bileşimidir. Eğer su </a:t>
            </a:r>
            <a:r>
              <a:rPr lang="tr-TR" dirty="0" smtClean="0"/>
              <a:t> örneği</a:t>
            </a:r>
            <a:r>
              <a:rPr lang="tr-TR" dirty="0"/>
              <a:t> </a:t>
            </a:r>
            <a:r>
              <a:rPr lang="tr-TR" dirty="0" smtClean="0"/>
              <a:t/>
            </a:r>
            <a:br>
              <a:rPr lang="tr-TR" dirty="0" smtClean="0"/>
            </a:br>
            <a:r>
              <a:rPr lang="tr-TR" dirty="0"/>
              <a:t>belirgin bir koku ve sıcaklık içermiyorsa, hissedilen duygu gerçek tat olarak ifade edilir. </a:t>
            </a:r>
            <a:endParaRPr lang="tr-TR" dirty="0" smtClean="0"/>
          </a:p>
          <a:p>
            <a:r>
              <a:rPr lang="tr-TR" dirty="0" smtClean="0"/>
              <a:t>Demir</a:t>
            </a:r>
            <a:r>
              <a:rPr lang="tr-TR" dirty="0"/>
              <a:t>, mangan, </a:t>
            </a:r>
            <a:r>
              <a:rPr lang="tr-TR" dirty="0" smtClean="0"/>
              <a:t>potasyum</a:t>
            </a:r>
            <a:r>
              <a:rPr lang="tr-TR" dirty="0"/>
              <a:t>, klor, potasyum permanganat gibi </a:t>
            </a:r>
            <a:r>
              <a:rPr lang="tr-TR" dirty="0" err="1" smtClean="0"/>
              <a:t>oksidanlarla</a:t>
            </a:r>
            <a:r>
              <a:rPr lang="tr-TR" dirty="0" smtClean="0"/>
              <a:t> </a:t>
            </a:r>
            <a:r>
              <a:rPr lang="tr-TR" dirty="0"/>
              <a:t>etkisiz hale getirilebilir.</a:t>
            </a:r>
            <a:endParaRPr lang="tr-TR" dirty="0" smtClean="0"/>
          </a:p>
          <a:p>
            <a:r>
              <a:rPr lang="tr-TR" dirty="0" smtClean="0"/>
              <a:t>Sularda </a:t>
            </a:r>
            <a:r>
              <a:rPr lang="tr-TR" dirty="0"/>
              <a:t>koku ve tat kalitatif olarak (nicelik) olarak belirlenir. Koklanarak ve tadına bakılarak belli standartlarda araştırıcılar tarafından değerlendirilir. </a:t>
            </a:r>
            <a:endParaRPr lang="tr-TR" dirty="0" smtClean="0"/>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tx2">
                <a:lumMod val="40000"/>
                <a:lumOff val="60000"/>
              </a:schemeClr>
            </a:solidFill>
          </a:ln>
        </p:spPr>
        <p:txBody>
          <a:bodyPr>
            <a:normAutofit fontScale="92500"/>
          </a:bodyPr>
          <a:lstStyle/>
          <a:p>
            <a:pPr>
              <a:buNone/>
            </a:pPr>
            <a:r>
              <a:rPr lang="tr-TR" dirty="0" smtClean="0"/>
              <a:t>Suda istenmeyen koku ve tadın oluşmasına suda bulunan </a:t>
            </a:r>
          </a:p>
          <a:p>
            <a:pPr>
              <a:buFont typeface="Wingdings" pitchFamily="2" charset="2"/>
              <a:buChar char="ü"/>
            </a:pPr>
            <a:r>
              <a:rPr lang="tr-TR" dirty="0" smtClean="0"/>
              <a:t>mikroorganizmalar, </a:t>
            </a:r>
          </a:p>
          <a:p>
            <a:pPr>
              <a:buFont typeface="Wingdings" pitchFamily="2" charset="2"/>
              <a:buChar char="ü"/>
            </a:pPr>
            <a:r>
              <a:rPr lang="tr-TR" dirty="0" smtClean="0"/>
              <a:t>yabani otlar, </a:t>
            </a:r>
          </a:p>
          <a:p>
            <a:pPr>
              <a:buFont typeface="Wingdings" pitchFamily="2" charset="2"/>
              <a:buChar char="ü"/>
            </a:pPr>
            <a:r>
              <a:rPr lang="tr-TR" dirty="0" smtClean="0"/>
              <a:t>çürüyen bitkisel artıklar,</a:t>
            </a:r>
          </a:p>
          <a:p>
            <a:pPr>
              <a:buFont typeface="Wingdings" pitchFamily="2" charset="2"/>
              <a:buChar char="ü"/>
            </a:pPr>
            <a:r>
              <a:rPr lang="tr-TR" dirty="0" smtClean="0"/>
              <a:t> kanalizasyon  ve endüstri atıkları neden olabilir. </a:t>
            </a:r>
          </a:p>
          <a:p>
            <a:pPr>
              <a:buFont typeface="Wingdings" pitchFamily="2" charset="2"/>
              <a:buChar char="ü"/>
            </a:pPr>
            <a:r>
              <a:rPr lang="tr-TR" dirty="0" smtClean="0"/>
              <a:t>Sulama suyunun tadı ve kokusuna  bakılmaz, analiz raporlarında da belirtilmez!!!!!</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92696"/>
            <a:ext cx="8229600" cy="724942"/>
          </a:xfrm>
        </p:spPr>
        <p:txBody>
          <a:bodyPr>
            <a:normAutofit fontScale="90000"/>
          </a:bodyPr>
          <a:lstStyle/>
          <a:p>
            <a:pPr algn="l"/>
            <a:r>
              <a:rPr lang="tr-TR" dirty="0" smtClean="0"/>
              <a:t>d) askıda katı maddeler</a:t>
            </a:r>
            <a:br>
              <a:rPr lang="tr-TR" dirty="0" smtClean="0"/>
            </a:br>
            <a:endParaRPr lang="tr-TR" dirty="0"/>
          </a:p>
        </p:txBody>
      </p:sp>
      <p:sp>
        <p:nvSpPr>
          <p:cNvPr id="3" name="2 İçerik Yer Tutucusu"/>
          <p:cNvSpPr>
            <a:spLocks noGrp="1"/>
          </p:cNvSpPr>
          <p:nvPr>
            <p:ph idx="1"/>
          </p:nvPr>
        </p:nvSpPr>
        <p:spPr>
          <a:xfrm>
            <a:off x="457200" y="1124744"/>
            <a:ext cx="8229600" cy="5001419"/>
          </a:xfrm>
          <a:ln>
            <a:solidFill>
              <a:srgbClr val="7030A0"/>
            </a:solidFill>
          </a:ln>
        </p:spPr>
        <p:txBody>
          <a:bodyPr>
            <a:normAutofit fontScale="92500" lnSpcReduction="20000"/>
          </a:bodyPr>
          <a:lstStyle/>
          <a:p>
            <a:pPr>
              <a:buNone/>
            </a:pPr>
            <a:r>
              <a:rPr lang="tr-TR" dirty="0" err="1" smtClean="0"/>
              <a:t>Süspanse</a:t>
            </a:r>
            <a:r>
              <a:rPr lang="tr-TR" dirty="0" smtClean="0"/>
              <a:t> </a:t>
            </a:r>
            <a:r>
              <a:rPr lang="tr-TR" dirty="0"/>
              <a:t>halde bulunan maddeler (suda katı cisimlerin yüzer halde bulunması)</a:t>
            </a:r>
          </a:p>
          <a:p>
            <a:pPr>
              <a:buNone/>
            </a:pPr>
            <a:r>
              <a:rPr lang="tr-TR" dirty="0"/>
              <a:t>Sularda doğal olarak </a:t>
            </a:r>
            <a:endParaRPr lang="tr-TR" dirty="0" smtClean="0"/>
          </a:p>
          <a:p>
            <a:pPr>
              <a:buFont typeface="Wingdings" pitchFamily="2" charset="2"/>
              <a:buChar char="q"/>
            </a:pPr>
            <a:r>
              <a:rPr lang="tr-TR" dirty="0" err="1" smtClean="0"/>
              <a:t>siltlerin</a:t>
            </a:r>
            <a:r>
              <a:rPr lang="tr-TR" dirty="0" smtClean="0"/>
              <a:t> </a:t>
            </a:r>
            <a:r>
              <a:rPr lang="tr-TR" dirty="0"/>
              <a:t>erozyonu</a:t>
            </a:r>
            <a:r>
              <a:rPr lang="tr-TR" dirty="0" smtClean="0"/>
              <a:t>,</a:t>
            </a:r>
          </a:p>
          <a:p>
            <a:pPr>
              <a:buFont typeface="Wingdings" pitchFamily="2" charset="2"/>
              <a:buChar char="q"/>
            </a:pPr>
            <a:r>
              <a:rPr lang="tr-TR" dirty="0" smtClean="0"/>
              <a:t> </a:t>
            </a:r>
            <a:r>
              <a:rPr lang="tr-TR" dirty="0"/>
              <a:t>organik madde parçacıkları </a:t>
            </a:r>
            <a:r>
              <a:rPr lang="tr-TR" dirty="0" smtClean="0"/>
              <a:t>ve</a:t>
            </a:r>
          </a:p>
          <a:p>
            <a:pPr>
              <a:buFont typeface="Wingdings" pitchFamily="2" charset="2"/>
              <a:buChar char="q"/>
            </a:pPr>
            <a:r>
              <a:rPr lang="tr-TR" dirty="0" smtClean="0"/>
              <a:t> </a:t>
            </a:r>
            <a:r>
              <a:rPr lang="tr-TR" dirty="0"/>
              <a:t>planktonlardan kaynaklanan askıda kalan maddeler mevcuttur. </a:t>
            </a:r>
            <a:endParaRPr lang="tr-TR" dirty="0" smtClean="0"/>
          </a:p>
          <a:p>
            <a:r>
              <a:rPr lang="tr-TR" dirty="0" smtClean="0"/>
              <a:t>Bir </a:t>
            </a:r>
            <a:r>
              <a:rPr lang="tr-TR" dirty="0"/>
              <a:t>su kaynağından su örneği aldıktan sonra şişenin dibinde çökelme oluyorsa bunlar </a:t>
            </a:r>
            <a:r>
              <a:rPr lang="tr-TR" dirty="0" err="1"/>
              <a:t>süspanse</a:t>
            </a:r>
            <a:r>
              <a:rPr lang="tr-TR" dirty="0"/>
              <a:t> halde bulunan maddelerdir. Bu maddelerin hepsi </a:t>
            </a:r>
            <a:r>
              <a:rPr lang="tr-TR" dirty="0" smtClean="0"/>
              <a:t>çökelmeyebilir de.</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tx1">
                <a:lumMod val="95000"/>
                <a:lumOff val="5000"/>
              </a:schemeClr>
            </a:solidFill>
          </a:ln>
        </p:spPr>
        <p:txBody>
          <a:bodyPr>
            <a:normAutofit fontScale="92500" lnSpcReduction="20000"/>
          </a:bodyPr>
          <a:lstStyle/>
          <a:p>
            <a:pPr>
              <a:buNone/>
            </a:pPr>
            <a:r>
              <a:rPr lang="tr-TR" dirty="0" smtClean="0"/>
              <a:t>Bu maddelerin çökelmesi suyun </a:t>
            </a:r>
          </a:p>
          <a:p>
            <a:pPr>
              <a:buFont typeface="Wingdings" pitchFamily="2" charset="2"/>
              <a:buChar char="v"/>
            </a:pPr>
            <a:r>
              <a:rPr lang="tr-TR" dirty="0" smtClean="0"/>
              <a:t> durgunluğuna,</a:t>
            </a:r>
          </a:p>
          <a:p>
            <a:pPr>
              <a:buFont typeface="Wingdings" pitchFamily="2" charset="2"/>
              <a:buChar char="v"/>
            </a:pPr>
            <a:r>
              <a:rPr lang="tr-TR" dirty="0" smtClean="0"/>
              <a:t>  sıcaklığına,</a:t>
            </a:r>
          </a:p>
          <a:p>
            <a:pPr>
              <a:buFont typeface="Wingdings" pitchFamily="2" charset="2"/>
              <a:buChar char="v"/>
            </a:pPr>
            <a:r>
              <a:rPr lang="tr-TR" dirty="0" smtClean="0"/>
              <a:t>  </a:t>
            </a:r>
            <a:r>
              <a:rPr lang="tr-TR" dirty="0" err="1" smtClean="0"/>
              <a:t>flokülasyona</a:t>
            </a:r>
            <a:r>
              <a:rPr lang="tr-TR" dirty="0" smtClean="0"/>
              <a:t>,</a:t>
            </a:r>
          </a:p>
          <a:p>
            <a:pPr>
              <a:buFont typeface="Wingdings" pitchFamily="2" charset="2"/>
              <a:buChar char="v"/>
            </a:pPr>
            <a:r>
              <a:rPr lang="tr-TR" dirty="0" smtClean="0"/>
              <a:t>  yoğunluğa bağlıdır.</a:t>
            </a:r>
          </a:p>
          <a:p>
            <a:pPr>
              <a:buFont typeface="Wingdings" pitchFamily="2" charset="2"/>
              <a:buChar char="v"/>
            </a:pPr>
            <a:r>
              <a:rPr lang="tr-TR" dirty="0" smtClean="0"/>
              <a:t>  </a:t>
            </a:r>
            <a:r>
              <a:rPr lang="tr-TR" dirty="0" err="1" smtClean="0"/>
              <a:t>Floküle</a:t>
            </a:r>
            <a:r>
              <a:rPr lang="tr-TR" dirty="0" smtClean="0"/>
              <a:t> olma veya </a:t>
            </a:r>
            <a:r>
              <a:rPr lang="tr-TR" dirty="0" err="1" smtClean="0"/>
              <a:t>flokülasyon</a:t>
            </a:r>
            <a:r>
              <a:rPr lang="tr-TR" dirty="0" smtClean="0"/>
              <a:t>  suda bulunan  taneciklerin birbirlerine bağlanması ile çökelmesidir.</a:t>
            </a:r>
          </a:p>
          <a:p>
            <a:pPr>
              <a:buFont typeface="Wingdings" pitchFamily="2" charset="2"/>
              <a:buChar char="v"/>
            </a:pPr>
            <a:r>
              <a:rPr lang="tr-TR" dirty="0" smtClean="0"/>
              <a:t>  Bazı çok değerli katyonlar Mg++,</a:t>
            </a:r>
            <a:r>
              <a:rPr lang="tr-TR" dirty="0" err="1" smtClean="0"/>
              <a:t>Fe</a:t>
            </a:r>
            <a:r>
              <a:rPr lang="tr-TR" dirty="0" smtClean="0"/>
              <a:t>+++, Al+++ bu   işlemde rol oynar.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2">
                <a:lumMod val="75000"/>
              </a:schemeClr>
            </a:solidFill>
          </a:ln>
        </p:spPr>
        <p:txBody>
          <a:bodyPr>
            <a:normAutofit fontScale="92500" lnSpcReduction="10000"/>
          </a:bodyPr>
          <a:lstStyle/>
          <a:p>
            <a:r>
              <a:rPr lang="tr-TR" dirty="0"/>
              <a:t>Sulara </a:t>
            </a:r>
            <a:endParaRPr lang="tr-TR" dirty="0" smtClean="0"/>
          </a:p>
          <a:p>
            <a:r>
              <a:rPr lang="tr-TR" dirty="0" smtClean="0"/>
              <a:t>erozyonla</a:t>
            </a:r>
            <a:r>
              <a:rPr lang="tr-TR" dirty="0"/>
              <a:t>, ağaç kütüklerinin taşınması ile, maden veya taş ocakları işletmelerinden, nehir yataklarından kum çıkarmadan </a:t>
            </a:r>
            <a:r>
              <a:rPr lang="tr-TR" dirty="0" err="1"/>
              <a:t>silt</a:t>
            </a:r>
            <a:r>
              <a:rPr lang="tr-TR" dirty="0"/>
              <a:t> karışımı olabilir. </a:t>
            </a:r>
            <a:endParaRPr lang="tr-TR" dirty="0" smtClean="0"/>
          </a:p>
          <a:p>
            <a:r>
              <a:rPr lang="tr-TR" dirty="0" smtClean="0"/>
              <a:t>Sulama </a:t>
            </a:r>
            <a:r>
              <a:rPr lang="tr-TR" dirty="0"/>
              <a:t>yönünden ince </a:t>
            </a:r>
            <a:r>
              <a:rPr lang="tr-TR" dirty="0" err="1"/>
              <a:t>süspanse</a:t>
            </a:r>
            <a:r>
              <a:rPr lang="tr-TR" dirty="0"/>
              <a:t> maddeler toprağı verimli hale getirebilir (potasyum), topraklardaki çatlak ve yarıkların kapanmasına yardımcı olabilir</a:t>
            </a:r>
            <a:r>
              <a:rPr lang="tr-TR" dirty="0" smtClean="0"/>
              <a:t>.</a:t>
            </a:r>
          </a:p>
          <a:p>
            <a:r>
              <a:rPr lang="tr-TR" dirty="0" smtClean="0"/>
              <a:t> </a:t>
            </a:r>
            <a:endParaRPr lang="tr-TR" dirty="0"/>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76200">
            <a:solidFill>
              <a:srgbClr val="92D050"/>
            </a:solidFill>
          </a:ln>
        </p:spPr>
        <p:txBody>
          <a:bodyPr/>
          <a:lstStyle/>
          <a:p>
            <a:r>
              <a:rPr lang="tr-TR" dirty="0" smtClean="0"/>
              <a:t>Kum zerreleri ise verimliliği azaltır, bitkilere zara verebilir. </a:t>
            </a:r>
          </a:p>
          <a:p>
            <a:r>
              <a:rPr lang="tr-TR" dirty="0" smtClean="0"/>
              <a:t>Yine </a:t>
            </a:r>
            <a:r>
              <a:rPr lang="tr-TR" dirty="0" err="1" smtClean="0"/>
              <a:t>silt</a:t>
            </a:r>
            <a:r>
              <a:rPr lang="tr-TR" dirty="0" smtClean="0"/>
              <a:t> toprağın alt tabakalarından geliyorsa üst toprağın verimli kısmını örtebilir.</a:t>
            </a:r>
          </a:p>
          <a:p>
            <a:r>
              <a:rPr lang="tr-TR" dirty="0" smtClean="0"/>
              <a:t> Killerin toprak yüzeyinde birikmesi ile geçirimsiz bir tabaka oluşabilir. Toprağa hava ve su girişi engellenir.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6" name="Picture 2" descr="http://images.slideplayer.biz.tr/8/2284165/slides/slide_14.jpg"/>
          <p:cNvPicPr>
            <a:picLocks noChangeAspect="1" noChangeArrowheads="1"/>
          </p:cNvPicPr>
          <p:nvPr/>
        </p:nvPicPr>
        <p:blipFill>
          <a:blip r:embed="rId2" cstate="print"/>
          <a:srcRect/>
          <a:stretch>
            <a:fillRect/>
          </a:stretch>
        </p:blipFill>
        <p:spPr bwMode="auto">
          <a:xfrm>
            <a:off x="755576" y="400050"/>
            <a:ext cx="8136904" cy="64579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rgbClr val="92D050"/>
            </a:solidFill>
          </a:ln>
        </p:spPr>
        <p:txBody>
          <a:bodyPr>
            <a:normAutofit fontScale="92500"/>
          </a:bodyPr>
          <a:lstStyle/>
          <a:p>
            <a:r>
              <a:rPr lang="tr-TR" dirty="0" smtClean="0"/>
              <a:t>Mısır bitkisinin 3 yıl süreyle berrak ve </a:t>
            </a:r>
            <a:r>
              <a:rPr lang="tr-TR" dirty="0" err="1" smtClean="0"/>
              <a:t>siltli</a:t>
            </a:r>
            <a:r>
              <a:rPr lang="tr-TR" dirty="0" smtClean="0"/>
              <a:t> su ile sulanmasının verimi etkilemediği görülmüştür. </a:t>
            </a:r>
          </a:p>
          <a:p>
            <a:r>
              <a:rPr lang="tr-TR" dirty="0" smtClean="0"/>
              <a:t>Çimlenmeden önce yüzeyde çimlendirmeyi güçleştirecek şekilde bir </a:t>
            </a:r>
            <a:r>
              <a:rPr lang="tr-TR" dirty="0" err="1" smtClean="0"/>
              <a:t>sediment</a:t>
            </a:r>
            <a:r>
              <a:rPr lang="tr-TR" dirty="0" smtClean="0"/>
              <a:t> birikiminin </a:t>
            </a:r>
            <a:r>
              <a:rPr lang="tr-TR" dirty="0" err="1" smtClean="0"/>
              <a:t>yulafda</a:t>
            </a:r>
            <a:r>
              <a:rPr lang="tr-TR" dirty="0" smtClean="0"/>
              <a:t> verimi azalttığı belirlenmiştir. </a:t>
            </a:r>
          </a:p>
          <a:p>
            <a:r>
              <a:rPr lang="tr-TR" dirty="0" smtClean="0"/>
              <a:t>Diğer yandan sulama sistemleri (yağmurlama , damla sulama) sudaki </a:t>
            </a:r>
            <a:r>
              <a:rPr lang="tr-TR" dirty="0" err="1" smtClean="0"/>
              <a:t>sediment</a:t>
            </a:r>
            <a:r>
              <a:rPr lang="tr-TR" dirty="0" smtClean="0"/>
              <a:t> gibi </a:t>
            </a:r>
            <a:r>
              <a:rPr lang="tr-TR" dirty="0" err="1" smtClean="0"/>
              <a:t>süspanse</a:t>
            </a:r>
            <a:r>
              <a:rPr lang="tr-TR" dirty="0" smtClean="0"/>
              <a:t> maddelerden olumsuz etkilenmekte, başlıklarda tıkanmalar oluşmaktadır.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pPr algn="l"/>
            <a:r>
              <a:rPr lang="tr-TR" dirty="0" smtClean="0"/>
              <a:t>e) Bulanıklık</a:t>
            </a:r>
            <a:br>
              <a:rPr lang="tr-TR" dirty="0" smtClean="0"/>
            </a:br>
            <a:endParaRPr lang="tr-TR" dirty="0"/>
          </a:p>
        </p:txBody>
      </p:sp>
      <p:sp>
        <p:nvSpPr>
          <p:cNvPr id="3" name="2 İçerik Yer Tutucusu"/>
          <p:cNvSpPr>
            <a:spLocks noGrp="1"/>
          </p:cNvSpPr>
          <p:nvPr>
            <p:ph idx="1"/>
          </p:nvPr>
        </p:nvSpPr>
        <p:spPr>
          <a:ln w="28575">
            <a:solidFill>
              <a:schemeClr val="tx1"/>
            </a:solidFill>
          </a:ln>
        </p:spPr>
        <p:txBody>
          <a:bodyPr>
            <a:normAutofit lnSpcReduction="10000"/>
          </a:bodyPr>
          <a:lstStyle/>
          <a:p>
            <a:r>
              <a:rPr lang="tr-TR" dirty="0" smtClean="0"/>
              <a:t>Askıda </a:t>
            </a:r>
            <a:r>
              <a:rPr lang="tr-TR" dirty="0"/>
              <a:t>katı madde içeren suların ışık geçirgenliğinin bir ölçüsüdür. Sudaki </a:t>
            </a:r>
            <a:r>
              <a:rPr lang="tr-TR" dirty="0" smtClean="0"/>
              <a:t>bulanıklığa kum, </a:t>
            </a:r>
            <a:r>
              <a:rPr lang="tr-TR" dirty="0" err="1" smtClean="0"/>
              <a:t>silt</a:t>
            </a:r>
            <a:r>
              <a:rPr lang="tr-TR" dirty="0"/>
              <a:t>, kil kalsiyum karbonat, demir,mangan, sülfür gibi maddeler neden olabilir. </a:t>
            </a:r>
            <a:endParaRPr lang="tr-TR" dirty="0" smtClean="0"/>
          </a:p>
          <a:p>
            <a:r>
              <a:rPr lang="tr-TR" dirty="0" smtClean="0"/>
              <a:t>Nehir </a:t>
            </a:r>
            <a:r>
              <a:rPr lang="tr-TR" dirty="0"/>
              <a:t>sularında yağmurla taşınan toprak tanecikleri veya evsel veya endüstriyel atıklar neden olmaktadır. Bunlar inorganik veya organik maddeler olabilir. </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217443"/>
          </a:xfrm>
          <a:ln w="76200">
            <a:solidFill>
              <a:schemeClr val="accent4">
                <a:lumMod val="60000"/>
                <a:lumOff val="40000"/>
              </a:schemeClr>
            </a:solidFill>
          </a:ln>
        </p:spPr>
        <p:txBody>
          <a:bodyPr>
            <a:normAutofit/>
          </a:bodyPr>
          <a:lstStyle/>
          <a:p>
            <a:r>
              <a:rPr lang="tr-TR" b="1" dirty="0"/>
              <a:t>Mikroorganizmalar</a:t>
            </a:r>
            <a:endParaRPr lang="tr-TR" dirty="0"/>
          </a:p>
          <a:p>
            <a:r>
              <a:rPr lang="tr-TR" dirty="0"/>
              <a:t>Mikroorganizmalar (bakteriler, virüsler, </a:t>
            </a:r>
            <a:r>
              <a:rPr lang="tr-TR" dirty="0" err="1"/>
              <a:t>protozoalar</a:t>
            </a:r>
            <a:r>
              <a:rPr lang="tr-TR" dirty="0"/>
              <a:t> vb..) son derece küçük  organizmalardır. </a:t>
            </a:r>
            <a:endParaRPr lang="tr-TR" dirty="0" smtClean="0"/>
          </a:p>
          <a:p>
            <a:r>
              <a:rPr lang="tr-TR" dirty="0" smtClean="0"/>
              <a:t>Bazıları </a:t>
            </a:r>
            <a:r>
              <a:rPr lang="tr-TR" dirty="0"/>
              <a:t>konvansiyonel </a:t>
            </a:r>
            <a:r>
              <a:rPr lang="tr-TR" dirty="0" smtClean="0"/>
              <a:t>mikroskoplarda </a:t>
            </a:r>
            <a:r>
              <a:rPr lang="tr-TR" dirty="0"/>
              <a:t>dahi gözükmezler. Yeryüzündeki bütün bakteriler 0.5 mikrondan büyüktür. Suda bulunan bazı mikroorganizmalar hastalık yapıcıdır. Aşağıda bazı mikroorganizmaların isimleri ve sebep oldukları zararlar kısaca açıklanmıştır.</a:t>
            </a:r>
          </a:p>
          <a:p>
            <a:endParaRPr lang="tr-TR" dirty="0"/>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2">
                <a:lumMod val="75000"/>
              </a:schemeClr>
            </a:solidFill>
          </a:ln>
        </p:spPr>
        <p:txBody>
          <a:bodyPr>
            <a:normAutofit fontScale="85000" lnSpcReduction="20000"/>
          </a:bodyPr>
          <a:lstStyle/>
          <a:p>
            <a:r>
              <a:rPr lang="tr-TR" b="1" dirty="0" smtClean="0"/>
              <a:t>İçme suyunda bulunan bazı bakteriler ;</a:t>
            </a:r>
            <a:endParaRPr lang="tr-TR" dirty="0" smtClean="0"/>
          </a:p>
          <a:p>
            <a:r>
              <a:rPr lang="tr-TR" dirty="0" smtClean="0"/>
              <a:t> </a:t>
            </a:r>
          </a:p>
          <a:p>
            <a:r>
              <a:rPr lang="tr-TR" b="1" dirty="0" err="1" smtClean="0"/>
              <a:t>Salmonella</a:t>
            </a:r>
            <a:r>
              <a:rPr lang="tr-TR" b="1" dirty="0" smtClean="0"/>
              <a:t> : </a:t>
            </a:r>
            <a:r>
              <a:rPr lang="tr-TR" dirty="0" smtClean="0"/>
              <a:t>Yiyecek zehirlenmelerine sebep olur.</a:t>
            </a:r>
          </a:p>
          <a:p>
            <a:r>
              <a:rPr lang="tr-TR" b="1" dirty="0" err="1" smtClean="0"/>
              <a:t>Shigella</a:t>
            </a:r>
            <a:r>
              <a:rPr lang="tr-TR" b="1" dirty="0" smtClean="0"/>
              <a:t> : </a:t>
            </a:r>
            <a:r>
              <a:rPr lang="tr-TR" dirty="0" smtClean="0"/>
              <a:t>Bakteriyel dizanterinin sebep olur.</a:t>
            </a:r>
          </a:p>
          <a:p>
            <a:r>
              <a:rPr lang="tr-TR" b="1" dirty="0" err="1" smtClean="0"/>
              <a:t>Vibrio</a:t>
            </a:r>
            <a:r>
              <a:rPr lang="tr-TR" b="1" dirty="0" smtClean="0"/>
              <a:t> organizmalar :</a:t>
            </a:r>
            <a:r>
              <a:rPr lang="tr-TR" dirty="0" smtClean="0"/>
              <a:t> Koleraya sebep olur.</a:t>
            </a:r>
          </a:p>
          <a:p>
            <a:r>
              <a:rPr lang="tr-TR" b="1" dirty="0" err="1" smtClean="0"/>
              <a:t>Campylobacter</a:t>
            </a:r>
            <a:r>
              <a:rPr lang="tr-TR" b="1" dirty="0" smtClean="0"/>
              <a:t> </a:t>
            </a:r>
            <a:r>
              <a:rPr lang="tr-TR" b="1" dirty="0" err="1" smtClean="0"/>
              <a:t>bacteria</a:t>
            </a:r>
            <a:r>
              <a:rPr lang="tr-TR" b="1" dirty="0" smtClean="0"/>
              <a:t> : </a:t>
            </a:r>
            <a:r>
              <a:rPr lang="tr-TR" dirty="0" smtClean="0"/>
              <a:t>Mide ve bağırsaklarda yaşar. Ülsere sebep olabilir.</a:t>
            </a:r>
          </a:p>
          <a:p>
            <a:r>
              <a:rPr lang="tr-TR" b="1" dirty="0" smtClean="0"/>
              <a:t>Sülfür bakterisi :</a:t>
            </a:r>
            <a:r>
              <a:rPr lang="tr-TR" dirty="0" smtClean="0"/>
              <a:t> Suya çürük yumurta kokusu verir. Son derece hızlı  bir biçimde korozyona sebep olur.</a:t>
            </a:r>
          </a:p>
          <a:p>
            <a:r>
              <a:rPr lang="tr-TR" b="1" dirty="0" err="1" smtClean="0"/>
              <a:t>Actinomyectes</a:t>
            </a:r>
            <a:r>
              <a:rPr lang="tr-TR" b="1" dirty="0" smtClean="0"/>
              <a:t> :</a:t>
            </a:r>
            <a:r>
              <a:rPr lang="tr-TR" dirty="0" smtClean="0"/>
              <a:t> Suya kötü koku ve tat verir.</a:t>
            </a:r>
          </a:p>
          <a:p>
            <a:r>
              <a:rPr lang="tr-TR" dirty="0" smtClean="0"/>
              <a:t> </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tx2">
                <a:lumMod val="75000"/>
              </a:schemeClr>
            </a:solidFill>
          </a:ln>
        </p:spPr>
        <p:txBody>
          <a:bodyPr>
            <a:normAutofit fontScale="70000" lnSpcReduction="20000"/>
          </a:bodyPr>
          <a:lstStyle/>
          <a:p>
            <a:r>
              <a:rPr lang="tr-TR" dirty="0" smtClean="0"/>
              <a:t>Suda hastalık yapıcı bakteriler olup olmadığı sadece testle anlaşılabilir. </a:t>
            </a:r>
          </a:p>
          <a:p>
            <a:r>
              <a:rPr lang="tr-TR" dirty="0" smtClean="0"/>
              <a:t>Bu testlerin yılda en az bir kez tekrarlanması gerekir. Testin yapılacağı en iyi zaman sonbaharın sonu ve yazın başlarıdır. </a:t>
            </a:r>
          </a:p>
          <a:p>
            <a:r>
              <a:rPr lang="tr-TR" dirty="0" smtClean="0"/>
              <a:t>Hastalık etkenleri olan yukarıda belirtilen mikroorganizmaların bakteriyolojik analizleri zordur. Bu yüzden gösterge indikatör mikroorganizmalar kullanılır. Bunlar;</a:t>
            </a:r>
          </a:p>
          <a:p>
            <a:r>
              <a:rPr lang="tr-TR" dirty="0" err="1" smtClean="0"/>
              <a:t>Koliform</a:t>
            </a:r>
            <a:r>
              <a:rPr lang="tr-TR" dirty="0" smtClean="0"/>
              <a:t> bakterisi ( özellikle E-koli olarak bilinen E </a:t>
            </a:r>
            <a:r>
              <a:rPr lang="tr-TR" dirty="0" err="1" smtClean="0"/>
              <a:t>scherichia</a:t>
            </a:r>
            <a:r>
              <a:rPr lang="tr-TR" dirty="0" smtClean="0"/>
              <a:t> )</a:t>
            </a:r>
          </a:p>
          <a:p>
            <a:r>
              <a:rPr lang="tr-TR" dirty="0" err="1" smtClean="0"/>
              <a:t>Streptoroccus</a:t>
            </a:r>
            <a:r>
              <a:rPr lang="tr-TR" dirty="0" smtClean="0"/>
              <a:t> </a:t>
            </a:r>
            <a:r>
              <a:rPr lang="tr-TR" dirty="0" err="1" smtClean="0"/>
              <a:t>Faecalis</a:t>
            </a:r>
            <a:endParaRPr lang="tr-TR" dirty="0" smtClean="0"/>
          </a:p>
          <a:p>
            <a:r>
              <a:rPr lang="tr-TR" dirty="0" err="1" smtClean="0"/>
              <a:t>Clostridium</a:t>
            </a:r>
            <a:r>
              <a:rPr lang="tr-TR" dirty="0" smtClean="0"/>
              <a:t> </a:t>
            </a:r>
            <a:r>
              <a:rPr lang="tr-TR" dirty="0" err="1" smtClean="0"/>
              <a:t>Perfringens</a:t>
            </a:r>
            <a:r>
              <a:rPr lang="tr-TR" dirty="0" smtClean="0"/>
              <a:t> sporları.</a:t>
            </a:r>
          </a:p>
          <a:p>
            <a:r>
              <a:rPr lang="tr-TR" dirty="0" smtClean="0"/>
              <a:t>E-kolinin sularda bulunması, zararlı organizmaların varlığının bir işaretidir. Dışkının 1gr’ında 10</a:t>
            </a:r>
            <a:r>
              <a:rPr lang="tr-TR" baseline="30000" dirty="0" smtClean="0"/>
              <a:t>8 </a:t>
            </a:r>
            <a:r>
              <a:rPr lang="tr-TR" dirty="0" smtClean="0"/>
              <a:t>– 10</a:t>
            </a:r>
            <a:r>
              <a:rPr lang="tr-TR" baseline="30000" dirty="0" smtClean="0"/>
              <a:t>9</a:t>
            </a:r>
            <a:r>
              <a:rPr lang="tr-TR" dirty="0" smtClean="0"/>
              <a:t>  adet E-koli bulunur. </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tx2">
                <a:lumMod val="75000"/>
              </a:schemeClr>
            </a:solidFill>
          </a:ln>
        </p:spPr>
        <p:txBody>
          <a:bodyPr/>
          <a:lstStyle/>
          <a:p>
            <a:r>
              <a:rPr lang="tr-TR" dirty="0" smtClean="0"/>
              <a:t>Bu sebeple bir içme suyu kaynağı tahlil edildiğinde E-koli bulunmuşsa,</a:t>
            </a:r>
          </a:p>
          <a:p>
            <a:r>
              <a:rPr lang="tr-TR" dirty="0" smtClean="0"/>
              <a:t> bu suyun insan, memeli hayvan veya kuşların dışkılarıyla kirlendiği anlaşılır.</a:t>
            </a:r>
          </a:p>
          <a:p>
            <a:r>
              <a:rPr lang="tr-TR" dirty="0" smtClean="0"/>
              <a:t> Zararlı mikroorganizmaların giderilmesinde, yani dezenfeksiyonunda çeşitli yöntemler kullanılır.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6">
                <a:lumMod val="75000"/>
              </a:schemeClr>
            </a:solidFill>
          </a:ln>
        </p:spPr>
        <p:txBody>
          <a:bodyPr>
            <a:normAutofit fontScale="85000" lnSpcReduction="10000"/>
          </a:bodyPr>
          <a:lstStyle/>
          <a:p>
            <a:r>
              <a:rPr lang="tr-TR" b="1" dirty="0"/>
              <a:t>Klorla arıtım ( tek adımlı yöntem)  :</a:t>
            </a:r>
            <a:r>
              <a:rPr lang="tr-TR" dirty="0"/>
              <a:t> Klor konsantrasyonu 1mg/</a:t>
            </a:r>
            <a:r>
              <a:rPr lang="tr-TR" dirty="0" err="1"/>
              <a:t>lt</a:t>
            </a:r>
            <a:r>
              <a:rPr lang="tr-TR" dirty="0"/>
              <a:t> olacak şekilde </a:t>
            </a:r>
            <a:r>
              <a:rPr lang="tr-TR" dirty="0" err="1"/>
              <a:t>dozlama</a:t>
            </a:r>
            <a:r>
              <a:rPr lang="tr-TR" dirty="0"/>
              <a:t> yapılır ve fazla klor aktif karbon filtre ile alınır.</a:t>
            </a:r>
          </a:p>
          <a:p>
            <a:r>
              <a:rPr lang="tr-TR" b="1" dirty="0"/>
              <a:t>Ozonla arıtım  :</a:t>
            </a:r>
            <a:r>
              <a:rPr lang="tr-TR" dirty="0"/>
              <a:t> Ozon suya enjeksiyonu yapılır.</a:t>
            </a:r>
          </a:p>
          <a:p>
            <a:r>
              <a:rPr lang="tr-TR" b="1" dirty="0"/>
              <a:t>Ultraviyole ile arıtım  :</a:t>
            </a:r>
            <a:r>
              <a:rPr lang="tr-TR" dirty="0"/>
              <a:t> Su </a:t>
            </a:r>
            <a:r>
              <a:rPr lang="tr-TR" dirty="0" err="1"/>
              <a:t>ultraviole</a:t>
            </a:r>
            <a:r>
              <a:rPr lang="tr-TR" dirty="0"/>
              <a:t> cihazından geçirilir ve </a:t>
            </a:r>
            <a:r>
              <a:rPr lang="tr-TR" dirty="0" err="1"/>
              <a:t>ultraviole</a:t>
            </a:r>
            <a:r>
              <a:rPr lang="tr-TR" dirty="0"/>
              <a:t> ışığı bakterileri zararsız hale getirir.</a:t>
            </a:r>
          </a:p>
          <a:p>
            <a:r>
              <a:rPr lang="tr-TR" b="1" dirty="0" err="1"/>
              <a:t>Distilasyon</a:t>
            </a:r>
            <a:r>
              <a:rPr lang="tr-TR" b="1" dirty="0"/>
              <a:t>  :</a:t>
            </a:r>
            <a:r>
              <a:rPr lang="tr-TR" dirty="0"/>
              <a:t> Su kaynatılır.</a:t>
            </a:r>
          </a:p>
          <a:p>
            <a:r>
              <a:rPr lang="tr-TR" dirty="0"/>
              <a:t> </a:t>
            </a:r>
          </a:p>
          <a:p>
            <a:r>
              <a:rPr lang="tr-TR" dirty="0"/>
              <a:t>Yukarıda anlatılan sistemlerin hiçbiri mükemmel değildir. Her birinin avantaj ve dezavantajları bulunur.</a:t>
            </a:r>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2-Kimyasal özellikler </a:t>
            </a:r>
            <a:br>
              <a:rPr lang="tr-TR" dirty="0" smtClean="0"/>
            </a:br>
            <a:r>
              <a:rPr lang="tr-TR" dirty="0" smtClean="0"/>
              <a:t>azot</a:t>
            </a:r>
            <a:endParaRPr lang="tr-TR" dirty="0"/>
          </a:p>
        </p:txBody>
      </p:sp>
      <p:sp>
        <p:nvSpPr>
          <p:cNvPr id="3" name="2 İçerik Yer Tutucusu"/>
          <p:cNvSpPr>
            <a:spLocks noGrp="1"/>
          </p:cNvSpPr>
          <p:nvPr>
            <p:ph idx="1"/>
          </p:nvPr>
        </p:nvSpPr>
        <p:spPr>
          <a:xfrm>
            <a:off x="467544" y="1196752"/>
            <a:ext cx="8219256" cy="4929411"/>
          </a:xfrm>
        </p:spPr>
        <p:txBody>
          <a:bodyPr>
            <a:normAutofit fontScale="62500" lnSpcReduction="20000"/>
          </a:bodyPr>
          <a:lstStyle/>
          <a:p>
            <a:pPr>
              <a:buNone/>
            </a:pPr>
            <a:r>
              <a:rPr lang="tr-TR" dirty="0" smtClean="0"/>
              <a:t>Azot </a:t>
            </a:r>
            <a:r>
              <a:rPr lang="tr-TR" dirty="0"/>
              <a:t>doğal dolanımı olan, bakteriler tarafından besi kaynağı </a:t>
            </a:r>
            <a:r>
              <a:rPr lang="tr-TR" dirty="0" err="1" smtClean="0"/>
              <a:t>olarakk</a:t>
            </a:r>
            <a:r>
              <a:rPr lang="tr-TR" dirty="0" smtClean="0"/>
              <a:t> </a:t>
            </a:r>
            <a:r>
              <a:rPr lang="tr-TR" dirty="0" err="1" smtClean="0"/>
              <a:t>ullanılan</a:t>
            </a:r>
            <a:r>
              <a:rPr lang="tr-TR" dirty="0" smtClean="0"/>
              <a:t> </a:t>
            </a:r>
            <a:r>
              <a:rPr lang="tr-TR" dirty="0"/>
              <a:t>ve kimyasal yollardan değişik </a:t>
            </a:r>
            <a:r>
              <a:rPr lang="tr-TR" dirty="0" err="1"/>
              <a:t>oksidasyon</a:t>
            </a:r>
            <a:r>
              <a:rPr lang="tr-TR" dirty="0"/>
              <a:t> kademelerinde bulunan ve sularda sık sık görülen bir parametredir.</a:t>
            </a:r>
          </a:p>
          <a:p>
            <a:r>
              <a:rPr lang="tr-TR" dirty="0"/>
              <a:t> </a:t>
            </a:r>
          </a:p>
          <a:p>
            <a:r>
              <a:rPr lang="tr-TR" dirty="0"/>
              <a:t>       </a:t>
            </a:r>
            <a:r>
              <a:rPr lang="tr-TR" b="1" dirty="0"/>
              <a:t>Azot </a:t>
            </a:r>
            <a:endParaRPr lang="tr-TR" dirty="0"/>
          </a:p>
          <a:p>
            <a:r>
              <a:rPr lang="tr-TR" b="1" dirty="0"/>
              <a:t>       </a:t>
            </a:r>
            <a:r>
              <a:rPr lang="tr-TR" dirty="0"/>
              <a:t>NH</a:t>
            </a:r>
            <a:r>
              <a:rPr lang="tr-TR" baseline="-25000" dirty="0"/>
              <a:t>3</a:t>
            </a:r>
            <a:r>
              <a:rPr lang="tr-TR" dirty="0"/>
              <a:t>-N    : Amonyak Azotu</a:t>
            </a:r>
          </a:p>
          <a:p>
            <a:r>
              <a:rPr lang="tr-TR" dirty="0"/>
              <a:t>       Org-N     : Organik Azot</a:t>
            </a:r>
          </a:p>
          <a:p>
            <a:r>
              <a:rPr lang="tr-TR" dirty="0"/>
              <a:t>       NO</a:t>
            </a:r>
            <a:r>
              <a:rPr lang="tr-TR" baseline="-25000" dirty="0"/>
              <a:t>2</a:t>
            </a:r>
            <a:r>
              <a:rPr lang="tr-TR" dirty="0"/>
              <a:t>-N    : Nitrik Azotu</a:t>
            </a:r>
          </a:p>
          <a:p>
            <a:r>
              <a:rPr lang="tr-TR" dirty="0"/>
              <a:t>       NO</a:t>
            </a:r>
            <a:r>
              <a:rPr lang="tr-TR" baseline="-25000" dirty="0"/>
              <a:t>3</a:t>
            </a:r>
            <a:r>
              <a:rPr lang="tr-TR" dirty="0"/>
              <a:t>-N    : Nitrat Azotu</a:t>
            </a:r>
          </a:p>
          <a:p>
            <a:r>
              <a:rPr lang="tr-TR" dirty="0"/>
              <a:t> </a:t>
            </a:r>
          </a:p>
          <a:p>
            <a:r>
              <a:rPr lang="tr-TR" b="1" dirty="0"/>
              <a:t>       Amonyak (NH</a:t>
            </a:r>
            <a:r>
              <a:rPr lang="tr-TR" b="1" baseline="-25000" dirty="0"/>
              <a:t>3</a:t>
            </a:r>
            <a:r>
              <a:rPr lang="tr-TR" b="1" dirty="0"/>
              <a:t>) : </a:t>
            </a:r>
            <a:r>
              <a:rPr lang="tr-TR" dirty="0"/>
              <a:t>Amonyak doğal sularda genellikle amonyum (NH</a:t>
            </a:r>
            <a:r>
              <a:rPr lang="tr-TR" baseline="-25000" dirty="0"/>
              <a:t>4</a:t>
            </a:r>
            <a:r>
              <a:rPr lang="tr-TR" dirty="0"/>
              <a:t>) halinde bulunur ki buna serbest veya tuz halindeki amonyak denir. </a:t>
            </a:r>
            <a:endParaRPr lang="tr-TR" dirty="0" smtClean="0"/>
          </a:p>
          <a:p>
            <a:r>
              <a:rPr lang="tr-TR" dirty="0" smtClean="0"/>
              <a:t>Sularda </a:t>
            </a:r>
            <a:r>
              <a:rPr lang="tr-TR" dirty="0"/>
              <a:t>amonyak, kimyasal ve </a:t>
            </a:r>
            <a:r>
              <a:rPr lang="tr-TR" dirty="0" err="1"/>
              <a:t>fizikselolaylar</a:t>
            </a:r>
            <a:r>
              <a:rPr lang="tr-TR" dirty="0"/>
              <a:t> veya mikroorganizma faaliyetleri sonucunda oluşur. Kimyasal ve fiziksel olaylar sonucunda oluşan amonyağın sağlığa zararı yoktur. </a:t>
            </a:r>
            <a:endParaRPr lang="tr-TR" dirty="0" smtClean="0"/>
          </a:p>
          <a:p>
            <a:r>
              <a:rPr lang="tr-TR" dirty="0"/>
              <a:t> </a:t>
            </a:r>
          </a:p>
          <a:p>
            <a:r>
              <a:rPr lang="tr-TR"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Ancak mikroorganizma faaliyetleri sonucunda oluşan amonyak organik madde kaynaklı olma ihtimali bakımından tehlikelidir. 0.5 </a:t>
            </a:r>
            <a:r>
              <a:rPr lang="tr-TR" dirty="0" err="1" smtClean="0"/>
              <a:t>ppm’den</a:t>
            </a:r>
            <a:r>
              <a:rPr lang="tr-TR" dirty="0" smtClean="0"/>
              <a:t> büyük değerde amonyak kirliliğin belirtisidir.</a:t>
            </a:r>
          </a:p>
          <a:p>
            <a:r>
              <a:rPr lang="tr-TR" dirty="0" smtClean="0"/>
              <a:t> </a:t>
            </a:r>
          </a:p>
          <a:p>
            <a:r>
              <a:rPr lang="tr-TR" dirty="0" smtClean="0"/>
              <a:t>       </a:t>
            </a:r>
            <a:r>
              <a:rPr lang="tr-TR" b="1" dirty="0" err="1" smtClean="0"/>
              <a:t>Nitrit</a:t>
            </a:r>
            <a:r>
              <a:rPr lang="tr-TR" b="1" dirty="0" smtClean="0"/>
              <a:t> (NO2) : </a:t>
            </a:r>
            <a:r>
              <a:rPr lang="tr-TR" dirty="0" smtClean="0"/>
              <a:t> İçme suyunda kesinlikle istenmez. Güneş ışığı ve bazı bakteriler nitratları </a:t>
            </a:r>
            <a:r>
              <a:rPr lang="tr-TR" dirty="0" err="1" smtClean="0"/>
              <a:t>nitrite</a:t>
            </a:r>
            <a:r>
              <a:rPr lang="tr-TR" dirty="0" smtClean="0"/>
              <a:t> dönüştürülür.</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r>
              <a:rPr lang="tr-TR" dirty="0" smtClean="0"/>
              <a:t>   </a:t>
            </a:r>
            <a:r>
              <a:rPr lang="tr-TR" b="1" dirty="0" smtClean="0"/>
              <a:t>Nitrat (NO3):  </a:t>
            </a:r>
            <a:r>
              <a:rPr lang="tr-TR" dirty="0" smtClean="0"/>
              <a:t>Azotlu organik bileşiklerin son yükseltgenme ürünleridir. Kuyu sularında nitrat genelde daha fazla bulunur. </a:t>
            </a:r>
          </a:p>
          <a:p>
            <a:r>
              <a:rPr lang="tr-TR" dirty="0" smtClean="0"/>
              <a:t>Özellikle bebeklerde </a:t>
            </a:r>
            <a:r>
              <a:rPr lang="tr-TR" dirty="0" err="1" smtClean="0"/>
              <a:t>blue</a:t>
            </a:r>
            <a:r>
              <a:rPr lang="tr-TR" dirty="0" smtClean="0"/>
              <a:t>-</a:t>
            </a:r>
            <a:r>
              <a:rPr lang="tr-TR" dirty="0" err="1" smtClean="0"/>
              <a:t>baby</a:t>
            </a:r>
            <a:r>
              <a:rPr lang="tr-TR" dirty="0" smtClean="0"/>
              <a:t> denilen hastalığa neden olur. Vücudu morarmaya başlayan bebeklerde bu hastalık ölüme dahi neden olabilir.</a:t>
            </a:r>
          </a:p>
          <a:p>
            <a:pPr>
              <a:buNone/>
            </a:pPr>
            <a:endParaRPr lang="tr-TR" dirty="0" smtClean="0"/>
          </a:p>
          <a:p>
            <a:r>
              <a:rPr lang="tr-TR" dirty="0" smtClean="0"/>
              <a:t>Nitratlar suya topraktan geçmiş olabilir. Fakat amonyak ve </a:t>
            </a:r>
            <a:r>
              <a:rPr lang="tr-TR" dirty="0" err="1" smtClean="0"/>
              <a:t>nitritten</a:t>
            </a:r>
            <a:r>
              <a:rPr lang="tr-TR" dirty="0" smtClean="0"/>
              <a:t> kaynaklıysa tedbir alınmalıdır. </a:t>
            </a:r>
          </a:p>
          <a:p>
            <a:r>
              <a:rPr lang="tr-TR" dirty="0" smtClean="0"/>
              <a:t>Çünkü </a:t>
            </a:r>
            <a:r>
              <a:rPr lang="tr-TR" dirty="0" err="1" smtClean="0"/>
              <a:t>nitritlerin</a:t>
            </a:r>
            <a:r>
              <a:rPr lang="tr-TR" dirty="0" smtClean="0"/>
              <a:t> mevcudiyeti suda kirlenmeyi ifade eder. </a:t>
            </a:r>
            <a:r>
              <a:rPr lang="tr-TR" dirty="0" err="1" smtClean="0"/>
              <a:t>Nitritler</a:t>
            </a:r>
            <a:r>
              <a:rPr lang="tr-TR" dirty="0" smtClean="0"/>
              <a:t> yüksek miktarda organik madde ile bulunursa daha büyük bir kirlenme </a:t>
            </a:r>
            <a:r>
              <a:rPr lang="tr-TR" dirty="0" err="1" smtClean="0"/>
              <a:t>sözkonusudur</a:t>
            </a:r>
            <a:r>
              <a:rPr lang="tr-TR" dirty="0" smtClean="0"/>
              <a:t>. Amonyak ta bazı bakteri türlerinin çoğalmalarına sebep olur ki bunlar suya kötü koku verirler.</a:t>
            </a:r>
          </a:p>
          <a:p>
            <a:endParaRPr lang="tr-TR"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tx1"/>
            </a:solidFill>
          </a:ln>
        </p:spPr>
        <p:txBody>
          <a:bodyPr>
            <a:normAutofit fontScale="85000" lnSpcReduction="20000"/>
          </a:bodyPr>
          <a:lstStyle/>
          <a:p>
            <a:r>
              <a:rPr lang="tr-TR" dirty="0" smtClean="0"/>
              <a:t>Doğadaki suyun en saf olanı yağmur suyudur, ancak havadan aldığı az miktarda oksijen, N ve CO</a:t>
            </a:r>
            <a:r>
              <a:rPr lang="tr-TR" baseline="-25000" dirty="0" smtClean="0"/>
              <a:t>2</a:t>
            </a:r>
            <a:endParaRPr lang="tr-TR" dirty="0" smtClean="0"/>
          </a:p>
          <a:p>
            <a:pPr>
              <a:buNone/>
            </a:pPr>
            <a:r>
              <a:rPr lang="tr-TR" dirty="0" smtClean="0"/>
              <a:t> 	gazlarını içerir.</a:t>
            </a:r>
          </a:p>
          <a:p>
            <a:r>
              <a:rPr lang="tr-TR" dirty="0" smtClean="0"/>
              <a:t>CO</a:t>
            </a:r>
            <a:r>
              <a:rPr lang="tr-TR" baseline="-25000" dirty="0" smtClean="0"/>
              <a:t>2</a:t>
            </a:r>
            <a:r>
              <a:rPr lang="tr-TR" dirty="0" smtClean="0"/>
              <a:t> havada %0,03 oranında bulunur suda ise çözünme oranı yüksek olduğundan daha fazla bulunur.</a:t>
            </a:r>
          </a:p>
          <a:p>
            <a:r>
              <a:rPr lang="tr-TR" dirty="0" smtClean="0"/>
              <a:t>Fırtınalı havalarda şimşeklerin etkisiyle O,N ve su buharı etkisiyle </a:t>
            </a:r>
          </a:p>
          <a:p>
            <a:r>
              <a:rPr lang="tr-TR" dirty="0" smtClean="0"/>
              <a:t>Amonyum nitrat</a:t>
            </a:r>
          </a:p>
          <a:p>
            <a:r>
              <a:rPr lang="tr-TR" dirty="0" smtClean="0"/>
              <a:t>Amonyum </a:t>
            </a:r>
            <a:r>
              <a:rPr lang="tr-TR" dirty="0" err="1" smtClean="0"/>
              <a:t>nitrit</a:t>
            </a:r>
            <a:endParaRPr lang="tr-TR" dirty="0" smtClean="0"/>
          </a:p>
          <a:p>
            <a:r>
              <a:rPr lang="tr-TR" dirty="0" smtClean="0"/>
              <a:t>Amonyum sülfat meydana gelir. (havada kükürt dioksit var ise)</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dirty="0" smtClean="0"/>
              <a:t>Bu azot türleri alıcı ortama aşırı miktarlarda verildiklerinde organizmalar tarafından kullanılırlar. Bu alıcı ortam içerisine de </a:t>
            </a:r>
            <a:r>
              <a:rPr lang="tr-TR" dirty="0" err="1" smtClean="0"/>
              <a:t>ötrofikasyona</a:t>
            </a:r>
            <a:r>
              <a:rPr lang="tr-TR" dirty="0" smtClean="0"/>
              <a:t> (alg patlaması sonucu oksijen azlığı) sebep olur.</a:t>
            </a:r>
          </a:p>
          <a:p>
            <a:r>
              <a:rPr lang="tr-TR" dirty="0" smtClean="0"/>
              <a:t> Biriktirme haznelerinde alg patlamasını önlemek için  hazneye giren N, P, C konsantrasyonlarını azaltmak ve ışığı  kontrol etmek gerekir. Ayrıca haznedeki algleri çeşitli kimyasal maddelerle öldürmek </a:t>
            </a:r>
            <a:r>
              <a:rPr lang="tr-TR" dirty="0" err="1" smtClean="0"/>
              <a:t>te</a:t>
            </a:r>
            <a:r>
              <a:rPr lang="tr-TR" dirty="0" smtClean="0"/>
              <a:t> çözüm </a:t>
            </a:r>
            <a:br>
              <a:rPr lang="tr-TR" dirty="0" smtClean="0"/>
            </a:br>
            <a:r>
              <a:rPr lang="tr-TR" dirty="0" smtClean="0"/>
              <a:t>yollarından biridir. </a:t>
            </a:r>
          </a:p>
          <a:p>
            <a:r>
              <a:rPr lang="tr-TR" dirty="0" smtClean="0"/>
              <a:t>Ancak haznedeki canlı hayatı da göz önünde bulundurulmalıdır</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TDS:</a:t>
            </a:r>
            <a:r>
              <a:rPr lang="tr-TR" dirty="0" smtClean="0"/>
              <a:t>TOPLAM ÇÖZÜNMÜŞ KATILAR )</a:t>
            </a:r>
            <a:br>
              <a:rPr lang="tr-TR" dirty="0" smtClean="0"/>
            </a:br>
            <a:endParaRPr lang="tr-TR" dirty="0"/>
          </a:p>
        </p:txBody>
      </p:sp>
      <p:sp>
        <p:nvSpPr>
          <p:cNvPr id="3" name="2 İçerik Yer Tutucusu"/>
          <p:cNvSpPr>
            <a:spLocks noGrp="1"/>
          </p:cNvSpPr>
          <p:nvPr>
            <p:ph idx="1"/>
          </p:nvPr>
        </p:nvSpPr>
        <p:spPr/>
        <p:txBody>
          <a:bodyPr>
            <a:normAutofit fontScale="70000" lnSpcReduction="20000"/>
          </a:bodyPr>
          <a:lstStyle/>
          <a:p>
            <a:pPr>
              <a:buNone/>
            </a:pPr>
            <a:r>
              <a:rPr lang="tr-TR" dirty="0" smtClean="0"/>
              <a:t> </a:t>
            </a:r>
            <a:endParaRPr lang="tr-TR" dirty="0"/>
          </a:p>
          <a:p>
            <a:r>
              <a:rPr lang="tr-TR" dirty="0"/>
              <a:t>Sudaki toplam çözünmüş katılar, inorganik tuzları ve az miktarda organik maddeleri içerirler. Gerek yüzey suları gerekse yeraltı suları ilişkide oldukları toprak ve taş malzemeden mineral çözerler. Çözünmüş inorganik maddeler suda iyon olarak bulunur. Suda bilinen en genel iyonlar aşağıdaki gibidir;</a:t>
            </a:r>
          </a:p>
          <a:p>
            <a:pPr>
              <a:buNone/>
            </a:pPr>
            <a:endParaRPr lang="tr-TR" dirty="0"/>
          </a:p>
          <a:p>
            <a:r>
              <a:rPr lang="tr-TR" dirty="0"/>
              <a:t>       </a:t>
            </a:r>
            <a:r>
              <a:rPr lang="tr-TR" b="1" dirty="0"/>
              <a:t>KATYONLAR             ANYONLAR</a:t>
            </a:r>
            <a:endParaRPr lang="tr-TR" dirty="0"/>
          </a:p>
          <a:p>
            <a:r>
              <a:rPr lang="tr-TR" b="1" dirty="0"/>
              <a:t>       </a:t>
            </a:r>
            <a:r>
              <a:rPr lang="tr-TR" dirty="0" err="1"/>
              <a:t>Ca</a:t>
            </a:r>
            <a:r>
              <a:rPr lang="tr-TR" baseline="30000" dirty="0"/>
              <a:t>+2                     </a:t>
            </a:r>
            <a:r>
              <a:rPr lang="tr-TR" baseline="30000" dirty="0" smtClean="0"/>
              <a:t>	</a:t>
            </a:r>
            <a:r>
              <a:rPr lang="tr-TR" baseline="30000" dirty="0"/>
              <a:t>    </a:t>
            </a:r>
            <a:r>
              <a:rPr lang="tr-TR" dirty="0"/>
              <a:t>Bikarbonat HCO</a:t>
            </a:r>
            <a:r>
              <a:rPr lang="tr-TR" baseline="-25000" dirty="0"/>
              <a:t>3</a:t>
            </a:r>
            <a:r>
              <a:rPr lang="tr-TR" dirty="0"/>
              <a:t>-</a:t>
            </a:r>
          </a:p>
          <a:p>
            <a:r>
              <a:rPr lang="tr-TR" dirty="0"/>
              <a:t>       Mg</a:t>
            </a:r>
            <a:r>
              <a:rPr lang="tr-TR" baseline="30000" dirty="0"/>
              <a:t>+2                   </a:t>
            </a:r>
            <a:r>
              <a:rPr lang="tr-TR" baseline="30000" dirty="0" smtClean="0"/>
              <a:t>	</a:t>
            </a:r>
            <a:r>
              <a:rPr lang="tr-TR" baseline="30000" dirty="0"/>
              <a:t>     </a:t>
            </a:r>
            <a:r>
              <a:rPr lang="tr-TR" dirty="0"/>
              <a:t>CI</a:t>
            </a:r>
            <a:r>
              <a:rPr lang="tr-TR" baseline="30000" dirty="0"/>
              <a:t>-1 </a:t>
            </a:r>
            <a:endParaRPr lang="tr-TR" dirty="0"/>
          </a:p>
          <a:p>
            <a:r>
              <a:rPr lang="tr-TR" dirty="0"/>
              <a:t>       </a:t>
            </a:r>
            <a:r>
              <a:rPr lang="tr-TR" dirty="0" err="1"/>
              <a:t>Na</a:t>
            </a:r>
            <a:r>
              <a:rPr lang="tr-TR" baseline="30000" dirty="0"/>
              <a:t>+                        </a:t>
            </a:r>
            <a:r>
              <a:rPr lang="tr-TR" baseline="30000" dirty="0" smtClean="0"/>
              <a:t>	</a:t>
            </a:r>
            <a:r>
              <a:rPr lang="tr-TR" baseline="30000" dirty="0"/>
              <a:t>   </a:t>
            </a:r>
            <a:r>
              <a:rPr lang="tr-TR" dirty="0"/>
              <a:t>SO</a:t>
            </a:r>
            <a:r>
              <a:rPr lang="tr-TR" baseline="-25000" dirty="0"/>
              <a:t>4</a:t>
            </a:r>
            <a:r>
              <a:rPr lang="tr-TR" baseline="30000" dirty="0"/>
              <a:t>-2</a:t>
            </a:r>
            <a:endParaRPr lang="tr-TR" dirty="0"/>
          </a:p>
          <a:p>
            <a:r>
              <a:rPr lang="tr-TR" dirty="0"/>
              <a:t>       </a:t>
            </a:r>
            <a:r>
              <a:rPr lang="tr-TR" dirty="0" err="1"/>
              <a:t>Fe</a:t>
            </a:r>
            <a:r>
              <a:rPr lang="tr-TR" baseline="30000" dirty="0"/>
              <a:t>+2                        </a:t>
            </a:r>
            <a:r>
              <a:rPr lang="tr-TR" baseline="30000" dirty="0" smtClean="0"/>
              <a:t>	</a:t>
            </a:r>
            <a:r>
              <a:rPr lang="tr-TR" baseline="30000" dirty="0"/>
              <a:t> </a:t>
            </a:r>
            <a:r>
              <a:rPr lang="tr-TR" dirty="0"/>
              <a:t>NO</a:t>
            </a:r>
            <a:r>
              <a:rPr lang="tr-TR" baseline="-25000" dirty="0"/>
              <a:t>3</a:t>
            </a:r>
            <a:r>
              <a:rPr lang="tr-TR" baseline="30000" dirty="0"/>
              <a:t>-</a:t>
            </a:r>
            <a:r>
              <a:rPr lang="tr-TR" dirty="0"/>
              <a:t>  Nitrat</a:t>
            </a:r>
          </a:p>
          <a:p>
            <a:r>
              <a:rPr lang="tr-TR" dirty="0"/>
              <a:t>       </a:t>
            </a:r>
            <a:r>
              <a:rPr lang="tr-TR" dirty="0" err="1"/>
              <a:t>Mn</a:t>
            </a:r>
            <a:r>
              <a:rPr lang="tr-TR" baseline="30000" dirty="0"/>
              <a:t>+2                      </a:t>
            </a:r>
            <a:r>
              <a:rPr lang="tr-TR" baseline="30000" dirty="0" smtClean="0"/>
              <a:t>	</a:t>
            </a:r>
            <a:r>
              <a:rPr lang="tr-TR" baseline="30000" dirty="0"/>
              <a:t>  </a:t>
            </a:r>
            <a:r>
              <a:rPr lang="tr-TR" dirty="0"/>
              <a:t>CO</a:t>
            </a:r>
            <a:r>
              <a:rPr lang="tr-TR" baseline="-25000" dirty="0"/>
              <a:t>3</a:t>
            </a:r>
            <a:r>
              <a:rPr lang="tr-TR" baseline="30000" dirty="0"/>
              <a:t>-2</a:t>
            </a:r>
            <a:r>
              <a:rPr lang="tr-TR" dirty="0"/>
              <a:t>  Karbonat</a:t>
            </a:r>
          </a:p>
          <a:p>
            <a:r>
              <a:rPr lang="tr-TR" dirty="0"/>
              <a:t>  Yukarıda bahsedilen iyonlar, suda elektrik iletimini sağlarlar.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796950"/>
          </a:xfrm>
        </p:spPr>
        <p:txBody>
          <a:bodyPr>
            <a:normAutofit fontScale="90000"/>
          </a:bodyPr>
          <a:lstStyle/>
          <a:p>
            <a:r>
              <a:rPr lang="tr-TR" b="1" dirty="0" smtClean="0"/>
              <a:t>Çözünmüş Oksijen (ÇO)</a:t>
            </a:r>
            <a:r>
              <a:rPr lang="tr-TR" dirty="0" smtClean="0"/>
              <a:t/>
            </a:r>
            <a:br>
              <a:rPr lang="tr-TR" dirty="0" smtClean="0"/>
            </a:br>
            <a:endParaRPr lang="tr-TR" dirty="0"/>
          </a:p>
        </p:txBody>
      </p:sp>
      <p:sp>
        <p:nvSpPr>
          <p:cNvPr id="3" name="2 İçerik Yer Tutucusu"/>
          <p:cNvSpPr>
            <a:spLocks noGrp="1"/>
          </p:cNvSpPr>
          <p:nvPr>
            <p:ph idx="1"/>
          </p:nvPr>
        </p:nvSpPr>
        <p:spPr>
          <a:xfrm>
            <a:off x="457200" y="1196752"/>
            <a:ext cx="8229600" cy="5328592"/>
          </a:xfrm>
        </p:spPr>
        <p:txBody>
          <a:bodyPr>
            <a:normAutofit fontScale="55000" lnSpcReduction="20000"/>
          </a:bodyPr>
          <a:lstStyle/>
          <a:p>
            <a:r>
              <a:rPr lang="tr-TR" dirty="0" smtClean="0"/>
              <a:t>Çözünmüş </a:t>
            </a:r>
            <a:r>
              <a:rPr lang="tr-TR" dirty="0"/>
              <a:t>oksijen su içinde çözünmüş halde bulunan oksijen konsantrasyonudur </a:t>
            </a:r>
            <a:endParaRPr lang="tr-TR" dirty="0" smtClean="0"/>
          </a:p>
          <a:p>
            <a:endParaRPr lang="tr-TR" dirty="0"/>
          </a:p>
          <a:p>
            <a:pPr>
              <a:buNone/>
            </a:pPr>
            <a:r>
              <a:rPr lang="tr-TR" dirty="0" smtClean="0"/>
              <a:t> </a:t>
            </a:r>
            <a:r>
              <a:rPr lang="tr-TR" dirty="0"/>
              <a:t>Tatlı sularda 1 </a:t>
            </a:r>
            <a:r>
              <a:rPr lang="tr-TR" dirty="0" err="1"/>
              <a:t>atm</a:t>
            </a:r>
            <a:r>
              <a:rPr lang="tr-TR" dirty="0"/>
              <a:t> basınçta, havanın oksijeninin çözünürlüğü 0</a:t>
            </a:r>
            <a:r>
              <a:rPr lang="tr-TR" baseline="30000" dirty="0"/>
              <a:t>o</a:t>
            </a:r>
            <a:r>
              <a:rPr lang="tr-TR" dirty="0"/>
              <a:t>C’de 14,6 mg/l ve 35</a:t>
            </a:r>
            <a:r>
              <a:rPr lang="tr-TR" baseline="30000" dirty="0"/>
              <a:t>o</a:t>
            </a:r>
            <a:r>
              <a:rPr lang="tr-TR" dirty="0"/>
              <a:t>C’de 7mg/</a:t>
            </a:r>
            <a:r>
              <a:rPr lang="tr-TR" dirty="0" err="1"/>
              <a:t>l’dir</a:t>
            </a:r>
            <a:r>
              <a:rPr lang="tr-TR" dirty="0"/>
              <a:t>.Oksijen suda çok az çözünen bir gaz olduğundan çözünürlüğü verilen sıcaklıkta atmosfer basıncı ile doğrudan değişmektedir. </a:t>
            </a:r>
            <a:br>
              <a:rPr lang="tr-TR" dirty="0"/>
            </a:br>
            <a:r>
              <a:rPr lang="tr-TR" dirty="0"/>
              <a:t> </a:t>
            </a:r>
            <a:endParaRPr lang="tr-TR" dirty="0" smtClean="0"/>
          </a:p>
          <a:p>
            <a:pPr>
              <a:buNone/>
            </a:pPr>
            <a:r>
              <a:rPr lang="tr-TR" dirty="0"/>
              <a:t>               Bir suyun içerdiği çözünmüş oksijen miktarı şu faktörlere bağlıdır.</a:t>
            </a:r>
          </a:p>
          <a:p>
            <a:r>
              <a:rPr lang="tr-TR" b="1" dirty="0"/>
              <a:t>      1.</a:t>
            </a:r>
            <a:r>
              <a:rPr lang="tr-TR" dirty="0"/>
              <a:t>   Yüksek basınç altında,  oldukça yüksek miktarda oksijen çözünür. Basınç azaltıldığı zaman azaltılma oranı kadar gaz çıkışı olur.</a:t>
            </a:r>
          </a:p>
          <a:p>
            <a:r>
              <a:rPr lang="tr-TR" dirty="0"/>
              <a:t>            Oksijenin çözünürlüğü doğrudan doğruya kısmi basınçla ilgilidir.</a:t>
            </a:r>
            <a:br>
              <a:rPr lang="tr-TR" dirty="0"/>
            </a:br>
            <a:r>
              <a:rPr lang="tr-TR" dirty="0"/>
              <a:t>                               ( Henry Kanunu)    </a:t>
            </a:r>
            <a:br>
              <a:rPr lang="tr-TR" dirty="0"/>
            </a:br>
            <a:r>
              <a:rPr lang="tr-TR" dirty="0"/>
              <a:t>      </a:t>
            </a:r>
            <a:r>
              <a:rPr lang="tr-TR" b="1" dirty="0"/>
              <a:t>                Henry Kanunu:</a:t>
            </a:r>
            <a:r>
              <a:rPr lang="tr-TR" dirty="0"/>
              <a:t> Sabit sıcaklıkta, sıvı içinde çözünen gaz miktarı doğrudan basınç miktarına bağlıdır. Ör: sıcaklık </a:t>
            </a:r>
            <a:r>
              <a:rPr lang="tr-TR" dirty="0" smtClean="0"/>
              <a:t>sabit</a:t>
            </a:r>
            <a:r>
              <a:rPr lang="tr-TR" dirty="0"/>
              <a:t>  kalmak şartıyla, oksijenin 1 </a:t>
            </a:r>
            <a:r>
              <a:rPr lang="tr-TR" dirty="0" err="1"/>
              <a:t>gr’ı</a:t>
            </a:r>
            <a:r>
              <a:rPr lang="tr-TR" dirty="0"/>
              <a:t> suyun 100 cm</a:t>
            </a:r>
            <a:r>
              <a:rPr lang="tr-TR" baseline="30000" dirty="0"/>
              <a:t>3 </a:t>
            </a:r>
            <a:r>
              <a:rPr lang="tr-TR" dirty="0"/>
              <a:t>’ünde çözünürse ( atmosferik basınç altında), oksijenin 2 </a:t>
            </a:r>
            <a:r>
              <a:rPr lang="tr-TR" dirty="0" err="1"/>
              <a:t>gr’ıda</a:t>
            </a:r>
            <a:r>
              <a:rPr lang="tr-TR" dirty="0"/>
              <a:t>, </a:t>
            </a:r>
            <a:r>
              <a:rPr lang="tr-TR" dirty="0" smtClean="0"/>
              <a:t>atmosferik </a:t>
            </a:r>
            <a:r>
              <a:rPr lang="tr-TR" dirty="0"/>
              <a:t> basıncın iki katında çözünür</a:t>
            </a:r>
            <a:r>
              <a:rPr lang="tr-TR" dirty="0" smtClean="0"/>
              <a:t>.</a:t>
            </a:r>
          </a:p>
          <a:p>
            <a:pPr>
              <a:buNone/>
            </a:pPr>
            <a:endParaRPr lang="tr-TR" dirty="0"/>
          </a:p>
          <a:p>
            <a:r>
              <a:rPr lang="tr-TR" b="1" dirty="0"/>
              <a:t>2.</a:t>
            </a:r>
            <a:r>
              <a:rPr lang="tr-TR" dirty="0"/>
              <a:t>  Sudaki mineralin miktarı, oksijeni çözme yeteneğini etkiler. </a:t>
            </a:r>
            <a:r>
              <a:rPr lang="tr-TR" dirty="0" err="1"/>
              <a:t>Distile</a:t>
            </a:r>
            <a:r>
              <a:rPr lang="tr-TR" dirty="0"/>
              <a:t> su, yüksek mineral içerikli suya göre daha çok </a:t>
            </a:r>
            <a:r>
              <a:rPr lang="tr-TR" dirty="0" smtClean="0"/>
              <a:t>oksijen</a:t>
            </a:r>
            <a:r>
              <a:rPr lang="tr-TR" dirty="0"/>
              <a:t> </a:t>
            </a:r>
            <a:r>
              <a:rPr lang="tr-TR" dirty="0" err="1"/>
              <a:t>absorblayabilir</a:t>
            </a:r>
            <a:r>
              <a:rPr lang="tr-TR" dirty="0"/>
              <a:t>. Deniz suyu ve kuyu suları, taze yüzey sularına göre daha az çözünmüş oksijen içerirler.</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92696"/>
            <a:ext cx="8229600" cy="724942"/>
          </a:xfrm>
        </p:spPr>
        <p:txBody>
          <a:bodyPr>
            <a:normAutofit fontScale="90000"/>
          </a:bodyPr>
          <a:lstStyle/>
          <a:p>
            <a:pPr algn="l"/>
            <a:r>
              <a:rPr lang="tr-TR" b="1" dirty="0" err="1" smtClean="0"/>
              <a:t>Florür</a:t>
            </a:r>
            <a:r>
              <a:rPr lang="tr-TR" b="1" dirty="0" smtClean="0"/>
              <a:t> F</a:t>
            </a:r>
            <a:r>
              <a:rPr lang="tr-TR" dirty="0" smtClean="0"/>
              <a:t/>
            </a:r>
            <a:br>
              <a:rPr lang="tr-TR" dirty="0" smtClean="0"/>
            </a:br>
            <a:endParaRPr lang="tr-TR" dirty="0"/>
          </a:p>
        </p:txBody>
      </p:sp>
      <p:sp>
        <p:nvSpPr>
          <p:cNvPr id="3" name="2 İçerik Yer Tutucusu"/>
          <p:cNvSpPr>
            <a:spLocks noGrp="1"/>
          </p:cNvSpPr>
          <p:nvPr>
            <p:ph idx="1"/>
          </p:nvPr>
        </p:nvSpPr>
        <p:spPr>
          <a:ln>
            <a:solidFill>
              <a:srgbClr val="FFC000"/>
            </a:solidFill>
          </a:ln>
        </p:spPr>
        <p:txBody>
          <a:bodyPr>
            <a:normAutofit fontScale="92500" lnSpcReduction="20000"/>
          </a:bodyPr>
          <a:lstStyle/>
          <a:p>
            <a:r>
              <a:rPr lang="tr-TR" dirty="0" smtClean="0"/>
              <a:t>Sularda </a:t>
            </a:r>
            <a:r>
              <a:rPr lang="tr-TR" dirty="0"/>
              <a:t>bulunan </a:t>
            </a:r>
            <a:r>
              <a:rPr lang="tr-TR" dirty="0" err="1"/>
              <a:t>florür</a:t>
            </a:r>
            <a:r>
              <a:rPr lang="tr-TR" dirty="0"/>
              <a:t>, miktarına bağlı olarak, faydalı veya zararlı olabilir. </a:t>
            </a:r>
            <a:endParaRPr lang="tr-TR" dirty="0" smtClean="0"/>
          </a:p>
          <a:p>
            <a:endParaRPr lang="tr-TR" dirty="0" smtClean="0"/>
          </a:p>
          <a:p>
            <a:r>
              <a:rPr lang="tr-TR" dirty="0" smtClean="0"/>
              <a:t>İçme </a:t>
            </a:r>
            <a:r>
              <a:rPr lang="tr-TR" dirty="0"/>
              <a:t>suyu için tavsiye edilen değer 1 </a:t>
            </a:r>
            <a:r>
              <a:rPr lang="tr-TR" dirty="0" smtClean="0"/>
              <a:t>mg/</a:t>
            </a:r>
            <a:r>
              <a:rPr lang="tr-TR" dirty="0" err="1" smtClean="0"/>
              <a:t>lt’dir</a:t>
            </a:r>
            <a:r>
              <a:rPr lang="tr-TR" dirty="0" smtClean="0"/>
              <a:t>.Bu </a:t>
            </a:r>
            <a:r>
              <a:rPr lang="tr-TR" dirty="0"/>
              <a:t>değerin dişler için faydalı olduğu ve diş çürümelerini azalttığı bilinmektedir. </a:t>
            </a:r>
            <a:endParaRPr lang="tr-TR" dirty="0" smtClean="0"/>
          </a:p>
          <a:p>
            <a:r>
              <a:rPr lang="tr-TR" dirty="0" smtClean="0"/>
              <a:t>Bunu </a:t>
            </a:r>
            <a:r>
              <a:rPr lang="tr-TR" dirty="0"/>
              <a:t>yanında 9 aşın altındaki çocuklarda yapılan bir araştırma, 2 mg/</a:t>
            </a:r>
            <a:r>
              <a:rPr lang="tr-TR" dirty="0" err="1"/>
              <a:t>lt</a:t>
            </a:r>
            <a:r>
              <a:rPr lang="tr-TR" dirty="0"/>
              <a:t> </a:t>
            </a:r>
            <a:r>
              <a:rPr lang="tr-TR" dirty="0" err="1"/>
              <a:t>florür</a:t>
            </a:r>
            <a:r>
              <a:rPr lang="tr-TR" dirty="0"/>
              <a:t> içeren suyun dişlerde kahverengi lekeler bıraktığını, 4 mg/</a:t>
            </a:r>
            <a:r>
              <a:rPr lang="tr-TR" dirty="0" err="1"/>
              <a:t>lt</a:t>
            </a:r>
            <a:r>
              <a:rPr lang="tr-TR" dirty="0"/>
              <a:t> </a:t>
            </a:r>
            <a:r>
              <a:rPr lang="tr-TR" dirty="0" err="1"/>
              <a:t>florür</a:t>
            </a:r>
            <a:r>
              <a:rPr lang="tr-TR" dirty="0"/>
              <a:t> içeren suyun ise kemik bozukluklarına sebep </a:t>
            </a:r>
            <a:r>
              <a:rPr lang="tr-TR" dirty="0" smtClean="0"/>
              <a:t>olduğunu göstermiştir.</a:t>
            </a:r>
            <a:endParaRPr lang="tr-TR" dirty="0"/>
          </a:p>
          <a:p>
            <a:endParaRPr lang="tr-TR" dirty="0"/>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57346" name="Picture 2" descr="C:\Users\sonay\Desktop\herşey\Yeni klasör (4)\Yeni klasör (2)\eşref resim\DSCN5315.JPG"/>
          <p:cNvPicPr>
            <a:picLocks noChangeAspect="1" noChangeArrowheads="1"/>
          </p:cNvPicPr>
          <p:nvPr/>
        </p:nvPicPr>
        <p:blipFill>
          <a:blip r:embed="rId2" cstate="print"/>
          <a:srcRect/>
          <a:stretch>
            <a:fillRect/>
          </a:stretch>
        </p:blipFill>
        <p:spPr bwMode="auto">
          <a:xfrm>
            <a:off x="2123728" y="2257425"/>
            <a:ext cx="4008785" cy="2341563"/>
          </a:xfrm>
          <a:prstGeom prst="rect">
            <a:avLst/>
          </a:prstGeom>
          <a:noFill/>
        </p:spPr>
      </p:pic>
      <p:sp>
        <p:nvSpPr>
          <p:cNvPr id="5" name="4 Metin kutusu"/>
          <p:cNvSpPr txBox="1"/>
          <p:nvPr/>
        </p:nvSpPr>
        <p:spPr>
          <a:xfrm>
            <a:off x="2123728" y="2276872"/>
            <a:ext cx="3960440" cy="923330"/>
          </a:xfrm>
          <a:prstGeom prst="rect">
            <a:avLst/>
          </a:prstGeom>
          <a:solidFill>
            <a:schemeClr val="accent3">
              <a:lumMod val="60000"/>
              <a:lumOff val="40000"/>
            </a:schemeClr>
          </a:solidFill>
        </p:spPr>
        <p:txBody>
          <a:bodyPr wrap="square" rtlCol="0">
            <a:spAutoFit/>
          </a:bodyPr>
          <a:lstStyle/>
          <a:p>
            <a:endParaRPr lang="tr-TR" dirty="0" smtClean="0"/>
          </a:p>
          <a:p>
            <a:endParaRPr lang="tr-TR" dirty="0" smtClean="0"/>
          </a:p>
          <a:p>
            <a:endParaRPr lang="tr-TR" dirty="0"/>
          </a:p>
        </p:txBody>
      </p:sp>
      <p:sp>
        <p:nvSpPr>
          <p:cNvPr id="6" name="5 Metin kutusu"/>
          <p:cNvSpPr txBox="1"/>
          <p:nvPr/>
        </p:nvSpPr>
        <p:spPr>
          <a:xfrm>
            <a:off x="2123728" y="4005064"/>
            <a:ext cx="4104456" cy="646331"/>
          </a:xfrm>
          <a:prstGeom prst="rect">
            <a:avLst/>
          </a:prstGeom>
          <a:solidFill>
            <a:schemeClr val="accent3">
              <a:lumMod val="60000"/>
              <a:lumOff val="40000"/>
            </a:schemeClr>
          </a:solidFill>
        </p:spPr>
        <p:txBody>
          <a:bodyPr wrap="square" rtlCol="0">
            <a:spAutoFit/>
          </a:bodyPr>
          <a:lstStyle/>
          <a:p>
            <a:endParaRPr lang="tr-TR" dirty="0" smtClean="0"/>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92696"/>
            <a:ext cx="8229600" cy="724942"/>
          </a:xfrm>
        </p:spPr>
        <p:txBody>
          <a:bodyPr>
            <a:normAutofit fontScale="90000"/>
          </a:bodyPr>
          <a:lstStyle/>
          <a:p>
            <a:r>
              <a:rPr lang="tr-TR" b="1" dirty="0" smtClean="0"/>
              <a:t>Klorür</a:t>
            </a:r>
            <a:r>
              <a:rPr lang="tr-TR" dirty="0" smtClean="0"/>
              <a:t/>
            </a:r>
            <a:br>
              <a:rPr lang="tr-TR" dirty="0" smtClean="0"/>
            </a:br>
            <a:endParaRPr lang="tr-TR" dirty="0"/>
          </a:p>
        </p:txBody>
      </p:sp>
      <p:sp>
        <p:nvSpPr>
          <p:cNvPr id="3" name="2 İçerik Yer Tutucusu"/>
          <p:cNvSpPr>
            <a:spLocks noGrp="1"/>
          </p:cNvSpPr>
          <p:nvPr>
            <p:ph idx="1"/>
          </p:nvPr>
        </p:nvSpPr>
        <p:spPr>
          <a:xfrm>
            <a:off x="457200" y="1268760"/>
            <a:ext cx="8229600" cy="4857403"/>
          </a:xfrm>
          <a:ln>
            <a:solidFill>
              <a:srgbClr val="FFC000"/>
            </a:solidFill>
          </a:ln>
        </p:spPr>
        <p:txBody>
          <a:bodyPr>
            <a:normAutofit fontScale="77500" lnSpcReduction="20000"/>
          </a:bodyPr>
          <a:lstStyle/>
          <a:p>
            <a:pPr>
              <a:buNone/>
            </a:pPr>
            <a:r>
              <a:rPr lang="tr-TR" dirty="0" smtClean="0"/>
              <a:t> Tüm </a:t>
            </a:r>
            <a:r>
              <a:rPr lang="tr-TR" dirty="0"/>
              <a:t>doğal veya kullanılmış sularda çok </a:t>
            </a:r>
            <a:r>
              <a:rPr lang="tr-TR" dirty="0" smtClean="0"/>
              <a:t>yaygın </a:t>
            </a:r>
            <a:r>
              <a:rPr lang="tr-TR" dirty="0"/>
              <a:t>bir şekilde bulunan iyon türüdür. </a:t>
            </a:r>
            <a:endParaRPr lang="tr-TR" dirty="0" smtClean="0"/>
          </a:p>
          <a:p>
            <a:pPr>
              <a:buNone/>
            </a:pPr>
            <a:r>
              <a:rPr lang="tr-TR" dirty="0" smtClean="0"/>
              <a:t>Sulara </a:t>
            </a:r>
            <a:r>
              <a:rPr lang="tr-TR" dirty="0"/>
              <a:t>yeraltı formasyonlarından çözünme yolu ile ya da tuzlu su – tatlı su girişimleri sonucu katılabilir. </a:t>
            </a:r>
            <a:endParaRPr lang="tr-TR" dirty="0" smtClean="0"/>
          </a:p>
          <a:p>
            <a:pPr>
              <a:buNone/>
            </a:pPr>
            <a:r>
              <a:rPr lang="tr-TR" dirty="0" smtClean="0"/>
              <a:t>İnsan </a:t>
            </a:r>
            <a:r>
              <a:rPr lang="tr-TR" dirty="0" err="1"/>
              <a:t>ürininden</a:t>
            </a:r>
            <a:r>
              <a:rPr lang="tr-TR" dirty="0"/>
              <a:t> günde kişi başına ortalama 6 gr kadar klorür atılmaktadır</a:t>
            </a:r>
            <a:r>
              <a:rPr lang="tr-TR" dirty="0" smtClean="0"/>
              <a:t>.</a:t>
            </a:r>
          </a:p>
          <a:p>
            <a:pPr>
              <a:buNone/>
            </a:pPr>
            <a:r>
              <a:rPr lang="tr-TR" dirty="0" smtClean="0"/>
              <a:t> </a:t>
            </a:r>
            <a:r>
              <a:rPr lang="tr-TR" dirty="0"/>
              <a:t>Klorürün normal </a:t>
            </a:r>
            <a:r>
              <a:rPr lang="tr-TR" dirty="0" smtClean="0"/>
              <a:t>konsantrasyonlarında </a:t>
            </a:r>
            <a:r>
              <a:rPr lang="tr-TR" dirty="0"/>
              <a:t>bir sağlık sakıncası yaratmadığı bilinmektedir</a:t>
            </a:r>
            <a:r>
              <a:rPr lang="tr-TR" dirty="0" smtClean="0"/>
              <a:t>.</a:t>
            </a:r>
          </a:p>
          <a:p>
            <a:pPr>
              <a:buNone/>
            </a:pPr>
            <a:r>
              <a:rPr lang="tr-TR" dirty="0" smtClean="0"/>
              <a:t> </a:t>
            </a:r>
            <a:r>
              <a:rPr lang="tr-TR" dirty="0"/>
              <a:t>Ancak 250 mg/</a:t>
            </a:r>
            <a:r>
              <a:rPr lang="tr-TR" dirty="0" err="1"/>
              <a:t>lt’den</a:t>
            </a:r>
            <a:r>
              <a:rPr lang="tr-TR" dirty="0"/>
              <a:t> yüksek konsantrasyonlarda tuz tadı oluşmaktadır. </a:t>
            </a:r>
            <a:endParaRPr lang="tr-TR" dirty="0" smtClean="0"/>
          </a:p>
          <a:p>
            <a:pPr>
              <a:buNone/>
            </a:pPr>
            <a:r>
              <a:rPr lang="tr-TR" dirty="0" smtClean="0"/>
              <a:t>Klorür </a:t>
            </a:r>
            <a:r>
              <a:rPr lang="tr-TR" dirty="0"/>
              <a:t>suyun iletkenliğini artırdığı için korozyonu kolaylaştırır.  Konsantrasyonların yüksek olduğu sularda klorür; tat, </a:t>
            </a:r>
            <a:r>
              <a:rPr lang="tr-TR" dirty="0" err="1"/>
              <a:t>korozif</a:t>
            </a:r>
            <a:r>
              <a:rPr lang="tr-TR" dirty="0"/>
              <a:t> eğilim ya da yumuşatma prosesine ters etki ile varlığını gösterir.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Sülfat (SO</a:t>
            </a:r>
            <a:r>
              <a:rPr lang="tr-TR" b="1" baseline="-25000" dirty="0" smtClean="0"/>
              <a:t>4</a:t>
            </a:r>
            <a:r>
              <a:rPr lang="tr-TR" b="1" baseline="30000" dirty="0" smtClean="0"/>
              <a:t>-2</a:t>
            </a:r>
            <a:r>
              <a:rPr lang="tr-TR" b="1" dirty="0" smtClean="0"/>
              <a:t>)</a:t>
            </a:r>
            <a:endParaRPr lang="tr-TR" dirty="0"/>
          </a:p>
        </p:txBody>
      </p:sp>
      <p:sp>
        <p:nvSpPr>
          <p:cNvPr id="3" name="2 İçerik Yer Tutucusu"/>
          <p:cNvSpPr>
            <a:spLocks noGrp="1"/>
          </p:cNvSpPr>
          <p:nvPr>
            <p:ph idx="1"/>
          </p:nvPr>
        </p:nvSpPr>
        <p:spPr>
          <a:ln>
            <a:solidFill>
              <a:srgbClr val="FFC000"/>
            </a:solidFill>
          </a:ln>
        </p:spPr>
        <p:txBody>
          <a:bodyPr>
            <a:normAutofit fontScale="85000" lnSpcReduction="10000"/>
          </a:bodyPr>
          <a:lstStyle/>
          <a:p>
            <a:pPr>
              <a:buNone/>
            </a:pPr>
            <a:r>
              <a:rPr lang="tr-TR" b="1" dirty="0"/>
              <a:t> </a:t>
            </a:r>
            <a:endParaRPr lang="tr-TR" dirty="0"/>
          </a:p>
          <a:p>
            <a:r>
              <a:rPr lang="tr-TR" dirty="0"/>
              <a:t>Sülfat çevre sularına doğal yollardan karışan en önemli iyonlardan </a:t>
            </a:r>
            <a:r>
              <a:rPr lang="tr-TR" dirty="0" smtClean="0"/>
              <a:t>biridir</a:t>
            </a:r>
          </a:p>
          <a:p>
            <a:r>
              <a:rPr lang="tr-TR" dirty="0" smtClean="0"/>
              <a:t>Bütün </a:t>
            </a:r>
            <a:r>
              <a:rPr lang="tr-TR" dirty="0"/>
              <a:t>doğal sularda değişen miktarlarda sülfat bulunur</a:t>
            </a:r>
            <a:r>
              <a:rPr lang="tr-TR" dirty="0" smtClean="0"/>
              <a:t>.</a:t>
            </a:r>
          </a:p>
          <a:p>
            <a:r>
              <a:rPr lang="tr-TR" dirty="0" smtClean="0"/>
              <a:t> </a:t>
            </a:r>
            <a:r>
              <a:rPr lang="tr-TR" dirty="0"/>
              <a:t>Bazı endüstriyel atık suların sülfat muhtevası fazladır ve doğal sulara karıştıklarında onların da sülfat miktarını artırırlar</a:t>
            </a:r>
            <a:r>
              <a:rPr lang="tr-TR" dirty="0" smtClean="0"/>
              <a:t>.</a:t>
            </a:r>
          </a:p>
          <a:p>
            <a:r>
              <a:rPr lang="tr-TR" dirty="0"/>
              <a:t>  Sülfür ( S(-II)) bileşikleri, çeşitli reaksiyonlar sonunda oluşturdukları tat, </a:t>
            </a:r>
            <a:r>
              <a:rPr lang="tr-TR" dirty="0" smtClean="0"/>
              <a:t>koku,</a:t>
            </a:r>
            <a:r>
              <a:rPr lang="tr-TR" dirty="0" err="1" smtClean="0"/>
              <a:t>toksisite</a:t>
            </a:r>
            <a:r>
              <a:rPr lang="tr-TR" dirty="0" smtClean="0"/>
              <a:t> </a:t>
            </a:r>
            <a:r>
              <a:rPr lang="tr-TR" dirty="0"/>
              <a:t>ve korozyon gibi problemleriyle önemli kirletici durumundadırlar. </a:t>
            </a:r>
            <a:endParaRPr lang="tr-TR" dirty="0" smtClean="0"/>
          </a:p>
          <a:p>
            <a:endParaRPr lang="tr-TR" dirty="0"/>
          </a:p>
          <a:p>
            <a:endParaRPr lang="tr-TR"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accent4">
                <a:lumMod val="75000"/>
              </a:schemeClr>
            </a:solidFill>
          </a:ln>
        </p:spPr>
        <p:txBody>
          <a:bodyPr>
            <a:normAutofit fontScale="77500" lnSpcReduction="20000"/>
          </a:bodyPr>
          <a:lstStyle/>
          <a:p>
            <a:r>
              <a:rPr lang="tr-TR" dirty="0" smtClean="0"/>
              <a:t>Suda yüksek sülfatın anlamı; yüksek sertlik, yüksek sodyum tuzu ve yüksek </a:t>
            </a:r>
            <a:r>
              <a:rPr lang="tr-TR" dirty="0" err="1" smtClean="0"/>
              <a:t>asiditedir</a:t>
            </a:r>
            <a:r>
              <a:rPr lang="tr-TR" dirty="0" smtClean="0"/>
              <a:t>. </a:t>
            </a:r>
          </a:p>
          <a:p>
            <a:r>
              <a:rPr lang="tr-TR" dirty="0" smtClean="0"/>
              <a:t> Sodyum </a:t>
            </a:r>
            <a:r>
              <a:rPr lang="tr-TR" dirty="0" err="1" smtClean="0"/>
              <a:t>süflat</a:t>
            </a:r>
            <a:r>
              <a:rPr lang="tr-TR" dirty="0" smtClean="0"/>
              <a:t> ve magnezyum sülfat, insanlarda müshil etkisi gösterdiklerinden 250 mg/</a:t>
            </a:r>
            <a:r>
              <a:rPr lang="tr-TR" dirty="0" err="1" smtClean="0"/>
              <a:t>lt</a:t>
            </a:r>
            <a:r>
              <a:rPr lang="tr-TR" dirty="0" smtClean="0"/>
              <a:t> üst sınırla sınırlandırılmıştır. </a:t>
            </a:r>
          </a:p>
          <a:p>
            <a:r>
              <a:rPr lang="tr-TR" dirty="0" smtClean="0"/>
              <a:t>Hayvanlar için ise bu sınır 1000 mg/l olarak belirlenmiştir. Bunu yanında sülfatlar suya acımsı tat verirler.  </a:t>
            </a:r>
          </a:p>
          <a:p>
            <a:r>
              <a:rPr lang="tr-TR" dirty="0" smtClean="0"/>
              <a:t>Sülfatlar, kazan sularında CaSO4 ve MgSO4 çökeltileri oluşturduğundan, bu tip sularda çok düşük miktarlarda tutulmalıdırlar.</a:t>
            </a:r>
          </a:p>
          <a:p>
            <a:r>
              <a:rPr lang="tr-TR" dirty="0" smtClean="0"/>
              <a:t>  Evsel atık suların uzaklaştırdığı beton kanallarda, </a:t>
            </a:r>
            <a:r>
              <a:rPr lang="tr-TR" dirty="0" err="1" smtClean="0"/>
              <a:t>anareobik</a:t>
            </a:r>
            <a:r>
              <a:rPr lang="tr-TR" dirty="0" smtClean="0"/>
              <a:t> koşulların oluşması ve bakteri faaliyetleri ile SO</a:t>
            </a:r>
            <a:r>
              <a:rPr lang="tr-TR" baseline="-25000" dirty="0" smtClean="0"/>
              <a:t>4</a:t>
            </a:r>
            <a:r>
              <a:rPr lang="tr-TR" baseline="30000" dirty="0" smtClean="0"/>
              <a:t>-2</a:t>
            </a:r>
            <a:r>
              <a:rPr lang="tr-TR" dirty="0" smtClean="0"/>
              <a:t> H</a:t>
            </a:r>
            <a:r>
              <a:rPr lang="tr-TR" baseline="-25000" dirty="0" smtClean="0"/>
              <a:t>2</a:t>
            </a:r>
            <a:r>
              <a:rPr lang="tr-TR" dirty="0" smtClean="0"/>
              <a:t>S’e dönüşür. </a:t>
            </a:r>
          </a:p>
          <a:p>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tx2">
                <a:lumMod val="20000"/>
                <a:lumOff val="80000"/>
              </a:schemeClr>
            </a:solidFill>
          </a:ln>
        </p:spPr>
        <p:txBody>
          <a:bodyPr>
            <a:normAutofit fontScale="85000" lnSpcReduction="10000"/>
          </a:bodyPr>
          <a:lstStyle/>
          <a:p>
            <a:r>
              <a:rPr lang="tr-TR" dirty="0" smtClean="0"/>
              <a:t>H</a:t>
            </a:r>
            <a:r>
              <a:rPr lang="tr-TR" baseline="-25000" dirty="0" smtClean="0"/>
              <a:t>2</a:t>
            </a:r>
            <a:r>
              <a:rPr lang="tr-TR" dirty="0" smtClean="0"/>
              <a:t>S kanalın üst bölümünde toplanır ve rutubetle birleşerek H</a:t>
            </a:r>
            <a:r>
              <a:rPr lang="tr-TR" baseline="-25000" dirty="0" smtClean="0"/>
              <a:t>2</a:t>
            </a:r>
            <a:r>
              <a:rPr lang="tr-TR" dirty="0" smtClean="0"/>
              <a:t>SO</a:t>
            </a:r>
            <a:r>
              <a:rPr lang="tr-TR" baseline="-25000" dirty="0" smtClean="0"/>
              <a:t>4</a:t>
            </a:r>
            <a:r>
              <a:rPr lang="tr-TR" dirty="0" smtClean="0"/>
              <a:t> oluşturur. </a:t>
            </a:r>
          </a:p>
          <a:p>
            <a:r>
              <a:rPr lang="tr-TR" dirty="0" smtClean="0"/>
              <a:t>Bu olay borularda korozyonun ve parçalanmanın en büyük sebebidir.  </a:t>
            </a:r>
          </a:p>
          <a:p>
            <a:r>
              <a:rPr lang="tr-TR" dirty="0" smtClean="0"/>
              <a:t>Sülfatlar çimento ile birleştiklerinde de büyük kristallerin meydana gelmesine ve bu nedenle borunun şişmesine ve parçalanmasına sebep olurlar. </a:t>
            </a:r>
          </a:p>
          <a:p>
            <a:r>
              <a:rPr lang="tr-TR" dirty="0" err="1" smtClean="0"/>
              <a:t>Korozif</a:t>
            </a:r>
            <a:r>
              <a:rPr lang="tr-TR" dirty="0" smtClean="0"/>
              <a:t> etkisinin izlediği konsantrasyon 100-250 mg/</a:t>
            </a:r>
            <a:r>
              <a:rPr lang="tr-TR" dirty="0" err="1" smtClean="0"/>
              <a:t>lt</a:t>
            </a:r>
            <a:r>
              <a:rPr lang="tr-TR" dirty="0" smtClean="0"/>
              <a:t>  olarak belirlenmiştir. Sülfat arıtım yöntemleri </a:t>
            </a:r>
            <a:r>
              <a:rPr lang="tr-TR" dirty="0" err="1" smtClean="0"/>
              <a:t>reverse</a:t>
            </a:r>
            <a:r>
              <a:rPr lang="tr-TR" dirty="0" smtClean="0"/>
              <a:t> </a:t>
            </a:r>
            <a:r>
              <a:rPr lang="tr-TR" dirty="0" err="1" smtClean="0"/>
              <a:t>osmosis</a:t>
            </a:r>
            <a:r>
              <a:rPr lang="tr-TR" dirty="0" smtClean="0"/>
              <a:t>, </a:t>
            </a:r>
            <a:r>
              <a:rPr lang="tr-TR" dirty="0" err="1" smtClean="0"/>
              <a:t>distilasyon</a:t>
            </a:r>
            <a:r>
              <a:rPr lang="tr-TR" dirty="0" smtClean="0"/>
              <a:t>, </a:t>
            </a:r>
            <a:r>
              <a:rPr lang="tr-TR" dirty="0" err="1" smtClean="0"/>
              <a:t>oksidasyon</a:t>
            </a:r>
            <a:r>
              <a:rPr lang="tr-TR" dirty="0" smtClean="0"/>
              <a:t> veya anyon değiştirici olarak sayılabilir.</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4704"/>
            <a:ext cx="8229600" cy="652934"/>
          </a:xfrm>
        </p:spPr>
        <p:txBody>
          <a:bodyPr>
            <a:normAutofit fontScale="90000"/>
          </a:bodyPr>
          <a:lstStyle/>
          <a:p>
            <a:pPr algn="l"/>
            <a:r>
              <a:rPr lang="tr-TR" b="1" dirty="0" smtClean="0"/>
              <a:t>PH</a:t>
            </a:r>
            <a:r>
              <a:rPr lang="tr-TR" dirty="0" smtClean="0"/>
              <a:t/>
            </a:r>
            <a:br>
              <a:rPr lang="tr-TR" dirty="0" smtClean="0"/>
            </a:br>
            <a:endParaRPr lang="tr-TR" dirty="0"/>
          </a:p>
        </p:txBody>
      </p:sp>
      <p:sp>
        <p:nvSpPr>
          <p:cNvPr id="3" name="2 İçerik Yer Tutucusu"/>
          <p:cNvSpPr>
            <a:spLocks noGrp="1"/>
          </p:cNvSpPr>
          <p:nvPr>
            <p:ph idx="1"/>
          </p:nvPr>
        </p:nvSpPr>
        <p:spPr>
          <a:ln>
            <a:solidFill>
              <a:srgbClr val="FFFF00"/>
            </a:solidFill>
          </a:ln>
        </p:spPr>
        <p:txBody>
          <a:bodyPr>
            <a:normAutofit fontScale="92500" lnSpcReduction="10000"/>
          </a:bodyPr>
          <a:lstStyle/>
          <a:p>
            <a:r>
              <a:rPr lang="tr-TR" dirty="0" smtClean="0"/>
              <a:t>PH </a:t>
            </a:r>
            <a:r>
              <a:rPr lang="tr-TR" dirty="0"/>
              <a:t>suyun asitlik veya bazlık durumunu gösteren logaritmik bir ölçüdür</a:t>
            </a:r>
            <a:r>
              <a:rPr lang="tr-TR" dirty="0" smtClean="0"/>
              <a:t>.</a:t>
            </a:r>
          </a:p>
          <a:p>
            <a:r>
              <a:rPr lang="tr-TR" dirty="0" smtClean="0"/>
              <a:t>Çözeltide </a:t>
            </a:r>
            <a:r>
              <a:rPr lang="tr-TR" dirty="0"/>
              <a:t>bulunan H</a:t>
            </a:r>
            <a:r>
              <a:rPr lang="tr-TR" baseline="30000" dirty="0"/>
              <a:t>+</a:t>
            </a:r>
            <a:r>
              <a:rPr lang="tr-TR" dirty="0"/>
              <a:t> iyonu konsantrasyonunu  ifade eder. Saf su H</a:t>
            </a:r>
            <a:r>
              <a:rPr lang="tr-TR" baseline="30000" dirty="0"/>
              <a:t>+</a:t>
            </a:r>
            <a:r>
              <a:rPr lang="tr-TR" dirty="0"/>
              <a:t> ve OH</a:t>
            </a:r>
            <a:r>
              <a:rPr lang="tr-TR" baseline="30000" dirty="0"/>
              <a:t>-</a:t>
            </a:r>
            <a:r>
              <a:rPr lang="tr-TR" dirty="0"/>
              <a:t> iyonları açısından dengededir ve </a:t>
            </a:r>
            <a:r>
              <a:rPr lang="tr-TR" dirty="0" err="1"/>
              <a:t>pH</a:t>
            </a:r>
            <a:r>
              <a:rPr lang="tr-TR" dirty="0"/>
              <a:t> değeri 7’dir. PH, H</a:t>
            </a:r>
            <a:r>
              <a:rPr lang="tr-TR" baseline="30000" dirty="0"/>
              <a:t>+</a:t>
            </a:r>
            <a:r>
              <a:rPr lang="tr-TR" dirty="0"/>
              <a:t> iyonlarının elektrik potansiyellerine bağlı olarak veya renk indikatörleri ( örn; </a:t>
            </a:r>
            <a:r>
              <a:rPr lang="tr-TR" dirty="0" err="1"/>
              <a:t>fenolfitalein</a:t>
            </a:r>
            <a:r>
              <a:rPr lang="tr-TR" dirty="0"/>
              <a:t>) ile ölçülebilir.</a:t>
            </a:r>
          </a:p>
          <a:p>
            <a:r>
              <a:rPr lang="tr-TR" dirty="0"/>
              <a:t>        </a:t>
            </a:r>
            <a:r>
              <a:rPr lang="tr-TR" dirty="0" err="1"/>
              <a:t>pH</a:t>
            </a:r>
            <a:r>
              <a:rPr lang="tr-TR" dirty="0"/>
              <a:t>&lt;7 ise ortam asidik</a:t>
            </a:r>
          </a:p>
          <a:p>
            <a:r>
              <a:rPr lang="tr-TR" dirty="0"/>
              <a:t>        </a:t>
            </a:r>
            <a:r>
              <a:rPr lang="tr-TR" dirty="0" err="1"/>
              <a:t>pH</a:t>
            </a:r>
            <a:r>
              <a:rPr lang="tr-TR" dirty="0"/>
              <a:t>&gt;7 ise ortam baziktir</a:t>
            </a:r>
            <a:r>
              <a:rPr lang="tr-TR" dirty="0" smtClean="0"/>
              <a:t>.</a:t>
            </a:r>
            <a:endParaRPr lang="tr-TR" dirty="0"/>
          </a:p>
          <a:p>
            <a:endParaRPr lang="tr-TR" dirty="0"/>
          </a:p>
        </p:txBody>
      </p:sp>
      <p:pic>
        <p:nvPicPr>
          <p:cNvPr id="10242" name="Picture 2" descr="https://encrypted-tbn3.gstatic.com/images?q=tbn:ANd9GcSG6_MzVIPMmbhG-vDcyb8-eWnOxep9DqZuG4WtV_HJ-vAxwQ08zQ"/>
          <p:cNvPicPr>
            <a:picLocks noChangeAspect="1" noChangeArrowheads="1"/>
          </p:cNvPicPr>
          <p:nvPr/>
        </p:nvPicPr>
        <p:blipFill>
          <a:blip r:embed="rId2" cstate="print"/>
          <a:srcRect/>
          <a:stretch>
            <a:fillRect/>
          </a:stretch>
        </p:blipFill>
        <p:spPr bwMode="auto">
          <a:xfrm>
            <a:off x="6228184" y="4653136"/>
            <a:ext cx="2305050" cy="19812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Yağmur suları yeraltına indikten sonra  geçtiği yerlere göre çeşitli tuzlar içerir.</a:t>
            </a:r>
          </a:p>
          <a:p>
            <a:r>
              <a:rPr lang="tr-TR" dirty="0" err="1" smtClean="0"/>
              <a:t>NaCl</a:t>
            </a:r>
            <a:endParaRPr lang="tr-TR" dirty="0" smtClean="0"/>
          </a:p>
          <a:p>
            <a:r>
              <a:rPr lang="tr-TR" dirty="0" smtClean="0"/>
              <a:t>Sodyum sülfat</a:t>
            </a:r>
          </a:p>
          <a:p>
            <a:r>
              <a:rPr lang="tr-TR" dirty="0" smtClean="0"/>
              <a:t>Magnezyum sülfat</a:t>
            </a:r>
          </a:p>
          <a:p>
            <a:r>
              <a:rPr lang="tr-TR" dirty="0" smtClean="0"/>
              <a:t>Kalsiyum sülfat</a:t>
            </a:r>
          </a:p>
          <a:p>
            <a:r>
              <a:rPr lang="tr-TR" dirty="0" smtClean="0"/>
              <a:t>Yağmur suları kireç taşlarını aşındırır. Bu olayda sudan başka CO2’inde rolü vardır.</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tx1"/>
            </a:solidFill>
          </a:ln>
        </p:spPr>
        <p:txBody>
          <a:bodyPr>
            <a:normAutofit fontScale="85000" lnSpcReduction="10000"/>
          </a:bodyPr>
          <a:lstStyle/>
          <a:p>
            <a:r>
              <a:rPr lang="tr-TR" dirty="0" smtClean="0"/>
              <a:t>Sulama sularının optimum </a:t>
            </a:r>
            <a:r>
              <a:rPr lang="tr-TR" dirty="0" err="1" smtClean="0"/>
              <a:t>pH</a:t>
            </a:r>
            <a:r>
              <a:rPr lang="tr-TR" dirty="0" smtClean="0"/>
              <a:t> değeri yetiştirilecek bitkinin tipine ve toprağın fiziksel ve kimyasal özelliklerine bağlıdır. Alkalin toprakların olduğu bölgelerde </a:t>
            </a:r>
            <a:r>
              <a:rPr lang="tr-TR" dirty="0" err="1" smtClean="0"/>
              <a:t>pH</a:t>
            </a:r>
            <a:r>
              <a:rPr lang="tr-TR" dirty="0" smtClean="0"/>
              <a:t> değeri düşük suların kullanılması istenir.</a:t>
            </a:r>
          </a:p>
          <a:p>
            <a:r>
              <a:rPr lang="tr-TR" dirty="0" err="1" smtClean="0"/>
              <a:t>pH</a:t>
            </a:r>
            <a:r>
              <a:rPr lang="tr-TR" dirty="0" smtClean="0"/>
              <a:t> 9’un üzerindeki suların sulamada kullanılması istenmez.</a:t>
            </a:r>
          </a:p>
          <a:p>
            <a:r>
              <a:rPr lang="tr-TR" dirty="0" smtClean="0"/>
              <a:t>Karadeniz bölgesinde olduğu gibi asidik toprakların bulunduğu yerlerde </a:t>
            </a:r>
            <a:r>
              <a:rPr lang="tr-TR" dirty="0" err="1" smtClean="0"/>
              <a:t>pH</a:t>
            </a:r>
            <a:r>
              <a:rPr lang="tr-TR" dirty="0" smtClean="0"/>
              <a:t>  sı orta düzeyde olan sular kullanılabilir. Çay, mısır, çavdar, çeltik,yulaf, patates asidik reaksiyonlu bölgeleri sever.</a:t>
            </a:r>
          </a:p>
          <a:p>
            <a:r>
              <a:rPr lang="tr-TR" dirty="0" smtClean="0"/>
              <a:t>Sulama sularının </a:t>
            </a:r>
            <a:r>
              <a:rPr lang="tr-TR" dirty="0" err="1" smtClean="0"/>
              <a:t>pH</a:t>
            </a:r>
            <a:r>
              <a:rPr lang="tr-TR" dirty="0" smtClean="0"/>
              <a:t> değeri 6.5-8 arasında olmalı</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706090"/>
          </a:xfrm>
        </p:spPr>
        <p:txBody>
          <a:bodyPr>
            <a:normAutofit fontScale="90000"/>
          </a:bodyPr>
          <a:lstStyle/>
          <a:p>
            <a:pPr algn="l"/>
            <a:r>
              <a:rPr lang="tr-TR" b="1" dirty="0" smtClean="0"/>
              <a:t>Sertlik</a:t>
            </a:r>
            <a:r>
              <a:rPr lang="tr-TR" dirty="0" smtClean="0"/>
              <a:t/>
            </a:r>
            <a:br>
              <a:rPr lang="tr-TR" dirty="0" smtClean="0"/>
            </a:br>
            <a:endParaRPr lang="tr-TR" dirty="0"/>
          </a:p>
        </p:txBody>
      </p:sp>
      <p:sp>
        <p:nvSpPr>
          <p:cNvPr id="3" name="2 İçerik Yer Tutucusu"/>
          <p:cNvSpPr>
            <a:spLocks noGrp="1"/>
          </p:cNvSpPr>
          <p:nvPr>
            <p:ph idx="1"/>
          </p:nvPr>
        </p:nvSpPr>
        <p:spPr>
          <a:xfrm>
            <a:off x="457200" y="1196752"/>
            <a:ext cx="8229600" cy="4929411"/>
          </a:xfrm>
          <a:ln>
            <a:solidFill>
              <a:schemeClr val="accent4">
                <a:lumMod val="60000"/>
                <a:lumOff val="40000"/>
              </a:schemeClr>
            </a:solidFill>
          </a:ln>
        </p:spPr>
        <p:txBody>
          <a:bodyPr>
            <a:normAutofit fontScale="70000" lnSpcReduction="20000"/>
          </a:bodyPr>
          <a:lstStyle/>
          <a:p>
            <a:r>
              <a:rPr lang="tr-TR" dirty="0" smtClean="0"/>
              <a:t>Sertlik</a:t>
            </a:r>
            <a:r>
              <a:rPr lang="tr-TR" dirty="0"/>
              <a:t>, </a:t>
            </a:r>
            <a:endParaRPr lang="tr-TR" dirty="0" smtClean="0"/>
          </a:p>
          <a:p>
            <a:pPr>
              <a:buNone/>
            </a:pPr>
            <a:r>
              <a:rPr lang="tr-TR" dirty="0" smtClean="0"/>
              <a:t>su </a:t>
            </a:r>
            <a:r>
              <a:rPr lang="tr-TR" dirty="0"/>
              <a:t>içinde çözünmüş (+2) değerlikli iyonların (</a:t>
            </a:r>
            <a:r>
              <a:rPr lang="tr-TR" dirty="0" err="1"/>
              <a:t>Ca</a:t>
            </a:r>
            <a:r>
              <a:rPr lang="tr-TR" baseline="30000" dirty="0"/>
              <a:t>+2</a:t>
            </a:r>
            <a:r>
              <a:rPr lang="tr-TR" dirty="0"/>
              <a:t>, Mg</a:t>
            </a:r>
            <a:r>
              <a:rPr lang="tr-TR" baseline="30000" dirty="0"/>
              <a:t>+2</a:t>
            </a:r>
            <a:r>
              <a:rPr lang="tr-TR" dirty="0"/>
              <a:t>, </a:t>
            </a:r>
            <a:r>
              <a:rPr lang="tr-TR" dirty="0" err="1"/>
              <a:t>Sr</a:t>
            </a:r>
            <a:r>
              <a:rPr lang="tr-TR" baseline="30000" dirty="0"/>
              <a:t>+2</a:t>
            </a:r>
            <a:r>
              <a:rPr lang="tr-TR" dirty="0"/>
              <a:t>, </a:t>
            </a:r>
            <a:r>
              <a:rPr lang="tr-TR" dirty="0" err="1"/>
              <a:t>Fe</a:t>
            </a:r>
            <a:r>
              <a:rPr lang="tr-TR" baseline="30000" dirty="0"/>
              <a:t>+2</a:t>
            </a:r>
            <a:r>
              <a:rPr lang="tr-TR" dirty="0"/>
              <a:t>,</a:t>
            </a:r>
            <a:r>
              <a:rPr lang="tr-TR" dirty="0" err="1"/>
              <a:t>Mn</a:t>
            </a:r>
            <a:r>
              <a:rPr lang="tr-TR" baseline="30000" dirty="0"/>
              <a:t>+2</a:t>
            </a:r>
            <a:r>
              <a:rPr lang="tr-TR" dirty="0"/>
              <a:t> vb), varlığının sonucudur. </a:t>
            </a:r>
            <a:endParaRPr lang="tr-TR" dirty="0" smtClean="0"/>
          </a:p>
          <a:p>
            <a:endParaRPr lang="tr-TR" dirty="0" smtClean="0"/>
          </a:p>
          <a:p>
            <a:r>
              <a:rPr lang="tr-TR" dirty="0" err="1" smtClean="0"/>
              <a:t>Ca</a:t>
            </a:r>
            <a:r>
              <a:rPr lang="tr-TR" baseline="30000" dirty="0" smtClean="0"/>
              <a:t>+2</a:t>
            </a:r>
            <a:r>
              <a:rPr lang="tr-TR" dirty="0"/>
              <a:t> ve Mg</a:t>
            </a:r>
            <a:r>
              <a:rPr lang="tr-TR" baseline="30000" dirty="0"/>
              <a:t>+2</a:t>
            </a:r>
            <a:r>
              <a:rPr lang="tr-TR" dirty="0"/>
              <a:t> iyonları doğal sularda diğer iyonlardın daha fazla bulunduklarından, çoğunluklu sertlik, </a:t>
            </a:r>
            <a:r>
              <a:rPr lang="tr-TR" dirty="0" err="1"/>
              <a:t>Ca</a:t>
            </a:r>
            <a:r>
              <a:rPr lang="tr-TR" baseline="30000" dirty="0"/>
              <a:t>+2</a:t>
            </a:r>
            <a:r>
              <a:rPr lang="tr-TR" dirty="0"/>
              <a:t> ve Mg</a:t>
            </a:r>
            <a:r>
              <a:rPr lang="tr-TR" baseline="30000" dirty="0"/>
              <a:t>+2</a:t>
            </a:r>
            <a:r>
              <a:rPr lang="tr-TR" dirty="0"/>
              <a:t> iyonlarının konsantrasyonlarının </a:t>
            </a:r>
            <a:r>
              <a:rPr lang="tr-TR" dirty="0" smtClean="0"/>
              <a:t>toplamı </a:t>
            </a:r>
            <a:r>
              <a:rPr lang="tr-TR" dirty="0"/>
              <a:t>olarak ifade edilir. </a:t>
            </a:r>
            <a:endParaRPr lang="tr-TR" dirty="0" smtClean="0"/>
          </a:p>
          <a:p>
            <a:endParaRPr lang="tr-TR" dirty="0" smtClean="0"/>
          </a:p>
          <a:p>
            <a:r>
              <a:rPr lang="tr-TR" dirty="0" smtClean="0"/>
              <a:t>Diğer </a:t>
            </a:r>
            <a:r>
              <a:rPr lang="tr-TR" dirty="0"/>
              <a:t>iyonlar genellikle </a:t>
            </a:r>
            <a:r>
              <a:rPr lang="tr-TR" dirty="0" err="1"/>
              <a:t>komplex</a:t>
            </a:r>
            <a:r>
              <a:rPr lang="tr-TR" dirty="0"/>
              <a:t> formda oldukları için sertliğe fazla bir katkıları olmaz.</a:t>
            </a:r>
          </a:p>
          <a:p>
            <a:r>
              <a:rPr lang="tr-TR" dirty="0"/>
              <a:t> </a:t>
            </a:r>
          </a:p>
          <a:p>
            <a:r>
              <a:rPr lang="tr-TR" dirty="0"/>
              <a:t>Bir suyun sertliği, sabunu çökeltme kapasitesinin ölçüsüdür. Sabun suda yaygın olarak kalsiyum ve magnezyum iyonları ile çökeltilir</a:t>
            </a:r>
            <a:r>
              <a:rPr lang="tr-TR" dirty="0" smtClean="0"/>
              <a:t>.</a:t>
            </a:r>
          </a:p>
          <a:p>
            <a:pPr>
              <a:buNone/>
            </a:pPr>
            <a:endParaRPr lang="tr-T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rgbClr val="FFC000"/>
            </a:solidFill>
          </a:ln>
        </p:spPr>
        <p:txBody>
          <a:bodyPr>
            <a:normAutofit fontScale="85000" lnSpcReduction="20000"/>
          </a:bodyPr>
          <a:lstStyle/>
          <a:p>
            <a:r>
              <a:rPr lang="tr-TR" dirty="0" smtClean="0"/>
              <a:t>Diğer bazı metallerin iyonları da ( Al, </a:t>
            </a:r>
            <a:r>
              <a:rPr lang="tr-TR" dirty="0" err="1" smtClean="0"/>
              <a:t>Fe</a:t>
            </a:r>
            <a:r>
              <a:rPr lang="tr-TR" dirty="0" smtClean="0"/>
              <a:t>, </a:t>
            </a:r>
            <a:r>
              <a:rPr lang="tr-TR" dirty="0" err="1" smtClean="0"/>
              <a:t>Mn</a:t>
            </a:r>
            <a:r>
              <a:rPr lang="tr-TR" dirty="0" smtClean="0"/>
              <a:t>, </a:t>
            </a:r>
            <a:r>
              <a:rPr lang="tr-TR" dirty="0" err="1" smtClean="0"/>
              <a:t>Sr</a:t>
            </a:r>
            <a:r>
              <a:rPr lang="tr-TR" dirty="0" smtClean="0"/>
              <a:t>, </a:t>
            </a:r>
            <a:r>
              <a:rPr lang="tr-TR" dirty="0" err="1" smtClean="0"/>
              <a:t>Zn</a:t>
            </a:r>
            <a:r>
              <a:rPr lang="tr-TR" dirty="0" smtClean="0"/>
              <a:t>) sabunu çöktürmekle beraber  bunlar genelde </a:t>
            </a:r>
            <a:r>
              <a:rPr lang="tr-TR" dirty="0" err="1" smtClean="0"/>
              <a:t>komplex</a:t>
            </a:r>
            <a:r>
              <a:rPr lang="tr-TR" dirty="0" smtClean="0"/>
              <a:t> formda oldukları için sertliğe fazla katkıları olmaz.</a:t>
            </a:r>
          </a:p>
          <a:p>
            <a:r>
              <a:rPr lang="tr-TR" dirty="0" smtClean="0"/>
              <a:t>Sular sertlik derecelerine göre, aşağıdaki gibi sınıflandırabilirler.</a:t>
            </a:r>
          </a:p>
          <a:p>
            <a:r>
              <a:rPr lang="tr-TR" dirty="0" smtClean="0"/>
              <a:t> </a:t>
            </a:r>
          </a:p>
          <a:p>
            <a:r>
              <a:rPr lang="tr-TR" b="1" dirty="0" smtClean="0"/>
              <a:t>Toplam Sertlik ( mg CaCo</a:t>
            </a:r>
            <a:r>
              <a:rPr lang="tr-TR" b="1" baseline="-25000" dirty="0" smtClean="0"/>
              <a:t>3</a:t>
            </a:r>
            <a:r>
              <a:rPr lang="tr-TR" b="1" dirty="0" smtClean="0"/>
              <a:t>/</a:t>
            </a:r>
            <a:r>
              <a:rPr lang="tr-TR" b="1" dirty="0" err="1" smtClean="0"/>
              <a:t>lt</a:t>
            </a:r>
            <a:r>
              <a:rPr lang="tr-TR" b="1" dirty="0" smtClean="0"/>
              <a:t>)Sınıflandırma</a:t>
            </a:r>
          </a:p>
          <a:p>
            <a:r>
              <a:rPr lang="tr-TR" dirty="0" smtClean="0"/>
              <a:t>0-75yumuşak su</a:t>
            </a:r>
          </a:p>
          <a:p>
            <a:r>
              <a:rPr lang="tr-TR" dirty="0" smtClean="0"/>
              <a:t>75-100orta sertlikte su</a:t>
            </a:r>
          </a:p>
          <a:p>
            <a:r>
              <a:rPr lang="tr-TR" dirty="0" smtClean="0"/>
              <a:t>100-300sert su</a:t>
            </a:r>
          </a:p>
          <a:p>
            <a:r>
              <a:rPr lang="tr-TR" dirty="0" smtClean="0"/>
              <a:t>&gt;300çok sert su</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w="38100">
            <a:solidFill>
              <a:schemeClr val="accent6">
                <a:lumMod val="50000"/>
              </a:schemeClr>
            </a:solidFill>
          </a:ln>
        </p:spPr>
        <p:txBody>
          <a:bodyPr>
            <a:normAutofit fontScale="92500"/>
          </a:bodyPr>
          <a:lstStyle/>
          <a:p>
            <a:r>
              <a:rPr lang="tr-TR" dirty="0"/>
              <a:t>Sertlik yaratan maddelerin, eşdeğer kireç türlerinin karşılıklarına göre tanımlanmış sertlik dereceleri, genellikle Fransız, Alman ve İngiliz sertlik dereceleri cinsinden ifade edilir.</a:t>
            </a:r>
          </a:p>
          <a:p>
            <a:r>
              <a:rPr lang="tr-TR" dirty="0"/>
              <a:t>      1F    =  10 mg/</a:t>
            </a:r>
            <a:r>
              <a:rPr lang="tr-TR" dirty="0" err="1"/>
              <a:t>lt</a:t>
            </a:r>
            <a:r>
              <a:rPr lang="tr-TR" dirty="0"/>
              <a:t> CaCO</a:t>
            </a:r>
            <a:r>
              <a:rPr lang="tr-TR" baseline="-25000" dirty="0"/>
              <a:t>3</a:t>
            </a:r>
            <a:r>
              <a:rPr lang="tr-TR" dirty="0"/>
              <a:t> Fransız Sertlik Derecesi</a:t>
            </a:r>
          </a:p>
          <a:p>
            <a:r>
              <a:rPr lang="tr-TR" dirty="0"/>
              <a:t>     </a:t>
            </a:r>
            <a:r>
              <a:rPr lang="tr-TR" dirty="0" smtClean="0"/>
              <a:t>1E</a:t>
            </a:r>
            <a:r>
              <a:rPr lang="tr-TR" dirty="0"/>
              <a:t>    =  14.3 mg/</a:t>
            </a:r>
            <a:r>
              <a:rPr lang="tr-TR" dirty="0" err="1"/>
              <a:t>lt</a:t>
            </a:r>
            <a:r>
              <a:rPr lang="tr-TR" dirty="0"/>
              <a:t> CaCO</a:t>
            </a:r>
            <a:r>
              <a:rPr lang="tr-TR" baseline="-25000" dirty="0"/>
              <a:t>3</a:t>
            </a:r>
            <a:r>
              <a:rPr lang="tr-TR" dirty="0"/>
              <a:t> İngiliz Sertlik Derecesi</a:t>
            </a:r>
          </a:p>
          <a:p>
            <a:r>
              <a:rPr lang="tr-TR" dirty="0"/>
              <a:t>  </a:t>
            </a:r>
            <a:r>
              <a:rPr lang="tr-TR" dirty="0" smtClean="0"/>
              <a:t> </a:t>
            </a:r>
            <a:r>
              <a:rPr lang="tr-TR" dirty="0"/>
              <a:t>1R    =  17.8 mg/</a:t>
            </a:r>
            <a:r>
              <a:rPr lang="tr-TR" dirty="0" err="1"/>
              <a:t>lt</a:t>
            </a:r>
            <a:r>
              <a:rPr lang="tr-TR" dirty="0"/>
              <a:t> CaCO</a:t>
            </a:r>
            <a:r>
              <a:rPr lang="tr-TR" baseline="-25000" dirty="0"/>
              <a:t>3</a:t>
            </a:r>
            <a:r>
              <a:rPr lang="tr-TR" dirty="0"/>
              <a:t> Alman Sertlik Derecesi</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accent2">
                <a:lumMod val="60000"/>
                <a:lumOff val="40000"/>
              </a:schemeClr>
            </a:solidFill>
          </a:ln>
        </p:spPr>
        <p:txBody>
          <a:bodyPr>
            <a:normAutofit fontScale="85000" lnSpcReduction="20000"/>
          </a:bodyPr>
          <a:lstStyle/>
          <a:p>
            <a:r>
              <a:rPr lang="tr-TR" dirty="0"/>
              <a:t>Sertlik artışı, suyun iletkenliğinin de artmasına sebep olur. Sertlik giderilirse;</a:t>
            </a:r>
          </a:p>
          <a:p>
            <a:r>
              <a:rPr lang="tr-TR" dirty="0"/>
              <a:t> </a:t>
            </a:r>
          </a:p>
          <a:p>
            <a:r>
              <a:rPr lang="tr-TR" dirty="0"/>
              <a:t>Sabun ve deterjan sarfiyatı azalır.</a:t>
            </a:r>
          </a:p>
          <a:p>
            <a:r>
              <a:rPr lang="tr-TR" dirty="0"/>
              <a:t>Korozyon kontrolüne yardımcı olur.</a:t>
            </a:r>
          </a:p>
          <a:p>
            <a:r>
              <a:rPr lang="tr-TR" dirty="0"/>
              <a:t>Taşlaşmanın önüne geçilir.</a:t>
            </a:r>
          </a:p>
          <a:p>
            <a:r>
              <a:rPr lang="tr-TR" dirty="0"/>
              <a:t>Sertlik giderme yöntemleri;</a:t>
            </a:r>
          </a:p>
          <a:p>
            <a:r>
              <a:rPr lang="tr-TR" dirty="0"/>
              <a:t>Kireç-soda yöntemi</a:t>
            </a:r>
          </a:p>
          <a:p>
            <a:r>
              <a:rPr lang="tr-TR" dirty="0"/>
              <a:t>Sodyum hidroksit ile muamele</a:t>
            </a:r>
          </a:p>
          <a:p>
            <a:r>
              <a:rPr lang="tr-TR" dirty="0"/>
              <a:t>Sodyum sülfatla yumuşatma</a:t>
            </a:r>
          </a:p>
          <a:p>
            <a:r>
              <a:rPr lang="tr-TR" dirty="0"/>
              <a:t>İyon değiştirme</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19256" cy="576064"/>
          </a:xfrm>
        </p:spPr>
        <p:txBody>
          <a:bodyPr>
            <a:normAutofit fontScale="90000"/>
          </a:bodyPr>
          <a:lstStyle/>
          <a:p>
            <a:pPr algn="l"/>
            <a:r>
              <a:rPr lang="tr-TR" b="1" dirty="0" smtClean="0"/>
              <a:t>Demir ve Mangan</a:t>
            </a:r>
            <a:r>
              <a:rPr lang="tr-TR" dirty="0" smtClean="0"/>
              <a:t/>
            </a:r>
            <a:br>
              <a:rPr lang="tr-TR" dirty="0" smtClean="0"/>
            </a:br>
            <a:endParaRPr lang="tr-TR" dirty="0"/>
          </a:p>
        </p:txBody>
      </p:sp>
      <p:sp>
        <p:nvSpPr>
          <p:cNvPr id="3" name="2 İçerik Yer Tutucusu"/>
          <p:cNvSpPr>
            <a:spLocks noGrp="1"/>
          </p:cNvSpPr>
          <p:nvPr>
            <p:ph idx="1"/>
          </p:nvPr>
        </p:nvSpPr>
        <p:spPr>
          <a:xfrm>
            <a:off x="457200" y="1412776"/>
            <a:ext cx="8229600" cy="4713387"/>
          </a:xfrm>
          <a:ln>
            <a:solidFill>
              <a:srgbClr val="FFC000"/>
            </a:solidFill>
          </a:ln>
        </p:spPr>
        <p:txBody>
          <a:bodyPr>
            <a:normAutofit fontScale="62500" lnSpcReduction="20000"/>
          </a:bodyPr>
          <a:lstStyle/>
          <a:p>
            <a:r>
              <a:rPr lang="tr-TR" dirty="0" err="1" smtClean="0"/>
              <a:t>Fe</a:t>
            </a:r>
            <a:r>
              <a:rPr lang="tr-TR" dirty="0" smtClean="0"/>
              <a:t> ve </a:t>
            </a:r>
            <a:r>
              <a:rPr lang="tr-TR" dirty="0" err="1" smtClean="0"/>
              <a:t>Mn</a:t>
            </a:r>
            <a:r>
              <a:rPr lang="tr-TR" dirty="0" smtClean="0"/>
              <a:t> </a:t>
            </a:r>
            <a:r>
              <a:rPr lang="tr-TR" dirty="0"/>
              <a:t>yer altı sularında hemen her zaman, </a:t>
            </a:r>
            <a:endParaRPr lang="tr-TR" dirty="0" smtClean="0"/>
          </a:p>
          <a:p>
            <a:r>
              <a:rPr lang="tr-TR" dirty="0" smtClean="0"/>
              <a:t>yüzeysel </a:t>
            </a:r>
            <a:r>
              <a:rPr lang="tr-TR" dirty="0"/>
              <a:t>sularda ise yılın bazı aylarında yüksek konsantrasyonlarda </a:t>
            </a:r>
            <a:r>
              <a:rPr lang="tr-TR" dirty="0" smtClean="0"/>
              <a:t>bulunur</a:t>
            </a:r>
          </a:p>
          <a:p>
            <a:r>
              <a:rPr lang="tr-TR" dirty="0" smtClean="0"/>
              <a:t>Bu nedenle </a:t>
            </a:r>
            <a:r>
              <a:rPr lang="tr-TR" dirty="0"/>
              <a:t>içme ve kullanma suları bakımından sorun yaratmaktadırlar. </a:t>
            </a:r>
            <a:endParaRPr lang="tr-TR" dirty="0" smtClean="0"/>
          </a:p>
          <a:p>
            <a:r>
              <a:rPr lang="tr-TR" dirty="0" smtClean="0"/>
              <a:t>Demir </a:t>
            </a:r>
            <a:r>
              <a:rPr lang="tr-TR" dirty="0"/>
              <a:t>ve mangan </a:t>
            </a:r>
            <a:r>
              <a:rPr lang="tr-TR" dirty="0" smtClean="0"/>
              <a:t> </a:t>
            </a:r>
            <a:r>
              <a:rPr lang="tr-TR" dirty="0"/>
              <a:t>suda çözünmeyen (</a:t>
            </a:r>
            <a:r>
              <a:rPr lang="tr-TR" dirty="0" err="1"/>
              <a:t>Fe</a:t>
            </a:r>
            <a:r>
              <a:rPr lang="tr-TR" baseline="30000" dirty="0"/>
              <a:t>+3</a:t>
            </a:r>
            <a:r>
              <a:rPr lang="tr-TR" dirty="0"/>
              <a:t> ve </a:t>
            </a:r>
            <a:r>
              <a:rPr lang="tr-TR" dirty="0" err="1"/>
              <a:t>Mn</a:t>
            </a:r>
            <a:r>
              <a:rPr lang="tr-TR" baseline="30000" dirty="0"/>
              <a:t>+4</a:t>
            </a:r>
            <a:r>
              <a:rPr lang="tr-TR" dirty="0"/>
              <a:t>) ile çözünen (</a:t>
            </a:r>
            <a:r>
              <a:rPr lang="tr-TR" dirty="0" err="1"/>
              <a:t>Fe</a:t>
            </a:r>
            <a:r>
              <a:rPr lang="tr-TR" baseline="30000" dirty="0"/>
              <a:t>+2</a:t>
            </a:r>
            <a:r>
              <a:rPr lang="tr-TR" dirty="0"/>
              <a:t> ve </a:t>
            </a:r>
            <a:r>
              <a:rPr lang="tr-TR" dirty="0" err="1"/>
              <a:t>Mn</a:t>
            </a:r>
            <a:r>
              <a:rPr lang="tr-TR" baseline="30000" dirty="0"/>
              <a:t>+2</a:t>
            </a:r>
            <a:r>
              <a:rPr lang="tr-TR" dirty="0"/>
              <a:t>) </a:t>
            </a:r>
            <a:r>
              <a:rPr lang="tr-TR" dirty="0" smtClean="0"/>
              <a:t>halde bulunabilir.</a:t>
            </a:r>
          </a:p>
          <a:p>
            <a:r>
              <a:rPr lang="tr-TR" dirty="0" smtClean="0"/>
              <a:t> </a:t>
            </a:r>
            <a:r>
              <a:rPr lang="tr-TR" dirty="0"/>
              <a:t>İki değerlikli demir ve mangan, genellikle yeraltı sularında bulunur.</a:t>
            </a:r>
          </a:p>
          <a:p>
            <a:pPr>
              <a:buNone/>
            </a:pPr>
            <a:endParaRPr lang="tr-TR" dirty="0" smtClean="0"/>
          </a:p>
          <a:p>
            <a:pPr>
              <a:buNone/>
            </a:pPr>
            <a:endParaRPr lang="tr-TR" dirty="0" smtClean="0"/>
          </a:p>
          <a:p>
            <a:pPr>
              <a:buNone/>
            </a:pPr>
            <a:r>
              <a:rPr lang="tr-TR" dirty="0"/>
              <a:t> Gerçekte demir doğal sularda şu şekilde bulunur;</a:t>
            </a:r>
          </a:p>
          <a:p>
            <a:r>
              <a:rPr lang="tr-TR" dirty="0"/>
              <a:t>Çözünür </a:t>
            </a:r>
            <a:r>
              <a:rPr lang="tr-TR" dirty="0" smtClean="0"/>
              <a:t>demir +2 </a:t>
            </a:r>
            <a:r>
              <a:rPr lang="tr-TR" dirty="0"/>
              <a:t>iyonları.</a:t>
            </a:r>
          </a:p>
          <a:p>
            <a:r>
              <a:rPr lang="tr-TR" dirty="0" smtClean="0"/>
              <a:t>demir </a:t>
            </a:r>
            <a:r>
              <a:rPr lang="tr-TR" dirty="0"/>
              <a:t>iyonları ( asidesi yüksek sularda çözünür)</a:t>
            </a:r>
          </a:p>
          <a:p>
            <a:r>
              <a:rPr lang="tr-TR" dirty="0" smtClean="0"/>
              <a:t>demir </a:t>
            </a:r>
            <a:r>
              <a:rPr lang="tr-TR" dirty="0"/>
              <a:t>hidroksit ( doğal veya alkali sularda çözünmezler).</a:t>
            </a:r>
          </a:p>
          <a:p>
            <a:r>
              <a:rPr lang="tr-TR" dirty="0" smtClean="0"/>
              <a:t>demir </a:t>
            </a:r>
            <a:r>
              <a:rPr lang="tr-TR" dirty="0"/>
              <a:t>oksit</a:t>
            </a:r>
          </a:p>
          <a:p>
            <a:r>
              <a:rPr lang="tr-TR" dirty="0"/>
              <a:t>Organik bileşiklerde kombine halde veya demir bakterileri bünyesinde</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accent3">
                <a:lumMod val="75000"/>
              </a:schemeClr>
            </a:solidFill>
          </a:ln>
        </p:spPr>
        <p:txBody>
          <a:bodyPr>
            <a:normAutofit fontScale="92500"/>
          </a:bodyPr>
          <a:lstStyle/>
          <a:p>
            <a:r>
              <a:rPr lang="tr-TR" dirty="0"/>
              <a:t>Su hava ile temas ettiğinde CO</a:t>
            </a:r>
            <a:r>
              <a:rPr lang="tr-TR" baseline="-25000" dirty="0"/>
              <a:t>2 </a:t>
            </a:r>
            <a:r>
              <a:rPr lang="tr-TR" dirty="0"/>
              <a:t>havaya karışırken </a:t>
            </a:r>
            <a:r>
              <a:rPr lang="tr-TR" u="sng" dirty="0"/>
              <a:t>moleküler oksijen </a:t>
            </a:r>
            <a:r>
              <a:rPr lang="tr-TR" dirty="0"/>
              <a:t>suya karışmaya başlar. </a:t>
            </a:r>
            <a:endParaRPr lang="tr-TR" dirty="0" smtClean="0"/>
          </a:p>
          <a:p>
            <a:r>
              <a:rPr lang="tr-TR" dirty="0" smtClean="0"/>
              <a:t>Oksijen </a:t>
            </a:r>
            <a:r>
              <a:rPr lang="tr-TR" dirty="0" err="1" smtClean="0"/>
              <a:t>Fe</a:t>
            </a:r>
            <a:r>
              <a:rPr lang="tr-TR" baseline="30000" dirty="0" smtClean="0"/>
              <a:t>+2</a:t>
            </a:r>
            <a:r>
              <a:rPr lang="tr-TR" dirty="0" smtClean="0"/>
              <a:t> </a:t>
            </a:r>
            <a:r>
              <a:rPr lang="tr-TR" dirty="0"/>
              <a:t>iyonlarını oksitleyerek </a:t>
            </a:r>
            <a:r>
              <a:rPr lang="tr-TR" dirty="0" err="1"/>
              <a:t>Fe</a:t>
            </a:r>
            <a:r>
              <a:rPr lang="tr-TR" baseline="30000" dirty="0"/>
              <a:t>+3</a:t>
            </a:r>
            <a:r>
              <a:rPr lang="tr-TR" dirty="0"/>
              <a:t>’e dönüştürür. </a:t>
            </a:r>
            <a:endParaRPr lang="tr-TR" dirty="0" smtClean="0"/>
          </a:p>
          <a:p>
            <a:r>
              <a:rPr lang="tr-TR" dirty="0" smtClean="0"/>
              <a:t>Bu </a:t>
            </a:r>
            <a:r>
              <a:rPr lang="tr-TR" dirty="0"/>
              <a:t>bileşik çözünmez </a:t>
            </a:r>
            <a:r>
              <a:rPr lang="tr-TR" dirty="0" err="1"/>
              <a:t>jelatimsi</a:t>
            </a:r>
            <a:r>
              <a:rPr lang="tr-TR" dirty="0"/>
              <a:t> bir  yapıya sahiptir ve bulunduğu yüzey üzerinde birikimler yapar. Aynı şekilde </a:t>
            </a:r>
            <a:r>
              <a:rPr lang="tr-TR" dirty="0" err="1"/>
              <a:t>Mn</a:t>
            </a:r>
            <a:r>
              <a:rPr lang="tr-TR" baseline="30000" dirty="0"/>
              <a:t>+2</a:t>
            </a:r>
            <a:r>
              <a:rPr lang="tr-TR" dirty="0"/>
              <a:t> iyonları da </a:t>
            </a:r>
            <a:r>
              <a:rPr lang="tr-TR" dirty="0" err="1"/>
              <a:t>Mn</a:t>
            </a:r>
            <a:r>
              <a:rPr lang="tr-TR" baseline="30000" dirty="0"/>
              <a:t>+4</a:t>
            </a:r>
            <a:r>
              <a:rPr lang="tr-TR" dirty="0"/>
              <a:t>‘e dönüşürler.</a:t>
            </a:r>
          </a:p>
          <a:p>
            <a:r>
              <a:rPr lang="tr-TR" dirty="0"/>
              <a:t>  2Mn</a:t>
            </a:r>
            <a:r>
              <a:rPr lang="tr-TR" baseline="30000" dirty="0"/>
              <a:t>+2</a:t>
            </a:r>
            <a:r>
              <a:rPr lang="tr-TR" dirty="0"/>
              <a:t> + O</a:t>
            </a:r>
            <a:r>
              <a:rPr lang="tr-TR" baseline="-25000" dirty="0"/>
              <a:t>2</a:t>
            </a:r>
            <a:r>
              <a:rPr lang="tr-TR" dirty="0"/>
              <a:t> +H</a:t>
            </a:r>
            <a:r>
              <a:rPr lang="tr-TR" baseline="-25000" dirty="0"/>
              <a:t>2</a:t>
            </a:r>
            <a:r>
              <a:rPr lang="tr-TR" dirty="0"/>
              <a:t>O ®2MnO</a:t>
            </a:r>
            <a:r>
              <a:rPr lang="tr-TR" baseline="-25000" dirty="0"/>
              <a:t>2</a:t>
            </a:r>
            <a:r>
              <a:rPr lang="tr-TR" dirty="0"/>
              <a:t> + 4H</a:t>
            </a:r>
            <a:r>
              <a:rPr lang="tr-TR" baseline="30000" dirty="0"/>
              <a:t>+</a:t>
            </a:r>
            <a:endParaRPr lang="tr-TR" dirty="0"/>
          </a:p>
          <a:p>
            <a:pPr>
              <a:buNone/>
            </a:pPr>
            <a:endParaRPr lang="tr-TR" dirty="0"/>
          </a:p>
          <a:p>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rgbClr val="FFC000"/>
            </a:solidFill>
          </a:ln>
        </p:spPr>
        <p:txBody>
          <a:bodyPr>
            <a:normAutofit fontScale="77500" lnSpcReduction="20000"/>
          </a:bodyPr>
          <a:lstStyle/>
          <a:p>
            <a:pPr>
              <a:buNone/>
            </a:pPr>
            <a:r>
              <a:rPr lang="tr-TR" dirty="0" smtClean="0"/>
              <a:t>Yüksek </a:t>
            </a:r>
            <a:r>
              <a:rPr lang="tr-TR" dirty="0" err="1" smtClean="0"/>
              <a:t>Fe</a:t>
            </a:r>
            <a:r>
              <a:rPr lang="tr-TR" dirty="0" smtClean="0"/>
              <a:t> ve </a:t>
            </a:r>
            <a:r>
              <a:rPr lang="tr-TR" dirty="0" err="1" smtClean="0"/>
              <a:t>Mn</a:t>
            </a:r>
            <a:r>
              <a:rPr lang="tr-TR" dirty="0" smtClean="0"/>
              <a:t> konsantrasyonunun etkileri</a:t>
            </a:r>
          </a:p>
          <a:p>
            <a:r>
              <a:rPr lang="tr-TR" dirty="0" smtClean="0"/>
              <a:t> su iletim hatlarında demir bakterilerinin çoğalması </a:t>
            </a:r>
          </a:p>
          <a:p>
            <a:r>
              <a:rPr lang="tr-TR" dirty="0" smtClean="0"/>
              <a:t>Bu bakteri kütleleri suya kırmızı-kahverengimsi renk vermesi </a:t>
            </a:r>
          </a:p>
          <a:p>
            <a:r>
              <a:rPr lang="tr-TR" dirty="0" smtClean="0"/>
              <a:t>Demir bakterilerinin çoğaltılmasıyla borularda kesit daralması, boru, vana, su saatleri gibi aksamların tıkanması  </a:t>
            </a:r>
          </a:p>
          <a:p>
            <a:r>
              <a:rPr lang="tr-TR" dirty="0" smtClean="0"/>
              <a:t>Ayrıca borularda biriken bakterilerin zamanla tutunduğu ortamdan kopması suya karışması ve suyun kirlenmesi</a:t>
            </a:r>
          </a:p>
          <a:p>
            <a:r>
              <a:rPr lang="tr-TR" dirty="0" smtClean="0"/>
              <a:t> Demir ve mangan bakterilerine örnek</a:t>
            </a:r>
          </a:p>
          <a:p>
            <a:r>
              <a:rPr lang="tr-TR" dirty="0" smtClean="0"/>
              <a:t> </a:t>
            </a:r>
            <a:r>
              <a:rPr lang="tr-TR" i="1" dirty="0" err="1" smtClean="0"/>
              <a:t>crenotrix</a:t>
            </a:r>
            <a:r>
              <a:rPr lang="tr-TR" i="1" dirty="0" smtClean="0"/>
              <a:t>, </a:t>
            </a:r>
            <a:r>
              <a:rPr lang="tr-TR" i="1" dirty="0" err="1" smtClean="0"/>
              <a:t>gallionella</a:t>
            </a:r>
            <a:r>
              <a:rPr lang="tr-TR" i="1" dirty="0" smtClean="0"/>
              <a:t>,</a:t>
            </a:r>
            <a:r>
              <a:rPr lang="tr-TR" i="1" dirty="0" err="1" smtClean="0"/>
              <a:t>leptothrix</a:t>
            </a:r>
            <a:r>
              <a:rPr lang="tr-TR" i="1" dirty="0" smtClean="0"/>
              <a:t> </a:t>
            </a:r>
            <a:endParaRPr lang="tr-TR" dirty="0" smtClean="0"/>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bg2">
                <a:lumMod val="50000"/>
              </a:schemeClr>
            </a:solidFill>
          </a:ln>
        </p:spPr>
        <p:txBody>
          <a:bodyPr>
            <a:normAutofit fontScale="92500"/>
          </a:bodyPr>
          <a:lstStyle/>
          <a:p>
            <a:r>
              <a:rPr lang="tr-TR" dirty="0" err="1" smtClean="0"/>
              <a:t>Fe</a:t>
            </a:r>
            <a:r>
              <a:rPr lang="tr-TR" dirty="0" smtClean="0"/>
              <a:t> ve </a:t>
            </a:r>
            <a:r>
              <a:rPr lang="tr-TR" dirty="0" err="1" smtClean="0"/>
              <a:t>Mn</a:t>
            </a:r>
            <a:r>
              <a:rPr lang="tr-TR" dirty="0" smtClean="0"/>
              <a:t> içme sularında istenmeyen renk ve bulanıklık </a:t>
            </a:r>
          </a:p>
          <a:p>
            <a:r>
              <a:rPr lang="tr-TR" dirty="0" smtClean="0"/>
              <a:t>Su borularının iç cidarlarında birikerek kesit daralması ve tıkanma </a:t>
            </a:r>
          </a:p>
          <a:p>
            <a:r>
              <a:rPr lang="tr-TR" dirty="0" smtClean="0"/>
              <a:t>Aynı zamanda çamaşır, kumaş ve porselen eşya üzerinde konsantrasyonları yüksek sular; kağıt, deri, dokuma, plastik, gıda gibi sanayilerde kullanıldıklarında ürünün renk ve tadında değişmelere sebep olduklarından istenmezler.</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http://www.teamleaf.org/aqua/images/naturalcycle.jpg"/>
          <p:cNvPicPr>
            <a:picLocks noChangeAspect="1" noChangeArrowheads="1"/>
          </p:cNvPicPr>
          <p:nvPr/>
        </p:nvPicPr>
        <p:blipFill>
          <a:blip r:embed="rId2" cstate="print"/>
          <a:srcRect/>
          <a:stretch>
            <a:fillRect/>
          </a:stretch>
        </p:blipFill>
        <p:spPr bwMode="auto">
          <a:xfrm>
            <a:off x="1115616" y="937912"/>
            <a:ext cx="6912768" cy="5338677"/>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Kireç taşları, mermer suda çözünmediği halde CO</a:t>
            </a:r>
            <a:r>
              <a:rPr lang="tr-TR" baseline="-25000" dirty="0" smtClean="0"/>
              <a:t>2</a:t>
            </a:r>
            <a:r>
              <a:rPr lang="tr-TR" dirty="0" smtClean="0"/>
              <a:t> </a:t>
            </a:r>
            <a:r>
              <a:rPr lang="tr-TR" dirty="0" err="1" smtClean="0"/>
              <a:t>li</a:t>
            </a:r>
            <a:r>
              <a:rPr lang="tr-TR" dirty="0" smtClean="0"/>
              <a:t> suda çözünerek  kalsiyum bikarbonat meydana getirirler.</a:t>
            </a:r>
          </a:p>
          <a:p>
            <a:r>
              <a:rPr lang="tr-TR" dirty="0" smtClean="0"/>
              <a:t>Suda çözünmüş tuzların bir kısmı suda sertlik meydana getirirler.</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 name="Picture 2" descr="http://www.teamleaf.org/aqua/images/urbancycle.jpg"/>
          <p:cNvPicPr>
            <a:picLocks noChangeAspect="1" noChangeArrowheads="1"/>
          </p:cNvPicPr>
          <p:nvPr/>
        </p:nvPicPr>
        <p:blipFill>
          <a:blip r:embed="rId2" cstate="print"/>
          <a:srcRect/>
          <a:stretch>
            <a:fillRect/>
          </a:stretch>
        </p:blipFill>
        <p:spPr bwMode="auto">
          <a:xfrm>
            <a:off x="1115616" y="838304"/>
            <a:ext cx="6408712" cy="4951574"/>
          </a:xfrm>
          <a:prstGeom prst="rect">
            <a:avLst/>
          </a:prstGeom>
          <a:noFill/>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13" name="12 Dikdörtgen"/>
          <p:cNvSpPr/>
          <p:nvPr/>
        </p:nvSpPr>
        <p:spPr>
          <a:xfrm>
            <a:off x="755576" y="1196752"/>
            <a:ext cx="4572000" cy="3693319"/>
          </a:xfrm>
          <a:prstGeom prst="rect">
            <a:avLst/>
          </a:prstGeom>
        </p:spPr>
        <p:txBody>
          <a:bodyPr>
            <a:spAutoFit/>
          </a:bodyPr>
          <a:lstStyle/>
          <a:p>
            <a:r>
              <a:rPr lang="en-US" b="1" dirty="0" err="1"/>
              <a:t>Stormwater</a:t>
            </a:r>
            <a:r>
              <a:rPr lang="en-US" b="1" dirty="0"/>
              <a:t> Solutions</a:t>
            </a:r>
          </a:p>
          <a:p>
            <a:r>
              <a:rPr lang="en-US" b="1" dirty="0"/>
              <a:t>Permeable Pavement</a:t>
            </a:r>
          </a:p>
          <a:p>
            <a:r>
              <a:rPr lang="en-US" dirty="0"/>
              <a:t>Impervious ground cover such as concrete and asphalt prevent rain and snowmelt from naturally soaking into the ground. Instead the water eventually makes its way to a storm drain, and can end up in a nearby stream or </a:t>
            </a:r>
            <a:r>
              <a:rPr lang="en-US" dirty="0" err="1"/>
              <a:t>waterbody</a:t>
            </a:r>
            <a:r>
              <a:rPr lang="en-US" dirty="0"/>
              <a:t>. There are many types of alternative paving options which allow water to pass through and be absorbed by the soil below. This naturally filters many pollutants that would otherwise make their way into a clean water source.</a:t>
            </a:r>
          </a:p>
        </p:txBody>
      </p:sp>
      <p:pic>
        <p:nvPicPr>
          <p:cNvPr id="16395" name="Picture 11" descr="Permeable Concrete"/>
          <p:cNvPicPr>
            <a:picLocks noChangeAspect="1" noChangeArrowheads="1"/>
          </p:cNvPicPr>
          <p:nvPr/>
        </p:nvPicPr>
        <p:blipFill>
          <a:blip r:embed="rId2" cstate="print"/>
          <a:srcRect/>
          <a:stretch>
            <a:fillRect/>
          </a:stretch>
        </p:blipFill>
        <p:spPr bwMode="auto">
          <a:xfrm>
            <a:off x="5292080" y="3429000"/>
            <a:ext cx="3333750" cy="2838450"/>
          </a:xfrm>
          <a:prstGeom prst="rect">
            <a:avLst/>
          </a:prstGeom>
          <a:noFill/>
        </p:spPr>
      </p:pic>
      <p:sp>
        <p:nvSpPr>
          <p:cNvPr id="15" name="14 Metin kutusu"/>
          <p:cNvSpPr txBox="1"/>
          <p:nvPr/>
        </p:nvSpPr>
        <p:spPr>
          <a:xfrm>
            <a:off x="1187624" y="6165304"/>
            <a:ext cx="6600653" cy="369332"/>
          </a:xfrm>
          <a:prstGeom prst="rect">
            <a:avLst/>
          </a:prstGeom>
          <a:noFill/>
        </p:spPr>
        <p:txBody>
          <a:bodyPr wrap="none" rtlCol="0">
            <a:spAutoFit/>
          </a:bodyPr>
          <a:lstStyle/>
          <a:p>
            <a:r>
              <a:rPr lang="en-US" b="1" dirty="0"/>
              <a:t>Permeable concretes allow water to pass through to the soil below.</a:t>
            </a: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dirty="0"/>
              <a:t>Some permeable pavements do not use conventional materials like concrete. Some can even be filled with gravel or covered with grass after installation.</a:t>
            </a:r>
          </a:p>
          <a:p>
            <a:r>
              <a:rPr lang="en-US" dirty="0" smtClean="0"/>
              <a:t/>
            </a:r>
            <a:br>
              <a:rPr lang="en-US" dirty="0" smtClean="0"/>
            </a:br>
            <a:endParaRPr lang="tr-TR" dirty="0"/>
          </a:p>
        </p:txBody>
      </p:sp>
      <p:pic>
        <p:nvPicPr>
          <p:cNvPr id="29698" name="Picture 2" descr="Permeable Pavement Install 1"/>
          <p:cNvPicPr>
            <a:picLocks noChangeAspect="1" noChangeArrowheads="1"/>
          </p:cNvPicPr>
          <p:nvPr/>
        </p:nvPicPr>
        <p:blipFill>
          <a:blip r:embed="rId2" cstate="print"/>
          <a:srcRect/>
          <a:stretch>
            <a:fillRect/>
          </a:stretch>
        </p:blipFill>
        <p:spPr bwMode="auto">
          <a:xfrm>
            <a:off x="3995936" y="3501008"/>
            <a:ext cx="3986732" cy="300713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en-US" b="1" dirty="0"/>
              <a:t>Paving grid filled and covered with grass.</a:t>
            </a:r>
            <a:endParaRPr lang="tr-TR" dirty="0"/>
          </a:p>
        </p:txBody>
      </p:sp>
      <p:pic>
        <p:nvPicPr>
          <p:cNvPr id="30722" name="Picture 2" descr="Permeable Pavement Install 2"/>
          <p:cNvPicPr>
            <a:picLocks noChangeAspect="1" noChangeArrowheads="1"/>
          </p:cNvPicPr>
          <p:nvPr/>
        </p:nvPicPr>
        <p:blipFill>
          <a:blip r:embed="rId2" cstate="print"/>
          <a:srcRect/>
          <a:stretch>
            <a:fillRect/>
          </a:stretch>
        </p:blipFill>
        <p:spPr bwMode="auto">
          <a:xfrm>
            <a:off x="2195736" y="2132856"/>
            <a:ext cx="3333750" cy="25146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dirty="0" smtClean="0"/>
              <a:t/>
            </a:r>
            <a:br>
              <a:rPr lang="tr-TR" sz="3100" dirty="0" smtClean="0"/>
            </a:br>
            <a:r>
              <a:rPr lang="tr-TR" sz="3100" dirty="0" smtClean="0"/>
              <a:t/>
            </a:r>
            <a:br>
              <a:rPr lang="tr-TR" sz="3100" dirty="0" smtClean="0"/>
            </a:br>
            <a:r>
              <a:rPr lang="en-US" sz="3100" dirty="0" smtClean="0"/>
              <a:t>Other </a:t>
            </a:r>
            <a:r>
              <a:rPr lang="en-US" sz="3100" dirty="0"/>
              <a:t>permeable pavements can be decorative and still function just as well.</a:t>
            </a:r>
            <a:r>
              <a:rPr lang="en-US" dirty="0"/>
              <a:t/>
            </a:r>
            <a:br>
              <a:rPr lang="en-US" dirty="0"/>
            </a:br>
            <a:r>
              <a:rPr lang="en-US" dirty="0" smtClean="0"/>
              <a:t/>
            </a:r>
            <a:br>
              <a:rPr lang="en-US" dirty="0" smtClean="0"/>
            </a:br>
            <a:endParaRPr lang="tr-TR" dirty="0"/>
          </a:p>
        </p:txBody>
      </p:sp>
      <p:sp>
        <p:nvSpPr>
          <p:cNvPr id="3" name="2 İçerik Yer Tutucusu"/>
          <p:cNvSpPr>
            <a:spLocks noGrp="1"/>
          </p:cNvSpPr>
          <p:nvPr>
            <p:ph idx="1"/>
          </p:nvPr>
        </p:nvSpPr>
        <p:spPr/>
        <p:txBody>
          <a:bodyPr/>
          <a:lstStyle/>
          <a:p>
            <a:endParaRPr lang="tr-TR" dirty="0"/>
          </a:p>
        </p:txBody>
      </p:sp>
      <p:pic>
        <p:nvPicPr>
          <p:cNvPr id="31746" name="Picture 2" descr="Permeable Pavement"/>
          <p:cNvPicPr>
            <a:picLocks noChangeAspect="1" noChangeArrowheads="1"/>
          </p:cNvPicPr>
          <p:nvPr/>
        </p:nvPicPr>
        <p:blipFill>
          <a:blip r:embed="rId2" cstate="print"/>
          <a:srcRect/>
          <a:stretch>
            <a:fillRect/>
          </a:stretch>
        </p:blipFill>
        <p:spPr bwMode="auto">
          <a:xfrm>
            <a:off x="539552" y="1628800"/>
            <a:ext cx="3333750" cy="2447926"/>
          </a:xfrm>
          <a:prstGeom prst="rect">
            <a:avLst/>
          </a:prstGeom>
          <a:noFill/>
        </p:spPr>
      </p:pic>
      <p:pic>
        <p:nvPicPr>
          <p:cNvPr id="31748" name="Picture 4" descr="Permeable Pavement"/>
          <p:cNvPicPr>
            <a:picLocks noChangeAspect="1" noChangeArrowheads="1"/>
          </p:cNvPicPr>
          <p:nvPr/>
        </p:nvPicPr>
        <p:blipFill>
          <a:blip r:embed="rId3" cstate="print"/>
          <a:srcRect/>
          <a:stretch>
            <a:fillRect/>
          </a:stretch>
        </p:blipFill>
        <p:spPr bwMode="auto">
          <a:xfrm>
            <a:off x="4427984" y="3789040"/>
            <a:ext cx="3333750" cy="240982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1800" b="1" dirty="0" smtClean="0"/>
              <a:t/>
            </a:r>
            <a:br>
              <a:rPr lang="tr-TR" sz="1800" b="1" dirty="0" smtClean="0"/>
            </a:br>
            <a:r>
              <a:rPr lang="tr-TR" sz="1800" b="1" dirty="0"/>
              <a:t/>
            </a:r>
            <a:br>
              <a:rPr lang="tr-TR" sz="1800" b="1" dirty="0"/>
            </a:br>
            <a:r>
              <a:rPr lang="tr-TR" sz="1800" b="1" dirty="0" smtClean="0"/>
              <a:t/>
            </a:r>
            <a:br>
              <a:rPr lang="tr-TR" sz="1800" b="1" dirty="0" smtClean="0"/>
            </a:br>
            <a:r>
              <a:rPr lang="tr-TR" sz="1800" b="1" dirty="0"/>
              <a:t/>
            </a:r>
            <a:br>
              <a:rPr lang="tr-TR" sz="1800" b="1" dirty="0"/>
            </a:br>
            <a:r>
              <a:rPr lang="en-US" sz="1800" b="1" dirty="0" smtClean="0"/>
              <a:t>Rain </a:t>
            </a:r>
            <a:r>
              <a:rPr lang="en-US" sz="1800" b="1" dirty="0"/>
              <a:t>Barrels</a:t>
            </a:r>
            <a:br>
              <a:rPr lang="en-US" sz="1800" b="1" dirty="0"/>
            </a:br>
            <a:r>
              <a:rPr lang="en-US" sz="1800" dirty="0"/>
              <a:t>Rain barrels allow </a:t>
            </a:r>
            <a:r>
              <a:rPr lang="en-US" sz="1800" dirty="0" err="1"/>
              <a:t>stormwater</a:t>
            </a:r>
            <a:r>
              <a:rPr lang="en-US" sz="1800" dirty="0"/>
              <a:t> runoff to be collected and reused. Not only do they prevent water from entering the </a:t>
            </a:r>
            <a:r>
              <a:rPr lang="en-US" sz="1800" dirty="0" err="1"/>
              <a:t>stormwater</a:t>
            </a:r>
            <a:r>
              <a:rPr lang="en-US" sz="1800" dirty="0"/>
              <a:t> system, but they save homeowners money on their water bills by providing free fresh water for irrigation and other needs</a:t>
            </a:r>
            <a:r>
              <a:rPr lang="en-US" dirty="0"/>
              <a:t>.</a:t>
            </a:r>
            <a:br>
              <a:rPr lang="en-US" dirty="0"/>
            </a:br>
            <a:r>
              <a:rPr lang="en-US" dirty="0" smtClean="0"/>
              <a:t/>
            </a:r>
            <a:br>
              <a:rPr lang="en-US" dirty="0" smtClean="0"/>
            </a:br>
            <a:endParaRPr lang="tr-TR" dirty="0"/>
          </a:p>
        </p:txBody>
      </p:sp>
      <p:sp>
        <p:nvSpPr>
          <p:cNvPr id="3" name="2 İçerik Yer Tutucusu"/>
          <p:cNvSpPr>
            <a:spLocks noGrp="1"/>
          </p:cNvSpPr>
          <p:nvPr>
            <p:ph idx="1"/>
          </p:nvPr>
        </p:nvSpPr>
        <p:spPr/>
        <p:txBody>
          <a:bodyPr/>
          <a:lstStyle/>
          <a:p>
            <a:r>
              <a:rPr lang="tr-TR" dirty="0" smtClean="0"/>
              <a:t>Yağmur suyu toplama bidonu</a:t>
            </a:r>
            <a:endParaRPr lang="tr-TR" dirty="0"/>
          </a:p>
        </p:txBody>
      </p:sp>
      <p:pic>
        <p:nvPicPr>
          <p:cNvPr id="32770" name="Picture 2" descr="Rain Barrel"/>
          <p:cNvPicPr>
            <a:picLocks noChangeAspect="1" noChangeArrowheads="1"/>
          </p:cNvPicPr>
          <p:nvPr/>
        </p:nvPicPr>
        <p:blipFill>
          <a:blip r:embed="rId2" cstate="print"/>
          <a:srcRect/>
          <a:stretch>
            <a:fillRect/>
          </a:stretch>
        </p:blipFill>
        <p:spPr bwMode="auto">
          <a:xfrm>
            <a:off x="2627784" y="2204864"/>
            <a:ext cx="3816424" cy="4320480"/>
          </a:xfrm>
          <a:prstGeom prst="rect">
            <a:avLst/>
          </a:prstGeom>
          <a:noFill/>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3794" name="Picture 2" descr="Rain Barrel"/>
          <p:cNvPicPr>
            <a:picLocks noChangeAspect="1" noChangeArrowheads="1"/>
          </p:cNvPicPr>
          <p:nvPr/>
        </p:nvPicPr>
        <p:blipFill>
          <a:blip r:embed="rId2" cstate="print"/>
          <a:srcRect/>
          <a:stretch>
            <a:fillRect/>
          </a:stretch>
        </p:blipFill>
        <p:spPr bwMode="auto">
          <a:xfrm>
            <a:off x="174888" y="620688"/>
            <a:ext cx="4732171" cy="4584949"/>
          </a:xfrm>
          <a:prstGeom prst="rect">
            <a:avLst/>
          </a:prstGeom>
          <a:noFill/>
          <a:ln>
            <a:solidFill>
              <a:schemeClr val="tx1"/>
            </a:solidFill>
          </a:ln>
        </p:spPr>
      </p:pic>
      <p:sp>
        <p:nvSpPr>
          <p:cNvPr id="5" name="4 Dikdörtgen"/>
          <p:cNvSpPr/>
          <p:nvPr/>
        </p:nvSpPr>
        <p:spPr>
          <a:xfrm>
            <a:off x="3707904" y="5301208"/>
            <a:ext cx="4572000" cy="1200329"/>
          </a:xfrm>
          <a:prstGeom prst="rect">
            <a:avLst/>
          </a:prstGeom>
        </p:spPr>
        <p:txBody>
          <a:bodyPr>
            <a:spAutoFit/>
          </a:bodyPr>
          <a:lstStyle/>
          <a:p>
            <a:r>
              <a:rPr lang="en-US" dirty="0"/>
              <a:t>Rain barrels consist of a number of basic parts. There are many instructions that can be found on the internet relating to building your own rain barrel.</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http://www2.</a:t>
            </a:r>
            <a:r>
              <a:rPr lang="tr-TR" dirty="0" err="1" smtClean="0"/>
              <a:t>monroecounty</a:t>
            </a:r>
            <a:r>
              <a:rPr lang="tr-TR" dirty="0" smtClean="0"/>
              <a:t>.gov/</a:t>
            </a:r>
            <a:r>
              <a:rPr lang="tr-TR" dirty="0" err="1" smtClean="0"/>
              <a:t>des</a:t>
            </a:r>
            <a:r>
              <a:rPr lang="tr-TR" dirty="0" smtClean="0"/>
              <a:t>-</a:t>
            </a:r>
            <a:r>
              <a:rPr lang="tr-TR" dirty="0" err="1" smtClean="0"/>
              <a:t>Stormwater</a:t>
            </a:r>
            <a:r>
              <a:rPr lang="tr-TR" dirty="0" smtClean="0"/>
              <a:t>_</a:t>
            </a:r>
            <a:r>
              <a:rPr lang="tr-TR" dirty="0" err="1" smtClean="0"/>
              <a:t>Solutions</a:t>
            </a:r>
            <a:r>
              <a:rPr lang="tr-TR" dirty="0" smtClean="0"/>
              <a:t>.</a:t>
            </a:r>
            <a:r>
              <a:rPr lang="tr-TR" dirty="0" err="1" smtClean="0"/>
              <a:t>php</a:t>
            </a:r>
            <a:endParaRPr lang="tr-TR" dirty="0"/>
          </a:p>
        </p:txBody>
      </p:sp>
      <p:pic>
        <p:nvPicPr>
          <p:cNvPr id="34818" name="Picture 2" descr="Rain Barrel Top"/>
          <p:cNvPicPr>
            <a:picLocks noChangeAspect="1" noChangeArrowheads="1"/>
          </p:cNvPicPr>
          <p:nvPr/>
        </p:nvPicPr>
        <p:blipFill>
          <a:blip r:embed="rId2" cstate="print"/>
          <a:srcRect/>
          <a:stretch>
            <a:fillRect/>
          </a:stretch>
        </p:blipFill>
        <p:spPr bwMode="auto">
          <a:xfrm>
            <a:off x="2411760" y="548680"/>
            <a:ext cx="4032448" cy="604867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026" name="Picture 2" descr="http://www.greeningthegray.org/wp-content/uploads/2013/02/Rain-Barrel.jpg"/>
          <p:cNvPicPr>
            <a:picLocks noChangeAspect="1" noChangeArrowheads="1"/>
          </p:cNvPicPr>
          <p:nvPr/>
        </p:nvPicPr>
        <p:blipFill>
          <a:blip r:embed="rId2" cstate="print"/>
          <a:srcRect/>
          <a:stretch>
            <a:fillRect/>
          </a:stretch>
        </p:blipFill>
        <p:spPr bwMode="auto">
          <a:xfrm>
            <a:off x="2339752" y="692696"/>
            <a:ext cx="4320480" cy="5378558"/>
          </a:xfrm>
          <a:prstGeom prst="rect">
            <a:avLst/>
          </a:prstGeom>
          <a:noFill/>
          <a:ln>
            <a:solidFill>
              <a:schemeClr val="tx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descr="http://www.greeningthegray.org/wp-content/uploads/2013/02/rain-garden.jpg"/>
          <p:cNvPicPr>
            <a:picLocks noChangeAspect="1" noChangeArrowheads="1"/>
          </p:cNvPicPr>
          <p:nvPr/>
        </p:nvPicPr>
        <p:blipFill>
          <a:blip r:embed="rId2" cstate="print"/>
          <a:srcRect/>
          <a:stretch>
            <a:fillRect/>
          </a:stretch>
        </p:blipFill>
        <p:spPr bwMode="auto">
          <a:xfrm>
            <a:off x="323528" y="0"/>
            <a:ext cx="8496944" cy="6769958"/>
          </a:xfrm>
          <a:prstGeom prst="rect">
            <a:avLst/>
          </a:prstGeom>
          <a:noFill/>
        </p:spPr>
      </p:pic>
      <p:sp>
        <p:nvSpPr>
          <p:cNvPr id="5" name="4 Metin kutusu"/>
          <p:cNvSpPr txBox="1"/>
          <p:nvPr/>
        </p:nvSpPr>
        <p:spPr>
          <a:xfrm>
            <a:off x="611561" y="548680"/>
            <a:ext cx="8532440" cy="369332"/>
          </a:xfrm>
          <a:prstGeom prst="rect">
            <a:avLst/>
          </a:prstGeom>
          <a:noFill/>
        </p:spPr>
        <p:txBody>
          <a:bodyPr wrap="square" rtlCol="0">
            <a:spAutoFit/>
          </a:bodyPr>
          <a:lstStyle/>
          <a:p>
            <a:r>
              <a:rPr lang="tr-TR" dirty="0" smtClean="0"/>
              <a:t>http://www.</a:t>
            </a:r>
            <a:r>
              <a:rPr lang="tr-TR" dirty="0" err="1" smtClean="0"/>
              <a:t>greeningthegray</a:t>
            </a:r>
            <a:r>
              <a:rPr lang="tr-TR" dirty="0" smtClean="0"/>
              <a:t>.org/</a:t>
            </a:r>
            <a:r>
              <a:rPr lang="tr-TR" dirty="0" err="1" smtClean="0"/>
              <a:t>wp</a:t>
            </a:r>
            <a:r>
              <a:rPr lang="tr-TR" dirty="0" smtClean="0"/>
              <a:t>-</a:t>
            </a:r>
            <a:r>
              <a:rPr lang="tr-TR" dirty="0" err="1" smtClean="0"/>
              <a:t>content</a:t>
            </a:r>
            <a:r>
              <a:rPr lang="tr-TR" dirty="0" smtClean="0"/>
              <a:t>/</a:t>
            </a:r>
            <a:r>
              <a:rPr lang="tr-TR" dirty="0" err="1" smtClean="0"/>
              <a:t>uploads</a:t>
            </a:r>
            <a:r>
              <a:rPr lang="tr-TR" dirty="0" smtClean="0"/>
              <a:t>/2013/02/</a:t>
            </a:r>
            <a:r>
              <a:rPr lang="tr-TR" dirty="0" err="1" smtClean="0"/>
              <a:t>rain</a:t>
            </a:r>
            <a:r>
              <a:rPr lang="tr-TR" dirty="0" smtClean="0"/>
              <a:t>-</a:t>
            </a:r>
            <a:r>
              <a:rPr lang="tr-TR" dirty="0" err="1" smtClean="0"/>
              <a:t>garden</a:t>
            </a:r>
            <a:r>
              <a:rPr lang="tr-TR" dirty="0" smtClean="0"/>
              <a:t>.</a:t>
            </a:r>
            <a:r>
              <a:rPr lang="tr-TR" dirty="0" err="1" smtClean="0"/>
              <a:t>jpg</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08720"/>
            <a:ext cx="8229600" cy="508918"/>
          </a:xfrm>
        </p:spPr>
        <p:txBody>
          <a:bodyPr>
            <a:normAutofit fontScale="90000"/>
          </a:bodyPr>
          <a:lstStyle/>
          <a:p>
            <a:r>
              <a:rPr lang="tr-TR" dirty="0" smtClean="0"/>
              <a:t>1-Fiziksel özellikler</a:t>
            </a:r>
            <a:br>
              <a:rPr lang="tr-TR" dirty="0" smtClean="0"/>
            </a:br>
            <a:endParaRPr lang="tr-TR" dirty="0"/>
          </a:p>
        </p:txBody>
      </p:sp>
      <p:sp>
        <p:nvSpPr>
          <p:cNvPr id="3" name="2 İçerik Yer Tutucusu"/>
          <p:cNvSpPr>
            <a:spLocks noGrp="1"/>
          </p:cNvSpPr>
          <p:nvPr>
            <p:ph idx="1"/>
          </p:nvPr>
        </p:nvSpPr>
        <p:spPr>
          <a:xfrm>
            <a:off x="395536" y="1340768"/>
            <a:ext cx="8291264" cy="4785395"/>
          </a:xfrm>
          <a:ln>
            <a:solidFill>
              <a:schemeClr val="tx1"/>
            </a:solidFill>
          </a:ln>
        </p:spPr>
        <p:txBody>
          <a:bodyPr>
            <a:normAutofit fontScale="85000" lnSpcReduction="20000"/>
          </a:bodyPr>
          <a:lstStyle/>
          <a:p>
            <a:pPr>
              <a:buNone/>
            </a:pPr>
            <a:r>
              <a:rPr lang="tr-TR" dirty="0" smtClean="0"/>
              <a:t>	</a:t>
            </a:r>
            <a:r>
              <a:rPr lang="tr-TR" dirty="0" smtClean="0">
                <a:solidFill>
                  <a:srgbClr val="FF0000"/>
                </a:solidFill>
              </a:rPr>
              <a:t>Damıtılmış </a:t>
            </a:r>
            <a:r>
              <a:rPr lang="tr-TR" dirty="0">
                <a:solidFill>
                  <a:srgbClr val="FF0000"/>
                </a:solidFill>
              </a:rPr>
              <a:t>su normal sıcaklıkta </a:t>
            </a:r>
            <a:endParaRPr lang="tr-TR" dirty="0" smtClean="0">
              <a:solidFill>
                <a:srgbClr val="FF0000"/>
              </a:solidFill>
            </a:endParaRPr>
          </a:p>
          <a:p>
            <a:pPr>
              <a:buNone/>
            </a:pPr>
            <a:r>
              <a:rPr lang="tr-TR" dirty="0" smtClean="0"/>
              <a:t>-renksiz</a:t>
            </a:r>
            <a:r>
              <a:rPr lang="tr-TR" dirty="0"/>
              <a:t>, kokusuz, tatsız ve saydam bir sıvıdır. </a:t>
            </a:r>
            <a:endParaRPr lang="tr-TR" dirty="0" smtClean="0"/>
          </a:p>
          <a:p>
            <a:pPr>
              <a:buNone/>
            </a:pPr>
            <a:r>
              <a:rPr lang="tr-TR" dirty="0" smtClean="0"/>
              <a:t>	</a:t>
            </a:r>
            <a:r>
              <a:rPr lang="tr-TR" dirty="0" smtClean="0">
                <a:solidFill>
                  <a:srgbClr val="FF0000"/>
                </a:solidFill>
              </a:rPr>
              <a:t>İçilen </a:t>
            </a:r>
            <a:r>
              <a:rPr lang="tr-TR" dirty="0">
                <a:solidFill>
                  <a:srgbClr val="FF0000"/>
                </a:solidFill>
              </a:rPr>
              <a:t>doğal suyun tadı </a:t>
            </a:r>
            <a:endParaRPr lang="tr-TR" dirty="0" smtClean="0">
              <a:solidFill>
                <a:srgbClr val="FF0000"/>
              </a:solidFill>
            </a:endParaRPr>
          </a:p>
          <a:p>
            <a:pPr>
              <a:buNone/>
            </a:pPr>
            <a:r>
              <a:rPr lang="tr-TR" dirty="0" smtClean="0"/>
              <a:t>- </a:t>
            </a:r>
            <a:r>
              <a:rPr lang="tr-TR" dirty="0"/>
              <a:t>içinde çözünmüş bulunan gazlardan ve tuzlardan ileri gelir</a:t>
            </a:r>
            <a:r>
              <a:rPr lang="tr-TR" dirty="0" smtClean="0"/>
              <a:t>.</a:t>
            </a:r>
          </a:p>
          <a:p>
            <a:pPr>
              <a:buNone/>
            </a:pPr>
            <a:r>
              <a:rPr lang="tr-TR" dirty="0" smtClean="0"/>
              <a:t>	</a:t>
            </a:r>
            <a:r>
              <a:rPr lang="tr-TR" dirty="0" smtClean="0">
                <a:solidFill>
                  <a:srgbClr val="FF0000"/>
                </a:solidFill>
              </a:rPr>
              <a:t>Su </a:t>
            </a:r>
            <a:r>
              <a:rPr lang="tr-TR" dirty="0">
                <a:solidFill>
                  <a:srgbClr val="FF0000"/>
                </a:solidFill>
              </a:rPr>
              <a:t>ince bir tabaka </a:t>
            </a:r>
            <a:r>
              <a:rPr lang="tr-TR" dirty="0" smtClean="0">
                <a:solidFill>
                  <a:srgbClr val="FF0000"/>
                </a:solidFill>
              </a:rPr>
              <a:t>halindeyken</a:t>
            </a:r>
          </a:p>
          <a:p>
            <a:pPr>
              <a:buNone/>
            </a:pPr>
            <a:r>
              <a:rPr lang="tr-TR" dirty="0"/>
              <a:t>-</a:t>
            </a:r>
            <a:r>
              <a:rPr lang="tr-TR" dirty="0" smtClean="0"/>
              <a:t> </a:t>
            </a:r>
            <a:r>
              <a:rPr lang="tr-TR" dirty="0"/>
              <a:t>renksiz, kalın tabakalar halindeyken </a:t>
            </a:r>
            <a:r>
              <a:rPr lang="tr-TR" dirty="0" err="1"/>
              <a:t>mavimtrak</a:t>
            </a:r>
            <a:r>
              <a:rPr lang="tr-TR" dirty="0"/>
              <a:t> renktedir. </a:t>
            </a:r>
            <a:endParaRPr lang="tr-TR" dirty="0" smtClean="0"/>
          </a:p>
          <a:p>
            <a:pPr>
              <a:buNone/>
            </a:pPr>
            <a:r>
              <a:rPr lang="tr-TR" dirty="0" smtClean="0"/>
              <a:t>	</a:t>
            </a:r>
            <a:r>
              <a:rPr lang="tr-TR" dirty="0" smtClean="0">
                <a:solidFill>
                  <a:srgbClr val="FF0000"/>
                </a:solidFill>
              </a:rPr>
              <a:t>Su </a:t>
            </a:r>
            <a:r>
              <a:rPr lang="tr-TR" dirty="0">
                <a:solidFill>
                  <a:srgbClr val="FF0000"/>
                </a:solidFill>
              </a:rPr>
              <a:t>ısınınca </a:t>
            </a:r>
            <a:endParaRPr lang="tr-TR" dirty="0" smtClean="0">
              <a:solidFill>
                <a:srgbClr val="FF0000"/>
              </a:solidFill>
            </a:endParaRPr>
          </a:p>
          <a:p>
            <a:pPr>
              <a:buNone/>
            </a:pPr>
            <a:r>
              <a:rPr lang="tr-TR" dirty="0"/>
              <a:t>-</a:t>
            </a:r>
            <a:r>
              <a:rPr lang="tr-TR" dirty="0" smtClean="0"/>
              <a:t>genleşir</a:t>
            </a:r>
            <a:r>
              <a:rPr lang="tr-TR" dirty="0"/>
              <a:t>, dolayısıyla suyun özgül ağırlığı azalır</a:t>
            </a:r>
            <a:r>
              <a:rPr lang="tr-TR" dirty="0" smtClean="0"/>
              <a:t>.</a:t>
            </a:r>
          </a:p>
          <a:p>
            <a:pPr>
              <a:buNone/>
            </a:pPr>
            <a:r>
              <a:rPr lang="tr-TR" dirty="0" smtClean="0"/>
              <a:t> 	</a:t>
            </a:r>
            <a:r>
              <a:rPr lang="tr-TR" dirty="0" smtClean="0">
                <a:solidFill>
                  <a:srgbClr val="FF0000"/>
                </a:solidFill>
              </a:rPr>
              <a:t>Su</a:t>
            </a:r>
            <a:r>
              <a:rPr lang="tr-TR" dirty="0" smtClean="0"/>
              <a:t> </a:t>
            </a:r>
          </a:p>
          <a:p>
            <a:pPr>
              <a:buNone/>
            </a:pPr>
            <a:r>
              <a:rPr lang="tr-TR" dirty="0"/>
              <a:t>-</a:t>
            </a:r>
            <a:r>
              <a:rPr lang="tr-TR" dirty="0" smtClean="0"/>
              <a:t>en </a:t>
            </a:r>
            <a:r>
              <a:rPr lang="tr-TR" dirty="0"/>
              <a:t>yoğun halde 0 °C de değil, +4 °</a:t>
            </a:r>
            <a:r>
              <a:rPr lang="tr-TR" dirty="0" err="1"/>
              <a:t>C’de</a:t>
            </a:r>
            <a:r>
              <a:rPr lang="tr-TR" dirty="0"/>
              <a:t> bulunur. </a:t>
            </a:r>
            <a:endParaRPr lang="tr-TR" dirty="0" smtClean="0"/>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ln>
            <a:solidFill>
              <a:schemeClr val="accent1">
                <a:lumMod val="40000"/>
                <a:lumOff val="60000"/>
              </a:schemeClr>
            </a:solidFill>
          </a:ln>
        </p:spPr>
        <p:txBody>
          <a:bodyPr>
            <a:normAutofit fontScale="85000" lnSpcReduction="20000"/>
          </a:bodyPr>
          <a:lstStyle/>
          <a:p>
            <a:r>
              <a:rPr lang="tr-TR" dirty="0" smtClean="0">
                <a:solidFill>
                  <a:srgbClr val="FF0000"/>
                </a:solidFill>
              </a:rPr>
              <a:t>Kütlenin ölçü birimi kabul edilen </a:t>
            </a:r>
            <a:r>
              <a:rPr lang="tr-TR" u="sng" dirty="0" smtClean="0">
                <a:solidFill>
                  <a:srgbClr val="FF0000"/>
                </a:solidFill>
              </a:rPr>
              <a:t>gram  </a:t>
            </a:r>
          </a:p>
          <a:p>
            <a:pPr>
              <a:buNone/>
            </a:pPr>
            <a:r>
              <a:rPr lang="tr-TR" dirty="0" smtClean="0"/>
              <a:t>     +4 °C de 1 cm</a:t>
            </a:r>
            <a:r>
              <a:rPr lang="tr-TR" baseline="30000" dirty="0" smtClean="0"/>
              <a:t>3</a:t>
            </a:r>
            <a:r>
              <a:rPr lang="tr-TR" dirty="0" smtClean="0"/>
              <a:t> suyun kütlesidir.  </a:t>
            </a:r>
          </a:p>
          <a:p>
            <a:r>
              <a:rPr lang="tr-TR" dirty="0" smtClean="0">
                <a:solidFill>
                  <a:srgbClr val="FF0000"/>
                </a:solidFill>
              </a:rPr>
              <a:t>Suyun özgül ağırlığı</a:t>
            </a:r>
          </a:p>
          <a:p>
            <a:pPr>
              <a:buNone/>
            </a:pPr>
            <a:r>
              <a:rPr lang="tr-TR" dirty="0" smtClean="0"/>
              <a:t>+4°</a:t>
            </a:r>
            <a:r>
              <a:rPr lang="tr-TR" dirty="0" err="1" smtClean="0"/>
              <a:t>C’de</a:t>
            </a:r>
            <a:r>
              <a:rPr lang="tr-TR" dirty="0" smtClean="0"/>
              <a:t>  1g/ cm</a:t>
            </a:r>
            <a:r>
              <a:rPr lang="tr-TR" baseline="30000" dirty="0" smtClean="0"/>
              <a:t>3</a:t>
            </a:r>
            <a:r>
              <a:rPr lang="tr-TR" dirty="0" smtClean="0"/>
              <a:t>,  </a:t>
            </a:r>
          </a:p>
          <a:p>
            <a:r>
              <a:rPr lang="tr-TR" dirty="0" smtClean="0"/>
              <a:t>0 °C de suyun özgül ağırlığı ise 0,9167 gr/cm</a:t>
            </a:r>
            <a:r>
              <a:rPr lang="tr-TR" baseline="30000" dirty="0" smtClean="0"/>
              <a:t>3</a:t>
            </a:r>
            <a:r>
              <a:rPr lang="tr-TR" dirty="0" smtClean="0"/>
              <a:t> kabul edilir.</a:t>
            </a:r>
          </a:p>
          <a:p>
            <a:r>
              <a:rPr lang="tr-TR" dirty="0">
                <a:solidFill>
                  <a:srgbClr val="FF0000"/>
                </a:solidFill>
              </a:rPr>
              <a:t>1 </a:t>
            </a:r>
            <a:r>
              <a:rPr lang="tr-TR" dirty="0" err="1">
                <a:solidFill>
                  <a:srgbClr val="FF0000"/>
                </a:solidFill>
              </a:rPr>
              <a:t>atm</a:t>
            </a:r>
            <a:r>
              <a:rPr lang="tr-TR" dirty="0">
                <a:solidFill>
                  <a:srgbClr val="FF0000"/>
                </a:solidFill>
              </a:rPr>
              <a:t> basınç </a:t>
            </a:r>
            <a:r>
              <a:rPr lang="tr-TR" dirty="0" smtClean="0">
                <a:solidFill>
                  <a:srgbClr val="FF0000"/>
                </a:solidFill>
              </a:rPr>
              <a:t>altında</a:t>
            </a:r>
          </a:p>
          <a:p>
            <a:pPr>
              <a:buNone/>
            </a:pPr>
            <a:r>
              <a:rPr lang="tr-TR" dirty="0" smtClean="0"/>
              <a:t> </a:t>
            </a:r>
            <a:r>
              <a:rPr lang="tr-TR" dirty="0"/>
              <a:t>suyun kaynama noktası 100 °C ‘</a:t>
            </a:r>
            <a:r>
              <a:rPr lang="tr-TR" dirty="0" err="1"/>
              <a:t>dir</a:t>
            </a:r>
            <a:r>
              <a:rPr lang="tr-TR" dirty="0"/>
              <a:t>. </a:t>
            </a:r>
            <a:endParaRPr lang="tr-TR" dirty="0" smtClean="0"/>
          </a:p>
          <a:p>
            <a:r>
              <a:rPr lang="tr-TR" dirty="0" smtClean="0">
                <a:solidFill>
                  <a:srgbClr val="FF0000"/>
                </a:solidFill>
              </a:rPr>
              <a:t>Basınç </a:t>
            </a:r>
            <a:r>
              <a:rPr lang="tr-TR" dirty="0">
                <a:solidFill>
                  <a:srgbClr val="FF0000"/>
                </a:solidFill>
              </a:rPr>
              <a:t>azaldıkça kaynama noktası da düşer.</a:t>
            </a:r>
          </a:p>
          <a:p>
            <a:pPr>
              <a:buNone/>
            </a:pPr>
            <a:r>
              <a:rPr lang="tr-TR" dirty="0"/>
              <a:t>417 mm hava basıncında su 84 °</a:t>
            </a:r>
            <a:r>
              <a:rPr lang="tr-TR" dirty="0" err="1"/>
              <a:t>C’de</a:t>
            </a:r>
            <a:r>
              <a:rPr lang="tr-TR" dirty="0"/>
              <a:t> kaynar,, 2 </a:t>
            </a:r>
            <a:r>
              <a:rPr lang="tr-TR" dirty="0" err="1"/>
              <a:t>atm</a:t>
            </a:r>
            <a:r>
              <a:rPr lang="tr-TR" dirty="0"/>
              <a:t> basınç da 121 °</a:t>
            </a:r>
            <a:r>
              <a:rPr lang="tr-TR" dirty="0" err="1"/>
              <a:t>C’de</a:t>
            </a:r>
            <a:r>
              <a:rPr lang="tr-TR" dirty="0"/>
              <a:t> kaynar.</a:t>
            </a:r>
          </a:p>
          <a:p>
            <a:endParaRPr lang="tr-TR" dirty="0" smtClean="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80728"/>
            <a:ext cx="8229600" cy="436910"/>
          </a:xfrm>
        </p:spPr>
        <p:txBody>
          <a:bodyPr>
            <a:normAutofit fontScale="90000"/>
          </a:bodyPr>
          <a:lstStyle/>
          <a:p>
            <a:pPr lvl="0" algn="l"/>
            <a:r>
              <a:rPr lang="tr-TR" dirty="0" smtClean="0"/>
              <a:t>a)Sıcaklık</a:t>
            </a:r>
            <a:br>
              <a:rPr lang="tr-TR" dirty="0" smtClean="0"/>
            </a:br>
            <a:endParaRPr lang="tr-TR" dirty="0"/>
          </a:p>
        </p:txBody>
      </p:sp>
      <p:sp>
        <p:nvSpPr>
          <p:cNvPr id="3" name="2 İçerik Yer Tutucusu"/>
          <p:cNvSpPr>
            <a:spLocks noGrp="1"/>
          </p:cNvSpPr>
          <p:nvPr>
            <p:ph idx="1"/>
          </p:nvPr>
        </p:nvSpPr>
        <p:spPr>
          <a:xfrm>
            <a:off x="457200" y="1196752"/>
            <a:ext cx="8229600" cy="4929411"/>
          </a:xfrm>
          <a:ln w="57150">
            <a:solidFill>
              <a:schemeClr val="accent2">
                <a:lumMod val="75000"/>
              </a:schemeClr>
            </a:solidFill>
          </a:ln>
        </p:spPr>
        <p:txBody>
          <a:bodyPr>
            <a:normAutofit fontScale="92500" lnSpcReduction="10000"/>
          </a:bodyPr>
          <a:lstStyle/>
          <a:p>
            <a:r>
              <a:rPr lang="tr-TR" dirty="0" smtClean="0">
                <a:solidFill>
                  <a:srgbClr val="FF0000"/>
                </a:solidFill>
              </a:rPr>
              <a:t>Akarsulardaki </a:t>
            </a:r>
            <a:r>
              <a:rPr lang="tr-TR" dirty="0">
                <a:solidFill>
                  <a:srgbClr val="FF0000"/>
                </a:solidFill>
              </a:rPr>
              <a:t>veya su kütlelerinin sıcaklık değişimleri </a:t>
            </a:r>
            <a:endParaRPr lang="tr-TR" dirty="0" smtClean="0">
              <a:solidFill>
                <a:srgbClr val="FF0000"/>
              </a:solidFill>
            </a:endParaRPr>
          </a:p>
          <a:p>
            <a:pPr>
              <a:buNone/>
            </a:pPr>
            <a:r>
              <a:rPr lang="tr-TR" dirty="0" smtClean="0"/>
              <a:t>iklim faktörlerine ve Çevresel etkilere bağlıdır.</a:t>
            </a:r>
          </a:p>
          <a:p>
            <a:r>
              <a:rPr lang="tr-TR" dirty="0" smtClean="0"/>
              <a:t> Örneğin;</a:t>
            </a:r>
          </a:p>
          <a:p>
            <a:pPr>
              <a:buNone/>
            </a:pPr>
            <a:r>
              <a:rPr lang="tr-TR" dirty="0" smtClean="0"/>
              <a:t> </a:t>
            </a:r>
            <a:r>
              <a:rPr lang="tr-TR" dirty="0"/>
              <a:t>endüstri atıkları, fabrika atıkları karışımı gibi.. Suyun sıcaklığının değişimi kullanım alanlarına göre etkili olur. </a:t>
            </a:r>
            <a:endParaRPr lang="tr-TR" dirty="0" smtClean="0"/>
          </a:p>
          <a:p>
            <a:r>
              <a:rPr lang="tr-TR" dirty="0" smtClean="0"/>
              <a:t>Sulama </a:t>
            </a:r>
            <a:r>
              <a:rPr lang="tr-TR" dirty="0"/>
              <a:t>ve drenaj sularının akarsulara karışması su sıcaklığını arttırır, bazı durumlarda 10 °C’ kadar olabilir.</a:t>
            </a:r>
          </a:p>
          <a:p>
            <a:endParaRPr lang="tr-TR" dirty="0"/>
          </a:p>
        </p:txBody>
      </p:sp>
      <p:cxnSp>
        <p:nvCxnSpPr>
          <p:cNvPr id="7" name="6 Düz Ok Bağlayıcısı"/>
          <p:cNvCxnSpPr/>
          <p:nvPr/>
        </p:nvCxnSpPr>
        <p:spPr>
          <a:xfrm flipH="1">
            <a:off x="2915816" y="1700808"/>
            <a:ext cx="432048" cy="360040"/>
          </a:xfrm>
          <a:prstGeom prst="straightConnector1">
            <a:avLst/>
          </a:prstGeom>
          <a:ln w="76200" cmpd="thickThin">
            <a:tailEnd type="arrow"/>
          </a:ln>
        </p:spPr>
        <p:style>
          <a:lnRef idx="1">
            <a:schemeClr val="accent1"/>
          </a:lnRef>
          <a:fillRef idx="0">
            <a:schemeClr val="accent1"/>
          </a:fillRef>
          <a:effectRef idx="0">
            <a:schemeClr val="accent1"/>
          </a:effectRef>
          <a:fontRef idx="minor">
            <a:schemeClr val="tx1"/>
          </a:fontRef>
        </p:style>
      </p:cxnSp>
      <p:cxnSp>
        <p:nvCxnSpPr>
          <p:cNvPr id="9" name="8 Düz Ok Bağlayıcısı"/>
          <p:cNvCxnSpPr/>
          <p:nvPr/>
        </p:nvCxnSpPr>
        <p:spPr>
          <a:xfrm>
            <a:off x="3995936" y="1628800"/>
            <a:ext cx="432048"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976664"/>
          </a:xfrm>
          <a:ln>
            <a:solidFill>
              <a:schemeClr val="accent3">
                <a:lumMod val="75000"/>
              </a:schemeClr>
            </a:solidFill>
          </a:ln>
        </p:spPr>
        <p:txBody>
          <a:bodyPr>
            <a:normAutofit fontScale="92500" lnSpcReduction="20000"/>
          </a:bodyPr>
          <a:lstStyle/>
          <a:p>
            <a:r>
              <a:rPr lang="tr-TR" dirty="0" smtClean="0"/>
              <a:t>Derin kuyularda su sıcaklığı oldukça </a:t>
            </a:r>
          </a:p>
          <a:p>
            <a:pPr>
              <a:buNone/>
            </a:pPr>
            <a:r>
              <a:rPr lang="tr-TR" dirty="0" smtClean="0"/>
              <a:t>sabit bir değerde bulunur.</a:t>
            </a:r>
          </a:p>
          <a:p>
            <a:pPr>
              <a:buNone/>
            </a:pPr>
            <a:r>
              <a:rPr lang="tr-TR" dirty="0" smtClean="0"/>
              <a:t> Bu sular az oksijen içerir ve ılıktırlar </a:t>
            </a:r>
          </a:p>
          <a:p>
            <a:pPr>
              <a:buNone/>
            </a:pPr>
            <a:r>
              <a:rPr lang="tr-TR" dirty="0" smtClean="0"/>
              <a:t>bu nedenle soğuk sulara göre içmeye</a:t>
            </a:r>
          </a:p>
          <a:p>
            <a:pPr>
              <a:buNone/>
            </a:pPr>
            <a:r>
              <a:rPr lang="tr-TR" dirty="0" smtClean="0"/>
              <a:t> daha az elverişlidir.</a:t>
            </a:r>
          </a:p>
          <a:p>
            <a:endParaRPr lang="tr-TR" dirty="0" smtClean="0"/>
          </a:p>
          <a:p>
            <a:endParaRPr lang="tr-TR" dirty="0" smtClean="0"/>
          </a:p>
          <a:p>
            <a:r>
              <a:rPr lang="tr-TR" dirty="0" smtClean="0"/>
              <a:t> Yüzey suları veya derin olmayan kuyu sularının sıcaklığı mevsimlere göre dalgalanmalar gösterebilir.</a:t>
            </a:r>
          </a:p>
          <a:p>
            <a:r>
              <a:rPr lang="tr-TR" dirty="0" smtClean="0"/>
              <a:t>Su sıcaklığı 10 °C’ </a:t>
            </a:r>
            <a:r>
              <a:rPr lang="tr-TR" dirty="0" err="1" smtClean="0"/>
              <a:t>nin</a:t>
            </a:r>
            <a:r>
              <a:rPr lang="tr-TR" dirty="0" smtClean="0"/>
              <a:t> altında olduğunda yabani otlar daha az gelişir, 10-15 °C  arasında  gelişme daha fazla olur, 15 °C de ise maksimum olur.</a:t>
            </a:r>
          </a:p>
          <a:p>
            <a:endParaRPr lang="tr-TR" dirty="0"/>
          </a:p>
        </p:txBody>
      </p:sp>
      <p:sp>
        <p:nvSpPr>
          <p:cNvPr id="52226" name="AutoShape 2" descr="data:image/jpeg;base64,/9j/4AAQSkZJRgABAQAAAQABAAD/2wBDAAkGBwgHBgkIBwgKCgkLDRYPDQwMDRsUFRAWIB0iIiAdHx8kKDQsJCYxJx8fLT0tMTU3Ojo6Iys/RD84QzQ5Ojf/2wBDAQoKCg0MDRoPDxo3JR8lNzc3Nzc3Nzc3Nzc3Nzc3Nzc3Nzc3Nzc3Nzc3Nzc3Nzc3Nzc3Nzc3Nzc3Nzc3Nzc3Nzf/wAARCAD7AMkDASIAAhEBAxEB/8QAGwAAAwADAQEAAAAAAAAAAAAAAwQFAQIGAAf/xAA9EAACAQMCBQIEAwUHBAMBAAABAgMABBESIQUTMUFRImEUMkJxI1KBFVORobEGM0NUksHhByRi0SVVk2T/xAAaAQADAQEBAQAAAAAAAAAAAAABAgMEAAUG/8QAJhEAAgICAgEEAwEBAQAAAAAAAAECEQMhEjFBBCIyURNhcUKBFP/aAAwDAQACEQMRAD8A+WWsaCFTJ6d+hoVzc6JmEW3vQpZ+a7PK2ABsopM5bOAazxhbtm2WSlSPSszsWc7mmeHWRupRqB0Z3NBjt5ZTqRT9qsKUs+GlJdpX3UKd6bJJpVHsTHDk7l0YWazsC6xMSSd6RluHmYKuNOdh4oCJJcTaEUlmPQCq8dgkEckasC+2tyNkFT4xht9lU5T0tIWtreW7ZiXBWMeo/wC1GljZFAbCGQYUDrTMMkcK/DW6uVLamfG7/YU40DSXAupFSNVGoFxv9gPNTc9lYw0apA0NnokZ9Mgwigepqdt4Y7ZGcRjnlSrr2Cj/AHpBbyTW2hXjibJ1Mcu59vFLRzSly927xxKciLuxqbi2PaQ/M0yjl240J7L6mzR55oeHqsEbgTZBIG4HuaRjvry8M8kCrCjYUvjp7CqcPCY7dEjRRznUHmyHqftSSSj2Mny6CWx5qPMpfSdm0bPL7U8LKERKjgjAy0cTjUB7+9bWymGOWJpyzr80wxke3tT1pBFGcwSYiKljgZUH71nlNJlVEmT8L4epE3JQqOqvJv8ArVk8PjcIZXiAA9GFIKr4o1nZQljIIQM5Ot+jHyR4qrbR26smnTlwcN8wP29qm8rfkNUQbaxczankZog3p1JginI7aDmNyyZDncAYJPsauWnCWlkMjycyMjcjo3tTn7IdvQy4Q/KB9NBTb6A5I429hsLgMs9pdDQQd9iD5FYgiWOEJ8RLLEo+ZyMrn2rsIuCSIp1SyMc5AIyD96Vk4Ksc+ZtlI3CIcGqKboTkmz53cWgkmlvjzAM6S6fUPes2PqwbeQt1BTpiu5veGK0aQpgKG+VRjV965vi/B3guviUQRyYwmNtP39qtHImBohskSy6oUJl1HUDQBLLHLy2TAJyatz6mtlkuFXXH88i7AVOvbu3s7jE2lg4Glh4p07A0SL0umJIxkg0t+0LnxV2aJQnpw0bbqw70h8PJ+5qqehHE5OX1vhR16DuaqQWcENviUnWRk47UtZWrsBdkgJG257gUwsiXErJFq3JbYVebtUjPjirtm1szSI8UQKr8pf2r3ECoMSRoH5a436tWXuI4sZfAJyce3atg+fxZASJDmJANyaRXdlKVVezaEOhE11hHA9EcY3P3rZZnlniQ9Znzyx9I96PeBoJ1lkcIzR5Zcbij8OigiiWfQWkKlyzdvtSSlq2Oo1o2htkgu5Zg5Yxk4Y9FHfFGt3+ImaXQdGg6Hfz5Ape3bnT6h/dR7oxzj9a8STOiLhtIPNPQKPHtU3b7KfpBbdo4g8sSa3XbmSDfP/iKXmtTM6vcOFT5mxuxrezMkkr7KJGzo32jUe3mnuG2ilrma6k+jToPUec+KVvgwqPIJZXsUcUaQWuUU4gUr8zeT9qet7dpbiR4GMmP7y4lG6HworWJINUYR+YuNGlOvtViysxEBJMpORgRjOknzWbJkSKxiDtuFwrG7yu6QN6sdWlHvTNyYcC3gQcwEFY07CmOWwb0ku7DS5G+B7e1ONEAV5baI1XExjUaj4UHzWSWS3solQaHhTXAR55ToP0dm9qrRhvw4rK3RlUYMhACp7YrRXEFpG1zFidyFSBDkjwP/ZrpbK3VolZk0Er6ge3tRxReSVIzZsvFWxSGwknQwt6F2wyd6rw2mhQucYGATuaahRVjGldI8USvawejjBW+zzMmeUmKxWZQby6vuBWz2kcnzAdPFMVkCtCwY0qol+SX2c/xLgjyKVh5aqfqA9QNcdPbXFrLNaX0TPFn0SYyM+9fUcdaUvLKOaOQ6QHK9cday5vRr5QNOH1TWpHxPiHDZ1vHESc21OeZHkdfY+Km3dpZmVY7m30qgwoPmvpfFOFQpGYwNDdj2rleK2eptUiZlxoJ/wB/vWSOSmegqkjkEtpYlxuLcnAXO4962+BH79v41UnR47ZYlXL/AOHtv9jSOOIf5aL+dV5g4nKXoaO0CRJgTdTWqlbKJCiqJZBjUD0qfLezzS6m9RbYAdBVWaK3jjgLEc1Y8srHqa2NONJmVSUraJ0McfOLXRLRqcsBT0fMu7pZYVCqg2Ub6RSy/jusbdCcsR3+9O2TPFNJbwJoaU4zjbT3oTb/AOhiqCzsslwtxK2pAdAz0Y+a3vp2htTDCpZ3bAcd/tSq4eIKcKInJDnoR2Apu2k+Jv7eOSIpBGM5PUk1Jqqf0Vu9DfwrLwmFSCsjsuRnFKwtpmisoV9crAysd8tTcs0ZuoImf0Y1qD0Dds0Th0QgkuJ2ILcsnmHyfFS5atla2bcLSMNeOmk8uQJrPc+abgUGO4uLogxl/lUbsfNaR/DpwmeK3jAdWCtjrq8/ej2CubBIpwDKX2HgVCcu2Uiihw8LGhuY41VmIWJSN8dzVg/goWkTLEZVc0nMc/BwqoZRsWHesX9yxwIlLSu4VB4HmscpWyqRUshIlo/NGG1AsV8noKs8NhjuZWQxsnIIJXyTUi0jc8VtLJcnERLZ7nya6vh1uISDnYjDe5qO2xMskkO2VlDORIsRLdA57CrcEIj9P0rsPegWeFRVBBKjfFOrsor3fRYIKKZ42bI2zNeFer1eiZzNerGazXAPVj79KzWK44j8fsviLXQuOoOa4rjNstrE0rRmRY92IPUY3/hX0m4UNEVPiuMvYuXzobgamIOkDwa8f1kFDJa8no+kyNrifPZpUe5KRkFkOdQPVCNj/Gs/BD/Nf1oMsCwyQ8o4ktmbIPVkJ6H7HpTP7Rh/Jcf6Vqf8Np8qsXjt2+JlXUVPpT3pmxU8TvpeauSwJB8UlDbSSOsYONTY3/rVi15cSSQwPpkQEu5G5FepkdLXZ5+JP/gGFWhinUYLt+EunqRVEoGe2jzp0xHLZ6k9qnxjEOW1LKq5DDvRoC5aSUf4SjUp71KVsvGgS5urlI3ICq3yjYMadZ5BqVvQJpfq+gCl45FTiSmVQVchkPTSTVGeDm3nOkOYogHI/NntSzdUhooTYq17l9WzaVXqAKu3FqrqlvavpU6dbt0xUOVm+LbQABJ6ifcdq6LhpF1ZyTE+uIbis+Z0lItjW2jTh6xRXkCpgoASFO5dvzGicRmNsUIIMjZzjuT3oNnAYeJCeSQACE7L4qhZhJbdJtKSOrlUJHyis82rTZWKHrclEs4ypDcvXpPXNUbNYYdMgXDs2gFjuPepMNxL8RbzSBWSX0hs9/FWphI4jNuB+FKNRI3GKxZLsqkPcJC/tyaUnUREACPprqLULOgJUjDb+9ctYLDDPdyvKdMhGcCul4bKRJpdxoXTpPkmpQlcjPnWrLVhhyZV+s1T7CplkGjVQDlRkGqSbrvX0foX7Dxs3ZmvV6vEhQSegrcSPVmtUzpBrNctnMzXjXqwTgE+K66AKcUuUtLKWdyAEHeuZu21yc9dxLEMA9c4qxxp4JLB4pjgS9j3xUC+cvE0XQCP0nxtXhesy88lHpelx0rOJvYwvFLptPp0gLn6h3pfXYeG/wBYoLXTC8nyjuVkAVSeo8078QP8vH/+YpI9G7ifLrdw95rUauWm1b2em5ujFEp5jndm/n+lKSym0M0UWDq+r2ql/ZeBue9wx06lKqD3Jr1p6i5Hnwk3JJGWZp52SFQzAjQM+K2swJL+RsjDnQV962mgFvfo8Y3QY26E470KwBeQBQdWSRgb9etTv26LdMFxGMpGw7I+575qtYerhsAVuZOwPoP0rWt5FA8xAKsT2PTNIGWW0nMsR9YGhB2FJfONeRvi7CcVZmuQkAI9PUDqR1xV7huiw4Ujht5Dh2Pc1LuZJYLZZRAVuG9Ic9AK3lnEnB4JehDkMO2R3qc1ygl4Hjptj1jIhWe7lYsbeQEIOpXvn2roQsYhjkQBbcrrBXbY+feuc4KRObmUmP1DDLjqtVLa7+Ot29BjceloVGyp+YVmzR3ovB6D2USkM8hVVtfxYVJ6muljlCwG4OnTIuWx2J81zs0GOGAad1jMavjcHsas8OXEPKc60dQTnzWHK7Vlkijasj2UgQjPRCT83tXQ8OiYQgTKN1BK/wDkK5aayEkVusRKcuUSAA5A+9dI18YUZypOj6Rvle7CoRpOyOZNqi5DcJsqn1HfGetUYpc49/5VxcDC6w0DnZtcZzg49qrW1+/xkEc6kswIDjp+tbvS+tcGkzBm9OdMDt9zvSt5KNcVupw0h3+wrdZsIOYQAN89qj8Fuf2jxO7uySYojojr3JZk6S8mGMO39F/YdK9WM46dK0eZI11OwAq/JRWxK3QSgXlwsMLM2/t5rX4pNYAOSfFTuJsWkLMwVFG+ax+p9Uo424lceNuVMk8RvI5rsCQhlAzpH0YqZxC6jFsJDssh0oAd8UjxG9KFYrRMT3b5ZzvhemaHxOdReW8YjMghGMDoBjqa8BNylb8nsxxqKVHMz4Ti5IKA6jzB4GNv50z8Wv7uP/VU2yhD8Vvp3k5i5xt232pzDfvB/wDnWtrwHbPmF3aAXOhCWyoI9qa4dcFblI0yF6E+B3rS0lJ4vAMb40nwdqbSD4ZJZWVSBJvjrivXk9Uzz4LfJBr3Dzpy32GTt496ESbeJJ4Gx6NII2wfeszPpxobUqpnK9T7UwqwPYPzAw0kMM9GqO4pF+2YuQDFDLCvVcup2NTZCbgtEuzIM/cU3fO5OBqOQAD2xSfDiPjdT5ZVGGNPBUnIWXdHSlPiuDWeTiXGAWPX2okttC1g6RlQ3LLKq9zU55JY+IRLLEJLdUYxKrdact7fXDLJCRo5ZOknLL9qzSjxLxaYrYxsunU+lpjgq4xjFPTGUAT25wsmMsp+nuf1rIUm9ycMhhGFI3z5o3DIljiVpR1LQ/Y/TU5yTdlIouWriMnnMRCyJo1fV96eLNNEBbHCtLqDj+lRrW755SOSJg0b8twex7H7V5JDaXM6NITFIDpaM7KaxTxtssmdFFcRHiLW3MMfRsAdacsb5re6SG6DFgCkZ7MPeuXLzXkmHLfEQjUrDpKtXfjJefA7x82CRQur6lrPPHRzVlWGC3M5hguZYnDa4sjGk9xVf4uC3ZE5oLMfUGHVvauT4rEYUn4mZmVbdNREbZKqParfD76LiFnBLy/wplDqzjIce9KotR5EckU9WOcY/tBFb8MkAyZJMonsao/2bgksuG24QeqRdcgY9zXBXB539oDYWmrkjJ3ORq8iuh4dd3PDIdM0jyp+VhnB9j4rWs7x1y7IzwJxqJ1z3SxjMkyIcbgnYUtNew6ULyCVlBYYHWoz8RtJoVkmQMxOdLLnBo8UisNTp1GwxjFdL1U5KkQXp67NxxlJGEUSMrsd9ulKcduVMEZbmlS4GF+v/itZ2ijbVg6uw8Vz/H7i4muUtlcRWoAaeRjsBnoPeoKUpabNMcUU00j3xYDSXMmhxECBpGwPbFctd8UmRhGCDeTEySqTtGO2fc1X5ywrLduy21qBpgRt3cDua563EU8K3sqFuZOWKA7sPJPitWHHVtlpMf4Qht+HLzNp5pC7bdBTvxy/l/kKjR3lxcG/mZeSxBESgdgK5P4vif8AmHrRHFybbZNyoncLljj1SyDMgddLflqg80Ml5dyBjpcFRnpv3FI2zxRcLbmIpZnyv/NOZilsWljXQxwApG3vivRn8mzFj+NC0LSiLkIup8HDKfpNVCUkso4gGPKX1g9cmlI5kAd44xnsO4ol07ma3OArFcMy9M9s0k/cx40j0UZKqjNq0n0nyfFYESwX5Cg4dOnYHxR5nyqctcerAAGP1rK8t2yM6iNlPUN3qdsekSi8kV1HK2SqPuPauiu7ZOHXMN3aSPLZyjZlO4z1FTpLEyvLHqCMWwKZQCO0gtuYEjbKMSc4NdOSklQ0I02O3E4tb9LhCH2BRenpPb/iq0EKGSW5j9du4GsD6W9/FQLs8xwsynXHhVcdGIoUV3xDhF5zZEYRSbOh+WQVneLktPZXm09nRTs1vMrq+7DJ/wDLHSmAltMPiEypkwHRein8360JZIriGCSLVypc6U+qIj/alVuVtZQAjalU6kOyt5rNTevJayhDNIbdImiEdzAxEciH5vY1aDBUjXQ3LY+spsYz4wKg2vE1vI4m4WqaowRNBONv0NOXr3NnaJJHMsbPucDrUskHewqWhf8A6iSXcXC45OHuyQTBhO6D5lxsp9jUj/p//aO6tbe6s55GmgCaogxyIz/6p65v7tuD38Dzi4hlgOcruD7VE4HbrGki2kmlCEYsNznxW7DGP/ncGjJOL/MpHX8DuuKRW7XtqEnR3wNSgFfNdUvFJHhDyQKW07wjcZrljwqTKFpjGQMYVsD+FOyJBa26yTS4VPSZOZvk15uVqT0alBeSrbXrXiEyQR282ToVWy38604jxI21qyTTrFIfSWmO49wBXJu3DjfFbfnzEkanDdPcGj3U/DUuZQqGZlUYdyXOa78O7OpF3h0yMObb3Ml3JjBZhgCp39pONCBOQIVluJCCisOnvimbS6iaMCGFwMAjsAajXHDwb9rqR+fcO+QpOyD3pscYqTbOYCT4jiLt8SOY0i6XAbCoB2H3oV18KDa8yZTD00JsMjt+lUrprPh3D5Jbl8lxlFJ6+wH+9cpIgnjWeWJ8atlHRT2A/wB61405bekTbrSKkvFBJGzW0Y9TaIy3XA6n7YpTmWv+at6RuLSaW6gRnxCinGk569aZ/YPD/A/1mtHDGuyLlKzkxDzYZGDYSPBYe1U7Z43jV2V0MIwmDsB9qmWFyYp9Mnqic4kHkVSviiRxi3fCNHpYeK2zbujLjquR6PM1mJY8MqE6sDfPij5E1pkNu6YZfykd6ncJuzZztDKcRuNOfB80ZpeXxQwIEfUcZY4G9JKLuh4yVWHdi0cGttLDcfemb63SOJryMnQ6fON8NRbyyijhMbuxdGDLn6l8GlrOR4ba71Bnhc4IPT7ipX5RUNOWEdnNHlwQC7L0z70teZa8f4Z9Mh9Q1bb1pDPy7QxHYA5CmkpJWM5kVtJ7U0IOwSlqg54hdyMYZyHxswxgg+1WbK/YQtacUXnW7DKue2O1c/ckTOToAkAySp609EtxNwx0ZTq1DDHtRyRi19Ag5Jl+O9t+HQRzR5mtZWzy8ZZfOKJJfW96Rc2MIuEQaWiJxIg8jzXMta3duqJOpCg+kt03o8VpcW7R3EJeNs+llOd6g8UFu9llOT0dLwo8NkujPAzxSsMGNu/tXRyWiPbmOLEyEbId2X/iuEv7W6lmS5ZDG5GWGceryKqcP+IeBQWkbSNnjkwdvPvWXJj8ploy8UPXMaWNtJJNGmUQg4HbsKk/2RhCyC5miYhMk4UH7YNe41xiaeCGzuRpUt63Y5bbzVfgMNtFaxxyMsEkx1awmzDtv2NMk8eJ35FdSmv0PJKlzCZYoZJCGIZZDgj3oE62mhTJIi6jh166fFLcU4eWXlATgg59L5yP96lnhRjIZFmjzvqduv6VGOOD3ZRyfgvw8NhaIqrrInU8vb+NaQ2SRgq1xGIj1jVcVBtYOI20rEXwRW/Mck1biuVsbdGuZSznbKLksK6UGunZylfZS5kUFvGv93CpzqC7CptxMtvbTXBbRGx1ZLepz2rKXUl0dEcMmrOQjHtSPGJliQi7cAhc77EeABXY4NugSZMlvYJJjdXau+PkSY7KOuAO9LLNLxOJviLow62OhEX6B/SjRWsU7CWRXmIGSZN8D2oF08tpbTXTjlM40JGvYV6Ea6XZnlYe3nU27CEcuNDpDuNyPJrb40f5y3/1VEn4hNJALRlyGAA2385pb4FvzJ/CqLEv9EnlroJcWItZZehIXUpO4cHxW3MRuXqKtEV0gVjhrvNbi1eUGTV8r9dOOxpa50BGUIVKMQF8Vbd0yPi0az2smvO7Bd8d6zOj3DiRVOs7YUVvYcWltiRIiSqy4OoVXmEV1YRcQsk0SJtIoHU10pOD2dFRktGIWlvOHR8w/wDcQnAOcEgVvaTOYWjZMq6ekuNtVBN5DHbI08RbLEas7g+a1ubW4gs1ltboSwuendajRezzsEiVZ1zDnDFezf8AqgXVmsTkNkowyjDuK0je4MLqwzbyHo35vajpE62yoX1cs5KnqAe1PXHyL8hWC4a2uPWutCMEY6iqVy8d7Ek1kzop2khB3BHep88YYaxkRjY56ii2Vs0cqTQuTnYEHZqEqewK06KNhxeJ1a14r60A/DkYbj71Wja3ktP/AI1uain8VQPVUSezediWg0sBnB70PhXEG4bIQIVdGJDAbMP1rPKEZq49l1Nx76LlpfrDLoZjLG5A0yD5f/VVryxttBure4aJQur0HZv1qBK7EpccLbL9WjkXpQ7m+lNgIndeZI3qXOBtUfxOTTRTnXYt8W9xf5V8uzbDGTjvmnlaUM3w1zOI2fdGTIzS3CZnjMr5iYRDUvLHQ/esHjN4xXXcuFPQIMYNXkm3xXgSLXbOpSUBGaS7SOQKA2BpU0hfcSktULQR6mLYEhfK/YCprwniiKxZ55UODg41D3ptY4+Hwlb+SJUG4QxZIFZ/xRX7KcmazX3ELiAmCziTP+L3FIWNxfWk41vrA30scqfvT9txTg2G5SSCWQ4UE5Dfp2oztaoDGiB5NOWjLdB96e3HXEXvdkmPiNwbuS5d5p5M6URdkFFmtphec+fS7BRpUnO/uKdkaG0txPGEVF/w1OrB+1T5+JchUkuYI43+ZEO7v7nxVEnLcUK2ktsZXmW6GS8bVc3DALHGcBB9qU4rf2qyxRpCJAvzHqdvNTpZbu8i1tpMkj6VI2OPavXZmVxawKVRFAJU5ye+atHErtknN0bI8dzca5po1L5OEHyLjpW3J4X/APYvU9ohJKVRCp6YPc1v+x7j92n+qqNR8smm/CE4ZJI5TMNihyDiixTi7uCJEGtzuazNbSNGVG+D6jnrS8MMqyo8QYkNtiq2mrIe6LoHJE6SFdJBBxTMdzcW9sERioJ1YHQ01duTJHI6nXnGCMZrae2DldC5QjLb/LQ5p1YyhTdC5V7mLUJMknJB7mm4AY7dotBRwA2Qcg1mxjt2iKPjKE4z2HmvRryZuWyaiB6GU7Gpt3orFVszKHCgINcZGoaux9qIZmhh5o5jo2zKa0F0ViCuQNDZ043rJhLQK8UpIO2mk/o6/QxbrY3MTLHKwd92SQbE+xo7cNjiXVEzx5GY8nIzUuZZWhWNECsN9u9P8Ku7uCNIZkMlsrH0AbjPvSyTq0xou9NBJI7t4o5jNh4tsoc6qNIyvpkeFNeMcxD1PuK9eWltLJzLdmjbYqCaEIZEZZMqFI9WelS5Wh6ocsbxXHLubcKcndTgVGnVbmWQcp3XVsF2GKb4kvw0cZjkV2l6DxStrE8koV7yNcHcFsAU2ONXIWTuojVnxSO0QWyWCsq+kZOcn3pxUWcCR+HKjdfS2BRYrW3EoEd7BHcYzrDZXNatzIg5vb5bvI+RB0pG0+tMda0AvrS9AJRwsYHqEbdqgzXM3Mw5Z0XYBznNVY+I2kkzRR2ZVMYR2fdT/vWq8PaR2dgzAnJZtgarF8PkTl7viybBpnm0wRYfGdRqlDY85grzstug/EYnGf1ok9qbTRMFyq74i3OPvQZ+LtFGY+UCZBmQSeO1Nbn8QUo/Iatb20to2i4bYvOx/wAXV0oN6nDYrhnmmneaRc6WOdBPYmpF9fi7AJVlZdgEbbFLW0cs8oxGXOe3inWKlfRN5bdF0COMqtuHnu2GI17LkdaRa2vfTCuEcH1nVvTE86W9o8ClWmcAARD5PuaXheK1jbS6tcDbmOdh7D3ro2loMq8jVtFy7pLVBzHwdUpO36U78Mf3v86jWUssRuJTqyFOnPvSfxl3+dqWWJydhjOkFWeVArSAjLYAxgH71SuLPmwrLbxKrdfQ2wqTNcz3dkQybo2rYdK9w7is9k7FcMj7EGqyhJq49kVkSdPpjcrc2TlyqNYXCFqNboZGhDtolCELjo1HnmsLtjJiQThc4UZXNTVeV5jCUAIfIzsVFKra+ijpMdhk0zaZUAUrp19xRY2SV9KIZfYbaaXmhKSCVJA5LbgnYH3rAu5oZwtzbqcepdO2aVq+hk6exhraN2wLkAOejLuKZitksosaBN7g0jDdo9ycxkLnOPy1WtOXK+FkfDDOwzpqM3JdjxpsmC4ibIEWgDY70aBXaVDHKw/8faneJ2JhCtOkfJk6TKNh96nQ27wSo0Lhs9GK5FG01Z1NMqn8M6lXJ2yCvQ0tPG88mkBlQb6W6GjSXPKkDTgPG/z6Tup80PiFzCsGoSL7Z6kVOKdlG1REuZY3mxM7aV2CL/SmWtYTw5XhwspbfUd8UKG4UzARW5EZ6kDrTNz6W1tC0RJ7p2rQ3VIit7JCqwYlHwc5q1BezOkcYt1XIxqPf70qLVQ7FbgZPRScfrTLvGtsYp5iyKcnQdyfY102pULBNMPbW6FSywq0gPzFsAVrcMzty/iS3pwUVTp/U0oksCugW4kZDuI2GM+1bXPFrqGRUjSJIwchY9z9jS8JXodzikZhu4raEytcO7g4WJOhx5qRdzPc3DTMmnWd9NWLqa+4mza7UQxleyYzSI5Ng2G/GmG+AfSvsarjVf0nPfnQDFvEgDBnYnbtmqcd5bWMGpY5MtghSMZH3pM8Q576zbKJR8ugbVpGsxl13ZbA3A60ZJP5Cp18SsbmOaIXkloRKo/DSNfSR5Y0jZIboiablr68sW7Ck725mbREpZUHbPWszRzRWCo+lSzZCfUfvXKFL+nOe9+ClxDjdpDJJFZWsbj5S7jrUv8Aav8A/NB/ClxGSQkfqYnceKY/Zk/gfwqkYY4qibnOTtC1vNcRRto+VtjnegvGyEa84O496asbmNSEmQsnkU1fRxSIpgzjtk9KLlxlVCRhyjpmnCrvkSlDIFjJGzCmeIE/FtMo+U/MjZ2qZ8K+GJGdIyT7UZXJt5AJMsvy+4pWlytDxb40yqqi9syiXMSuH6dD/wA0GS8eJHs7wamA9DjtU6xiMtyMZJ7afNOXyOkcZnBMg2BI60jilKiik3GxYS8mZW30+560zBxXkAsiFdPy4belZuXJEGRxqAwwx0oCoT2znrTcYyWxOUovRfT+0Uno+HjwCfxYW3VvejRcRneYiQDluMYGwX7VAhPKcFd8U00xYamwFU5wOtTljj4RWOSXllaeKIKlxKpkjU4bDY296kTXkckzsUDjOE2+UV6SQupBkKwt1VjQRcIp0W8IP+9dCFLZ0plOGS9ig+Ljh2VdK5HT3xVGzHELy2xeyoyFdlXGoe5qJK9xLEqKZAPy52NZsrPiJlYQMylRk5PUUrhat0MpbG34XHOjmGUqw2KHfVSjWugfjxhQu4T8361Rtcx3SGcEOx3JU/ypu6tVEbMZ4+URsAejUqyNOhnBPZCnuYijBLBVkPRg2SKRiaSLEiDcb5qi8BZSEkBz1cUEIoUqxZCPPerKSoi4u7AHiF0XLtIS7dWJ6CgIhdz1Ysc/emRBkldiRW8caIRqz9xTckuhFFvsJbm4UhIYxEp+ZiNzT0sUNtYvcRqZHHynORmloswuZrsOIwPQD1alrrjUsgVIlWKMfl+r70nGUnopzjBbC2/EJLphG8KBmOFdU3WhXIl1EM7nR0dl3atH4vcEFbciId9IGaZshNPE8tw7sE3+9O04+7wJFqWgdhm0WSeVcgDOfvRP20v7s0pxC8lkUIWXQeir0FJ65f3n8qKxKW5CSycdRNUBicNkjO+RT3MglV0BKtjKk0OYqXVM6lwAKNeWcSxpJC2VYbe570zadWCMWroDFeNGjJKNYzsaYtZ7e5flyosTEellpDQRJpI3PQVv8JJq0gYOeua5xicpTGJ3e2uEaFlVx9S96Za6N3aus7prHTFIGMnUHzldwcVssWgjVvq7il4pjJyTBj0vsARit4zuSjY9jR4YleRoxswGRnvXngiK5+Qr1yaNhUWaCNicqd+u1aqoL6XYjJ3NM21/LF/29vDEx/NjehXwdJGdxhz2HTNDd0HVWEaO12/FLaTuDWiNqwkceQp2C96BBGjsec5AxTlo/wAPCRFGRJ1Dj+lBqv2GLT/QTiUs6emRRhl9I/LS0N1PE0RaR/SfSQd8US8mu51HPQAdiRQLdPxF1uCo65oRS40zm3ytFC441O2nlkqOu+Dk1uIYmjWa4lkeaQ5IXpSqxREk8xcMMdM4oULRRyFUzjp82c0OKr2jcmnbOgsfgJIpliR8rjdvppgWNo8AkkmSXHQjvUUXMiWpijgVEzksWxQXntTatFFNKNJ1AjufaovDJu0yv5IrtF2SysYEDO/rIzpHUUje2vwqCa1Ec8PVtO5U+9TIor1rdp4ZNRxjBOWxS1jxC8sSTDIVDH1Iehp44ZLp2Sllj5R66aZg3NL5P8qWhhMsiom7HtiqF1K9xmWRTEJOgx81AhjkjywcrtgkdhV4ukRmk3ZrLDHbkh3DMOoG29HtXuJIhDAGwxyQO1BMMTZ/7jUc+k6etUoJAkfLjYIoXDyE7mlm9DQW/oXn4avMEZOZSMtjoK1/ZUf+Z/lQZb2RnYQnQg267/xpf4qX94f40UsldgbhYMy65QW6Driq9yz/AAkUioOTjBwelRZEaNipp61Z44gwfKscFeoppq6ExSdtM1Cc1HKYOncHO9bSaogDrBI3wDmsCVkEjEKqv+WjLPaS2w1IEkXofNB2h019hDxKNiCIQpbZ9v6CtAsK3HLlbQrbqw360O5SFwrRSAY7Uu6SE539NBKPgLlJdlNrKR3AQZ7iQ7UG7VQgw4Zm2YkdKEl7MBouGZo/A7UQwwyoWSQAjrqPalVrsa0+heCbkSq4AkYHrRuLXy3UylUwABnHmtjbQpavJzFJGMKDSIdUHTJNOkpOybuKowgOPUcVTsucFD2za2I0uMdPelLZoy4Mqkk9Mdq2aeSBysRwD+XrXSt6QYVHZQklmtg0FwQ405XIr1sJJ42kMcQZDlRjZx4oBmMrgSRlsjoTkg+aXuI5A3MEoKr0KnApFH7KSl5Q5+15BqjFrEpzuFWvYiIH4YiZ9w2NxUxC2ppUwPua2W72YuzM5G3tTOH0TWX7DzSJORGASY86nJ60N2WdUSKIRou+rNKIrNnAJb2o8EUnWNCT33pqSE5OT2avOVYiJio6ZHcVtDAsjZeVVYnbNCkRg/TfHSsIct8pJ7U1a0DzsqMDYJmT8YE+nfYUvc3aYwgYE/MK1C5j/Ec+yb1kpy0/GIOd1BG+amkr32Vd1rozYmFUaSfPp+QY71veQsLcysAqvuB0rwdZdKzFw567bUS5WNnUXd1kfQANgKD+Vnf5omRwtKvpHTrW3wx9v405MFRQltIoUnr3Na8t/wB4Kfk3snxitMBPh9Lg4DdRWEHJIKvnIraNOVdhGXUoPSmLyaFGxHGDig34QUl2xFlZyf41hAQ2w3xvT0LxSRHVHv5FBmiyoaMb+KKn4A4eUaoitAdR3JzijW8hjB1aQAdweuKWKNGoLNg+KY1RTrjcuF61zDEblubWOUctA6su596DNIiM0tug5brhlPY0ivomQtkKDTt6YizNbhijDcGlUUmhuTknYgZGc4P9KNCkQDNJkk9MeaCCdWEGT4otvES51khQfUKo+icexiSCUqojTGBkkGtI2MoCmJEx9e+1PSsAsYQKQNgR3+9BjlLu0aqAW+ZcbVJStFnFWbIGSRuYzsMZ1L3rWWCCRAsdwzHroArMBj+STmh121Dpit5uGwhDJbXPq6480tpPZzVrSJEo0OVORWwxsRgnx5rMkTaiOp7nNYRCCWH01oM/kKZJLYEcsAOKErS6SyZA7716SZpB+Jvjp7ULWQCATigkCUv2MwQTTDKg48mmY7C4ZsQRO2D83igWt1K7JGX0oOtNXnE548wwSYQdWHekfO6RaLhxtj1rw6aMtNcELpHtlqAbsyyMrwppXZVYdKnQ3bE4mdj75pxXg5IA9Zbr5qcotPZSM4taNWi5mphGCB032/SpsgYy4YHr0NMzrNlSNlOygHpW3IkVgXySPFVi+JKS5Og1ssX964GtB/dnuKJ+0I/8olT5nk16WG46VrzJfAocL2d+StUedJEkxMpyDTE0JeISrgjG9VYgJYXMgDEDuKkxH1lfpz0pVPlsZwS0CgkZAcYx71uZyNLoAMVrOoVmwMb1rF0NUpdk7a0aSsX+9eiflvn+tEf5qFLRWxZadh7gsUyVAHmgpI+NIY6aatxqtG1b4Pelm2XbaghpLphISIyGB3owGuMyCQK+flPekQTnrTC+oDO+BtXNHRkUsK9unr/Fj3IHil5JDIAhjKHOV9/1rS1diVyexqhbsdB6HHTIqPxNHyE1Wcws6kAKPUp6msQXCyBVnLKV2yB2re7kcgnVvvWlt1kbvpFFO42K9M3mtVB1xhtL+aUkUglMkL3NULOR3t7kOxOOme1TJXYRsoY4J6UYN3QJpVZrOIyF0YHmg6fBzXhWR3qxmbtmDt0rdSpTBUmtD0rKdDRAmYxk0VGVBlRkitQPwzXvpoB6DJMrDDFs52pheefTGGGfNTkJEq4rpY3ZeG6gcNjrUsntothfK7Fo+Fu8WZ9mNY/ZK/mNLreXBYZlbrTfxU37w1N/k+yvs+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2230" name="Picture 6" descr="https://encrypted-tbn2.gstatic.com/images?q=tbn:ANd9GcRYEBd2Q7RJIp2VaaAcOuA1mNnAaehTcm17ftKue7eI-3-dzzjJ"/>
          <p:cNvPicPr>
            <a:picLocks noChangeAspect="1" noChangeArrowheads="1"/>
          </p:cNvPicPr>
          <p:nvPr/>
        </p:nvPicPr>
        <p:blipFill>
          <a:blip r:embed="rId2" cstate="print"/>
          <a:srcRect/>
          <a:stretch>
            <a:fillRect/>
          </a:stretch>
        </p:blipFill>
        <p:spPr bwMode="auto">
          <a:xfrm>
            <a:off x="6660232" y="908720"/>
            <a:ext cx="1914525" cy="2390775"/>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1750</Words>
  <Application>Microsoft Office PowerPoint</Application>
  <PresentationFormat>Ekran Gösterisi (4:3)</PresentationFormat>
  <Paragraphs>292</Paragraphs>
  <Slides>59</Slides>
  <Notes>0</Notes>
  <HiddenSlides>0</HiddenSlides>
  <MMClips>0</MMClips>
  <ScaleCrop>false</ScaleCrop>
  <HeadingPairs>
    <vt:vector size="4" baseType="variant">
      <vt:variant>
        <vt:lpstr>Tema</vt:lpstr>
      </vt:variant>
      <vt:variant>
        <vt:i4>1</vt:i4>
      </vt:variant>
      <vt:variant>
        <vt:lpstr>Slayt Başlıkları</vt:lpstr>
      </vt:variant>
      <vt:variant>
        <vt:i4>59</vt:i4>
      </vt:variant>
    </vt:vector>
  </HeadingPairs>
  <TitlesOfParts>
    <vt:vector size="60" baseType="lpstr">
      <vt:lpstr>Ofis Teması</vt:lpstr>
      <vt:lpstr>SUYUN ÖZELLİKLERİ</vt:lpstr>
      <vt:lpstr>Slayt 2</vt:lpstr>
      <vt:lpstr>Slayt 3</vt:lpstr>
      <vt:lpstr>Slayt 4</vt:lpstr>
      <vt:lpstr>Slayt 5</vt:lpstr>
      <vt:lpstr>1-Fiziksel özellikler </vt:lpstr>
      <vt:lpstr>Slayt 7</vt:lpstr>
      <vt:lpstr>a)Sıcaklık </vt:lpstr>
      <vt:lpstr>Slayt 9</vt:lpstr>
      <vt:lpstr>Slayt 10</vt:lpstr>
      <vt:lpstr>b)renk </vt:lpstr>
      <vt:lpstr>Slayt 12</vt:lpstr>
      <vt:lpstr>Slayt 13</vt:lpstr>
      <vt:lpstr>c)Koku ve tat </vt:lpstr>
      <vt:lpstr>Slayt 15</vt:lpstr>
      <vt:lpstr>d) askıda katı maddeler </vt:lpstr>
      <vt:lpstr>Slayt 17</vt:lpstr>
      <vt:lpstr>Slayt 18</vt:lpstr>
      <vt:lpstr>Slayt 19</vt:lpstr>
      <vt:lpstr>Slayt 20</vt:lpstr>
      <vt:lpstr>e) Bulanıklık </vt:lpstr>
      <vt:lpstr>Slayt 22</vt:lpstr>
      <vt:lpstr>Slayt 23</vt:lpstr>
      <vt:lpstr>Slayt 24</vt:lpstr>
      <vt:lpstr>Slayt 25</vt:lpstr>
      <vt:lpstr>Slayt 26</vt:lpstr>
      <vt:lpstr>2-Kimyasal özellikler  azot</vt:lpstr>
      <vt:lpstr>Slayt 28</vt:lpstr>
      <vt:lpstr>Slayt 29</vt:lpstr>
      <vt:lpstr>Slayt 30</vt:lpstr>
      <vt:lpstr>TDS:TOPLAM ÇÖZÜNMÜŞ KATILAR ) </vt:lpstr>
      <vt:lpstr>Çözünmüş Oksijen (ÇO) </vt:lpstr>
      <vt:lpstr>Florür F </vt:lpstr>
      <vt:lpstr>Slayt 34</vt:lpstr>
      <vt:lpstr>Klorür </vt:lpstr>
      <vt:lpstr>Sülfat (SO4-2)</vt:lpstr>
      <vt:lpstr>Slayt 37</vt:lpstr>
      <vt:lpstr>Slayt 38</vt:lpstr>
      <vt:lpstr>PH </vt:lpstr>
      <vt:lpstr>Slayt 40</vt:lpstr>
      <vt:lpstr>Sertlik </vt:lpstr>
      <vt:lpstr>Slayt 42</vt:lpstr>
      <vt:lpstr>Slayt 43</vt:lpstr>
      <vt:lpstr>Slayt 44</vt:lpstr>
      <vt:lpstr>Demir ve Mangan </vt:lpstr>
      <vt:lpstr>Slayt 46</vt:lpstr>
      <vt:lpstr>Slayt 47</vt:lpstr>
      <vt:lpstr>Slayt 48</vt:lpstr>
      <vt:lpstr>Slayt 49</vt:lpstr>
      <vt:lpstr>Slayt 50</vt:lpstr>
      <vt:lpstr>Slayt 51</vt:lpstr>
      <vt:lpstr>Slayt 52</vt:lpstr>
      <vt:lpstr>Slayt 53</vt:lpstr>
      <vt:lpstr>  Other permeable pavements can be decorative and still function just as well.  </vt:lpstr>
      <vt:lpstr>    Rain Barrels Rain barrels allow stormwater runoff to be collected and reused. Not only do they prevent water from entering the stormwater system, but they save homeowners money on their water bills by providing free fresh water for irrigation and other needs.  </vt:lpstr>
      <vt:lpstr>Slayt 56</vt:lpstr>
      <vt:lpstr>Slayt 57</vt:lpstr>
      <vt:lpstr>Slayt 58</vt:lpstr>
      <vt:lpstr>Slayt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SUYUN ÖZELLİKLERİ</dc:title>
  <dc:creator>sonay</dc:creator>
  <cp:lastModifiedBy>sonay</cp:lastModifiedBy>
  <cp:revision>13</cp:revision>
  <dcterms:created xsi:type="dcterms:W3CDTF">2014-10-15T11:35:30Z</dcterms:created>
  <dcterms:modified xsi:type="dcterms:W3CDTF">2018-10-10T07:21:18Z</dcterms:modified>
</cp:coreProperties>
</file>