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sldIdLst>
    <p:sldId id="294" r:id="rId2"/>
    <p:sldId id="297" r:id="rId3"/>
    <p:sldId id="295" r:id="rId4"/>
    <p:sldId id="296" r:id="rId5"/>
    <p:sldId id="267" r:id="rId6"/>
    <p:sldId id="268" r:id="rId7"/>
    <p:sldId id="270" r:id="rId8"/>
    <p:sldId id="271" r:id="rId9"/>
    <p:sldId id="272" r:id="rId10"/>
    <p:sldId id="273" r:id="rId11"/>
    <p:sldId id="257" r:id="rId12"/>
    <p:sldId id="258" r:id="rId13"/>
    <p:sldId id="259" r:id="rId14"/>
    <p:sldId id="260" r:id="rId15"/>
    <p:sldId id="274" r:id="rId16"/>
    <p:sldId id="275" r:id="rId17"/>
    <p:sldId id="276" r:id="rId18"/>
    <p:sldId id="277" r:id="rId19"/>
    <p:sldId id="278" r:id="rId20"/>
    <p:sldId id="279" r:id="rId21"/>
    <p:sldId id="280" r:id="rId22"/>
    <p:sldId id="281" r:id="rId23"/>
    <p:sldId id="282" r:id="rId24"/>
    <p:sldId id="283" r:id="rId25"/>
    <p:sldId id="261" r:id="rId26"/>
    <p:sldId id="262" r:id="rId27"/>
    <p:sldId id="263" r:id="rId28"/>
    <p:sldId id="284" r:id="rId29"/>
    <p:sldId id="285" r:id="rId30"/>
    <p:sldId id="286" r:id="rId31"/>
    <p:sldId id="287" r:id="rId32"/>
    <p:sldId id="288" r:id="rId33"/>
    <p:sldId id="289" r:id="rId34"/>
    <p:sldId id="290" r:id="rId35"/>
    <p:sldId id="293" r:id="rId3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56762" autoAdjust="0"/>
  </p:normalViewPr>
  <p:slideViewPr>
    <p:cSldViewPr>
      <p:cViewPr varScale="1">
        <p:scale>
          <a:sx n="34" d="100"/>
          <a:sy n="34" d="100"/>
        </p:scale>
        <p:origin x="201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F3DAA5-DA7B-497B-8FEE-7CC9D304CECF}" type="datetimeFigureOut">
              <a:rPr lang="tr-TR" smtClean="0"/>
              <a:pPr/>
              <a:t>16.05.2017</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6D64FF-F564-4CB3-B4CF-0F88266B6410}" type="slidenum">
              <a:rPr lang="tr-TR" smtClean="0"/>
              <a:pPr/>
              <a:t>‹#›</a:t>
            </a:fld>
            <a:endParaRPr lang="tr-TR"/>
          </a:p>
        </p:txBody>
      </p:sp>
    </p:spTree>
    <p:extLst>
      <p:ext uri="{BB962C8B-B14F-4D97-AF65-F5344CB8AC3E}">
        <p14:creationId xmlns:p14="http://schemas.microsoft.com/office/powerpoint/2010/main" val="479339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ayt Görüntüsü Yer Tutucusu 1"/>
          <p:cNvSpPr>
            <a:spLocks noGrp="1" noRot="1" noChangeAspect="1" noTextEdit="1"/>
          </p:cNvSpPr>
          <p:nvPr>
            <p:ph type="sldImg"/>
          </p:nvPr>
        </p:nvSpPr>
        <p:spPr/>
      </p:sp>
      <p:sp>
        <p:nvSpPr>
          <p:cNvPr id="16386" name="Not Yer Tutucusu 2"/>
          <p:cNvSpPr>
            <a:spLocks noGrp="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Saygıdeğer misafirler,</a:t>
            </a:r>
            <a:r>
              <a:rPr lang="tr-TR" baseline="0" dirty="0" smtClean="0"/>
              <a:t> </a:t>
            </a:r>
            <a:r>
              <a:rPr lang="tr-TR" dirty="0" smtClean="0"/>
              <a:t>hoş geldiniz.</a:t>
            </a:r>
          </a:p>
          <a:p>
            <a:endParaRPr lang="tr-TR" dirty="0"/>
          </a:p>
          <a:p>
            <a:r>
              <a:rPr lang="tr-TR" dirty="0" smtClean="0"/>
              <a:t>Hazırlığım sırasında bir grup kaynaktan yararlandım. Kaynakları</a:t>
            </a:r>
            <a:r>
              <a:rPr lang="tr-TR" baseline="0" dirty="0" smtClean="0"/>
              <a:t> okurken tekrarlayan bir şekilde dikkatimi çeken konu da şu oldu: Bazen, sert ifadelere rastladım. Katılmadıklarım ve tartışma yaratabilecek ifadeleri olduğu gibi aktarmamaya çalıştım. Ancak, bu sunuda yine de yanlı ya da katılmadığınız ifadelere tanık olursanız, bunların tartışılabilir olduğunu belirtmek isterim (ama benimle değil). Anlatacaklarımın bir kısmı sosyolojik ve tarihsel tahlil. Belgeler de diğer bir kısmı. </a:t>
            </a:r>
            <a:endParaRPr lang="tr-TR" dirty="0"/>
          </a:p>
          <a:p>
            <a:pPr marL="0" marR="0" indent="0" algn="l" defTabSz="914400" rtl="0" eaLnBrk="1" fontAlgn="auto" latinLnBrk="0" hangingPunct="1">
              <a:lnSpc>
                <a:spcPct val="100000"/>
              </a:lnSpc>
              <a:spcBef>
                <a:spcPts val="0"/>
              </a:spcBef>
              <a:spcAft>
                <a:spcPts val="0"/>
              </a:spcAft>
              <a:buClrTx/>
              <a:buSzTx/>
              <a:buFontTx/>
              <a:buNone/>
              <a:tabLst/>
              <a:defRPr/>
            </a:pPr>
            <a:endParaRPr lang="tr-T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Çağdaş Türk sporunun örgütlenmesinde ve beden eğitimi ve spor politikalarının belirlenmesinde Cumhuriyetin ilk yıllarına karşılık gelen dönemin incelenmesi bize bugünkü sporda yönetim, kültür ve eğitim anlayışı hakkında da bir fikir verecektir.</a:t>
            </a:r>
          </a:p>
          <a:p>
            <a:endParaRPr lang="tr-TR" dirty="0"/>
          </a:p>
        </p:txBody>
      </p:sp>
      <p:sp>
        <p:nvSpPr>
          <p:cNvPr id="16387" name="Slayt Numarası Yer Tutucusu 3"/>
          <p:cNvSpPr>
            <a:spLocks noGrp="1"/>
          </p:cNvSpPr>
          <p:nvPr>
            <p:ph type="sldNum" sz="quarter"/>
          </p:nvPr>
        </p:nvSpPr>
        <p:spPr>
          <a:noFill/>
          <a:ln>
            <a:miter lim="800000"/>
            <a:headEnd/>
            <a:tailEnd/>
          </a:ln>
        </p:spPr>
        <p:txBody>
          <a:bodyPr/>
          <a:lstStyle/>
          <a:p>
            <a:fld id="{57087E8F-5649-4F50-ADCE-ABE47C8C18E0}" type="slidenum">
              <a:rPr lang="tr-TR" altLang="en-US" smtClean="0">
                <a:ea typeface="Microsoft YaHei"/>
              </a:rPr>
              <a:pPr/>
              <a:t>1</a:t>
            </a:fld>
            <a:endParaRPr lang="tr-TR" altLang="en-US">
              <a:ea typeface="Microsoft YaHei"/>
            </a:endParaRPr>
          </a:p>
        </p:txBody>
      </p:sp>
    </p:spTree>
    <p:extLst>
      <p:ext uri="{BB962C8B-B14F-4D97-AF65-F5344CB8AC3E}">
        <p14:creationId xmlns:p14="http://schemas.microsoft.com/office/powerpoint/2010/main" val="1452945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Dağınık iktidar alanları içeren toplumsal formasyonun </a:t>
            </a:r>
            <a:r>
              <a:rPr lang="tr-TR" sz="1200" kern="1200" dirty="0" err="1" smtClean="0">
                <a:solidFill>
                  <a:schemeClr val="tx1"/>
                </a:solidFill>
                <a:effectLst/>
                <a:latin typeface="+mn-lt"/>
                <a:ea typeface="+mn-ea"/>
                <a:cs typeface="+mn-cs"/>
              </a:rPr>
              <a:t>söylemsel</a:t>
            </a:r>
            <a:r>
              <a:rPr lang="tr-TR" sz="1200" kern="1200" dirty="0" smtClean="0">
                <a:solidFill>
                  <a:schemeClr val="tx1"/>
                </a:solidFill>
                <a:effectLst/>
                <a:latin typeface="+mn-lt"/>
                <a:ea typeface="+mn-ea"/>
                <a:cs typeface="+mn-cs"/>
              </a:rPr>
              <a:t> olarak ve maddi pratikler yoluyla inşa edildiğini vurgulayan </a:t>
            </a:r>
            <a:r>
              <a:rPr lang="tr-TR" sz="1200" kern="1200" dirty="0" err="1" smtClean="0">
                <a:solidFill>
                  <a:schemeClr val="tx1"/>
                </a:solidFill>
                <a:effectLst/>
                <a:latin typeface="+mn-lt"/>
                <a:ea typeface="+mn-ea"/>
                <a:cs typeface="+mn-cs"/>
              </a:rPr>
              <a:t>Foucault’dan</a:t>
            </a:r>
            <a:r>
              <a:rPr lang="tr-TR" sz="1200" kern="1200" dirty="0" smtClean="0">
                <a:solidFill>
                  <a:schemeClr val="tx1"/>
                </a:solidFill>
                <a:effectLst/>
                <a:latin typeface="+mn-lt"/>
                <a:ea typeface="+mn-ea"/>
                <a:cs typeface="+mn-cs"/>
              </a:rPr>
              <a:t> yola çıkılarak sporun da bir iktidar alanı olarak ele alınması mümkündür. Spor alanındaki en önemli iktidar nesnesi bedenlerdir ve bunlar hem bireysel hem de toplumsal bedenler olarak okunmalıdırlar. Dolayısıyla spor, bedensel disiplinin sağlandığı ve çeşitli tekniklerle toplumsal bedenin inşa edildiği alanlardan biri olarak kavranabilir.</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12</a:t>
            </a:fld>
            <a:endParaRPr lang="tr-TR"/>
          </a:p>
        </p:txBody>
      </p:sp>
    </p:spTree>
    <p:extLst>
      <p:ext uri="{BB962C8B-B14F-4D97-AF65-F5344CB8AC3E}">
        <p14:creationId xmlns:p14="http://schemas.microsoft.com/office/powerpoint/2010/main" val="3338938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err="1" smtClean="0">
                <a:solidFill>
                  <a:schemeClr val="tx1"/>
                </a:solidFill>
                <a:effectLst/>
                <a:latin typeface="+mn-lt"/>
                <a:ea typeface="+mn-ea"/>
                <a:cs typeface="+mn-cs"/>
              </a:rPr>
              <a:t>Foucault’a</a:t>
            </a:r>
            <a:r>
              <a:rPr lang="tr-TR" sz="1200" kern="1200" dirty="0" smtClean="0">
                <a:solidFill>
                  <a:schemeClr val="tx1"/>
                </a:solidFill>
                <a:effectLst/>
                <a:latin typeface="+mn-lt"/>
                <a:ea typeface="+mn-ea"/>
                <a:cs typeface="+mn-cs"/>
              </a:rPr>
              <a:t> (1994) göre, bedenin denetim altına alınması ve beden bilinci, bedenin iktidarca ele geçirilmesi ve boyun eğmesiyle mümkün olmaktadır. </a:t>
            </a:r>
            <a:r>
              <a:rPr lang="tr-TR" sz="1200" kern="1200" dirty="0" err="1" smtClean="0">
                <a:solidFill>
                  <a:schemeClr val="tx1"/>
                </a:solidFill>
                <a:effectLst/>
                <a:latin typeface="+mn-lt"/>
                <a:ea typeface="+mn-ea"/>
                <a:cs typeface="+mn-cs"/>
              </a:rPr>
              <a:t>Cimnastik</a:t>
            </a:r>
            <a:r>
              <a:rPr lang="tr-TR" sz="1200" kern="1200" dirty="0" smtClean="0">
                <a:solidFill>
                  <a:schemeClr val="tx1"/>
                </a:solidFill>
                <a:effectLst/>
                <a:latin typeface="+mn-lt"/>
                <a:ea typeface="+mn-ea"/>
                <a:cs typeface="+mn-cs"/>
              </a:rPr>
              <a:t>, askerî talimler, kas geliştirme, güzel bedenlere övgüler söylenmesi iktidarın sağlıklı bedenler üzerinde, yürüttüğü aralıksız ve titiz çalışmalardır. </a:t>
            </a:r>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13</a:t>
            </a:fld>
            <a:endParaRPr lang="tr-TR"/>
          </a:p>
        </p:txBody>
      </p:sp>
    </p:spTree>
    <p:extLst>
      <p:ext uri="{BB962C8B-B14F-4D97-AF65-F5344CB8AC3E}">
        <p14:creationId xmlns:p14="http://schemas.microsoft.com/office/powerpoint/2010/main" val="657432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Özellikle tarihsel süreçte </a:t>
            </a:r>
            <a:r>
              <a:rPr lang="tr-TR" sz="1200" kern="1200" dirty="0" err="1" smtClean="0">
                <a:solidFill>
                  <a:schemeClr val="tx1"/>
                </a:solidFill>
                <a:effectLst/>
                <a:latin typeface="+mn-lt"/>
                <a:ea typeface="+mn-ea"/>
                <a:cs typeface="+mn-cs"/>
              </a:rPr>
              <a:t>Foucalt’çu</a:t>
            </a:r>
            <a:r>
              <a:rPr lang="tr-TR" sz="1200" kern="1200" dirty="0" smtClean="0">
                <a:solidFill>
                  <a:schemeClr val="tx1"/>
                </a:solidFill>
                <a:effectLst/>
                <a:latin typeface="+mn-lt"/>
                <a:ea typeface="+mn-ea"/>
                <a:cs typeface="+mn-cs"/>
              </a:rPr>
              <a:t> anlayışın erkeksi ve </a:t>
            </a:r>
            <a:r>
              <a:rPr lang="tr-TR" sz="1200" kern="1200" dirty="0" err="1" smtClean="0">
                <a:solidFill>
                  <a:schemeClr val="tx1"/>
                </a:solidFill>
                <a:effectLst/>
                <a:latin typeface="+mn-lt"/>
                <a:ea typeface="+mn-ea"/>
                <a:cs typeface="+mn-cs"/>
              </a:rPr>
              <a:t>kassal</a:t>
            </a:r>
            <a:r>
              <a:rPr lang="tr-TR" sz="1200" kern="1200" dirty="0" smtClean="0">
                <a:solidFill>
                  <a:schemeClr val="tx1"/>
                </a:solidFill>
                <a:effectLst/>
                <a:latin typeface="+mn-lt"/>
                <a:ea typeface="+mn-ea"/>
                <a:cs typeface="+mn-cs"/>
              </a:rPr>
              <a:t> sporun toplumdaki etkisinin verimli ve etkin bir şekilde olduğunu kanıtlayan gelişmelere tanık olundu. Bu, devlet tekeli ve egemenliğinin şiddetle birlikte meşrulaştırmak için sporun kullanılması olarak yorumlanabilmektedir. Hükümetler sporu, toplumu veya sporun kendisini normalleştirmede kullandılar. Tatilleri standartlaştırma politikaları (Hitler’in 3 ideasından ikisi Tatil ve Spor), bir oyun olarak rekreasyonu ve seyirciliği düzenlemek. Devletin Sporun rekabetçi tarafını da kısmen denetim altında tutarak onu yönetmesi, kaynakları tahsis etmesi, kentsel halk sağlığına dönük işler yapması, askeri bir </a:t>
            </a:r>
            <a:r>
              <a:rPr lang="tr-TR" sz="1200" kern="1200" dirty="0" err="1" smtClean="0">
                <a:solidFill>
                  <a:schemeClr val="tx1"/>
                </a:solidFill>
                <a:effectLst/>
                <a:latin typeface="+mn-lt"/>
                <a:ea typeface="+mn-ea"/>
                <a:cs typeface="+mn-cs"/>
              </a:rPr>
              <a:t>kondisyonlanma</a:t>
            </a:r>
            <a:r>
              <a:rPr lang="tr-TR" sz="1200" kern="1200" dirty="0" smtClean="0">
                <a:solidFill>
                  <a:schemeClr val="tx1"/>
                </a:solidFill>
                <a:effectLst/>
                <a:latin typeface="+mn-lt"/>
                <a:ea typeface="+mn-ea"/>
                <a:cs typeface="+mn-cs"/>
              </a:rPr>
              <a:t> sağlaması(savaşa hazır bir gençlik yaratmak), isyancı siyasetin saptırılması, gençleri canlandırmak için </a:t>
            </a:r>
            <a:r>
              <a:rPr lang="tr-TR" sz="1200" kern="1200" dirty="0" err="1" smtClean="0">
                <a:solidFill>
                  <a:schemeClr val="tx1"/>
                </a:solidFill>
                <a:effectLst/>
                <a:latin typeface="+mn-lt"/>
                <a:ea typeface="+mn-ea"/>
                <a:cs typeface="+mn-cs"/>
              </a:rPr>
              <a:t>fitness</a:t>
            </a:r>
            <a:r>
              <a:rPr lang="tr-TR" sz="1200" kern="1200" dirty="0" smtClean="0">
                <a:solidFill>
                  <a:schemeClr val="tx1"/>
                </a:solidFill>
                <a:effectLst/>
                <a:latin typeface="+mn-lt"/>
                <a:ea typeface="+mn-ea"/>
                <a:cs typeface="+mn-cs"/>
              </a:rPr>
              <a:t> testlerinin yapılması ve bunların okullara kadar indirgenmesi, </a:t>
            </a:r>
            <a:r>
              <a:rPr lang="tr-TR" sz="1200" kern="1200" dirty="0" err="1" smtClean="0">
                <a:solidFill>
                  <a:schemeClr val="tx1"/>
                </a:solidFill>
                <a:effectLst/>
                <a:latin typeface="+mn-lt"/>
                <a:ea typeface="+mn-ea"/>
                <a:cs typeface="+mn-cs"/>
              </a:rPr>
              <a:t>biyo</a:t>
            </a:r>
            <a:r>
              <a:rPr lang="tr-TR" sz="1200" kern="1200" dirty="0" smtClean="0">
                <a:solidFill>
                  <a:schemeClr val="tx1"/>
                </a:solidFill>
                <a:effectLst/>
                <a:latin typeface="+mn-lt"/>
                <a:ea typeface="+mn-ea"/>
                <a:cs typeface="+mn-cs"/>
              </a:rPr>
              <a:t> politik yaklaşımların bir ürünü olarak yorumlanmaktadır.</a:t>
            </a:r>
          </a:p>
          <a:p>
            <a:r>
              <a:rPr lang="tr-TR" sz="1200" kern="1200" dirty="0" smtClean="0">
                <a:solidFill>
                  <a:schemeClr val="tx1"/>
                </a:solidFill>
                <a:effectLst/>
                <a:latin typeface="+mn-lt"/>
                <a:ea typeface="+mn-ea"/>
                <a:cs typeface="+mn-cs"/>
              </a:rPr>
              <a:t>Kısaca </a:t>
            </a:r>
            <a:r>
              <a:rPr lang="tr-TR" sz="1200" kern="1200" dirty="0" err="1" smtClean="0">
                <a:solidFill>
                  <a:schemeClr val="tx1"/>
                </a:solidFill>
                <a:effectLst/>
                <a:latin typeface="+mn-lt"/>
                <a:ea typeface="+mn-ea"/>
                <a:cs typeface="+mn-cs"/>
              </a:rPr>
              <a:t>Foucault’nun</a:t>
            </a:r>
            <a:r>
              <a:rPr lang="tr-TR" sz="1200" kern="1200" dirty="0" smtClean="0">
                <a:solidFill>
                  <a:schemeClr val="tx1"/>
                </a:solidFill>
                <a:effectLst/>
                <a:latin typeface="+mn-lt"/>
                <a:ea typeface="+mn-ea"/>
                <a:cs typeface="+mn-cs"/>
              </a:rPr>
              <a:t> sunduğu kavramsal çerçeveden hareket edecek olursak, modern sporların ortaya çıkışını modernleşme ve modern iktidar tekniklerinin oluşum sürecinin önemli bir parçası olarak irdeleyebiliriz.</a:t>
            </a:r>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14</a:t>
            </a:fld>
            <a:endParaRPr lang="tr-TR"/>
          </a:p>
        </p:txBody>
      </p:sp>
    </p:spTree>
    <p:extLst>
      <p:ext uri="{BB962C8B-B14F-4D97-AF65-F5344CB8AC3E}">
        <p14:creationId xmlns:p14="http://schemas.microsoft.com/office/powerpoint/2010/main" val="4011980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baseline="0" dirty="0" err="1" smtClean="0">
                <a:solidFill>
                  <a:schemeClr val="tx1"/>
                </a:solidFill>
                <a:effectLst/>
                <a:latin typeface="+mn-lt"/>
                <a:ea typeface="+mn-ea"/>
                <a:cs typeface="+mn-cs"/>
              </a:rPr>
              <a:t>Konjektürel</a:t>
            </a:r>
            <a:r>
              <a:rPr lang="tr-TR" sz="1200" kern="1200" baseline="0" dirty="0" smtClean="0">
                <a:solidFill>
                  <a:schemeClr val="tx1"/>
                </a:solidFill>
                <a:effectLst/>
                <a:latin typeface="+mn-lt"/>
                <a:ea typeface="+mn-ea"/>
                <a:cs typeface="+mn-cs"/>
              </a:rPr>
              <a:t> olarak y</a:t>
            </a:r>
            <a:r>
              <a:rPr lang="tr-TR" sz="1200" kern="1200" dirty="0" smtClean="0">
                <a:solidFill>
                  <a:schemeClr val="tx1"/>
                </a:solidFill>
                <a:effectLst/>
                <a:latin typeface="+mn-lt"/>
                <a:ea typeface="+mn-ea"/>
                <a:cs typeface="+mn-cs"/>
              </a:rPr>
              <a:t>ukarıda ana hatlarıyla</a:t>
            </a:r>
            <a:r>
              <a:rPr lang="tr-TR" sz="1200" kern="1200" baseline="0" dirty="0" smtClean="0">
                <a:solidFill>
                  <a:schemeClr val="tx1"/>
                </a:solidFill>
                <a:effectLst/>
                <a:latin typeface="+mn-lt"/>
                <a:ea typeface="+mn-ea"/>
                <a:cs typeface="+mn-cs"/>
              </a:rPr>
              <a:t> değindiğim sporun Türkiye’de ki yansımalarını geri kalan zamanımda sizinle paylaşmaya devam edeceğim.</a:t>
            </a:r>
            <a:endParaRPr lang="tr-T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Modern anlamda bedenin terbiyesi olarak spor, Osmanlı İmparatorluğu’nun son döneminde üzerinde çok durulan, önemsenen bir unsurdur. Beden </a:t>
            </a:r>
            <a:r>
              <a:rPr lang="tr-TR" sz="1200" kern="1200" dirty="0" err="1" smtClean="0">
                <a:solidFill>
                  <a:schemeClr val="tx1"/>
                </a:solidFill>
                <a:effectLst/>
                <a:latin typeface="+mn-lt"/>
                <a:ea typeface="+mn-ea"/>
                <a:cs typeface="+mn-cs"/>
              </a:rPr>
              <a:t>terbiyesi’nin</a:t>
            </a:r>
            <a:r>
              <a:rPr lang="tr-TR" sz="1200" kern="1200" dirty="0" smtClean="0">
                <a:solidFill>
                  <a:schemeClr val="tx1"/>
                </a:solidFill>
                <a:effectLst/>
                <a:latin typeface="+mn-lt"/>
                <a:ea typeface="+mn-ea"/>
                <a:cs typeface="+mn-cs"/>
              </a:rPr>
              <a:t> fikir babaları ve uygulayıcıları arasında iki isim öne çıkar: Selim Sırrı ve Rıza Tevfik. İmparatorluk döneminde gündelik alışkanlıklar, yasaklar ve gelenekler dolayısıyla rağbet ve saygı görmeyen bedensel hareketliliğe, bu iki öncünün girişimiyle itibar sağlanmaya çalışılır. Spor, bedensel hareketlilik, sağlık, canlılık ve ilerleme düşüncesini ilham eden bir pratik olarak II. Meşrutiyet döneminin açılımlarından biri sayılır. Geç imparatorluk döneminde bedenin terbiyesi ile ilgili açılımlar, Batı’daki gelişme seyrini takip etmiştir (Akın, 2004).</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15</a:t>
            </a:fld>
            <a:endParaRPr lang="tr-TR"/>
          </a:p>
        </p:txBody>
      </p:sp>
    </p:spTree>
    <p:extLst>
      <p:ext uri="{BB962C8B-B14F-4D97-AF65-F5344CB8AC3E}">
        <p14:creationId xmlns:p14="http://schemas.microsoft.com/office/powerpoint/2010/main" val="1479277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Jimnastik dersleri 1869’daki Maarif-i Umumiye </a:t>
            </a:r>
            <a:r>
              <a:rPr lang="tr-TR" sz="1200" kern="1200" dirty="0" err="1" smtClean="0">
                <a:solidFill>
                  <a:schemeClr val="tx1"/>
                </a:solidFill>
                <a:effectLst/>
                <a:latin typeface="+mn-lt"/>
                <a:ea typeface="+mn-ea"/>
                <a:cs typeface="+mn-cs"/>
              </a:rPr>
              <a:t>Nizamnamesi’nin</a:t>
            </a:r>
            <a:r>
              <a:rPr lang="tr-TR" sz="1200" kern="1200" dirty="0" smtClean="0">
                <a:solidFill>
                  <a:schemeClr val="tx1"/>
                </a:solidFill>
                <a:effectLst/>
                <a:latin typeface="+mn-lt"/>
                <a:ea typeface="+mn-ea"/>
                <a:cs typeface="+mn-cs"/>
              </a:rPr>
              <a:t> 23. maddesiyle bütün rüştiyeler için zorunlu kılınmıştır. Derslerin amacı, vücut kusurlarını düzeltmek ve sağlığı korumaktır. </a:t>
            </a:r>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16</a:t>
            </a:fld>
            <a:endParaRPr lang="tr-TR"/>
          </a:p>
        </p:txBody>
      </p:sp>
    </p:spTree>
    <p:extLst>
      <p:ext uri="{BB962C8B-B14F-4D97-AF65-F5344CB8AC3E}">
        <p14:creationId xmlns:p14="http://schemas.microsoft.com/office/powerpoint/2010/main" val="4215949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Genel kabule göre, bu okulların öncüsü birçok yeniliğin ilk uygulayıcısı olan </a:t>
            </a:r>
            <a:r>
              <a:rPr lang="tr-TR" dirty="0" err="1" smtClean="0"/>
              <a:t>Mekteb</a:t>
            </a:r>
            <a:r>
              <a:rPr lang="tr-TR" dirty="0" smtClean="0"/>
              <a:t>-i </a:t>
            </a:r>
            <a:r>
              <a:rPr lang="tr-TR" dirty="0" err="1" smtClean="0"/>
              <a:t>Sultani’dir</a:t>
            </a:r>
            <a:r>
              <a:rPr lang="tr-TR" dirty="0" smtClean="0"/>
              <a:t>. </a:t>
            </a:r>
            <a:r>
              <a:rPr lang="tr-TR" dirty="0" err="1" smtClean="0"/>
              <a:t>Mekteb</a:t>
            </a:r>
            <a:r>
              <a:rPr lang="tr-TR" dirty="0" smtClean="0"/>
              <a:t>-i Sultani sadece okullardaki beden terbiyesi faaliyetleriyle değil, okuldaki beden terbiyesi faaliyetlerinin halka açık özel gösterilerle sergilenmesi yoluyla da modernlikle ilişkili yeni spor anlayışını ve modernliğin beden</a:t>
            </a:r>
            <a:r>
              <a:rPr lang="tr-TR" baseline="0" dirty="0" smtClean="0"/>
              <a:t> </a:t>
            </a:r>
            <a:r>
              <a:rPr lang="tr-TR" dirty="0" smtClean="0"/>
              <a:t>ve bireyle kurduğu yeni ilişkiyi halk içinde yaygınlaştırmaya çalışmıştır(Akın, 2004).</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17</a:t>
            </a:fld>
            <a:endParaRPr lang="tr-TR"/>
          </a:p>
        </p:txBody>
      </p:sp>
    </p:spTree>
    <p:extLst>
      <p:ext uri="{BB962C8B-B14F-4D97-AF65-F5344CB8AC3E}">
        <p14:creationId xmlns:p14="http://schemas.microsoft.com/office/powerpoint/2010/main" val="4019934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1892’de açılan Aşiret </a:t>
            </a:r>
            <a:r>
              <a:rPr lang="tr-TR" sz="1200" kern="1200" dirty="0" err="1" smtClean="0">
                <a:solidFill>
                  <a:schemeClr val="tx1"/>
                </a:solidFill>
                <a:effectLst/>
                <a:latin typeface="+mn-lt"/>
                <a:ea typeface="+mn-ea"/>
                <a:cs typeface="+mn-cs"/>
              </a:rPr>
              <a:t>Mektepleri’nin</a:t>
            </a:r>
            <a:r>
              <a:rPr lang="tr-TR" sz="1200" kern="1200" dirty="0" smtClean="0">
                <a:solidFill>
                  <a:schemeClr val="tx1"/>
                </a:solidFill>
                <a:effectLst/>
                <a:latin typeface="+mn-lt"/>
                <a:ea typeface="+mn-ea"/>
                <a:cs typeface="+mn-cs"/>
              </a:rPr>
              <a:t> eğitim programlarına “ayak talimi” derslerini dahil etmesi imparatorluğun son döneminde gerçekleştirilen bir diğer adımdır. Burada ders veren Selim </a:t>
            </a:r>
            <a:r>
              <a:rPr lang="tr-TR" sz="1200" kern="1200" dirty="0" err="1" smtClean="0">
                <a:solidFill>
                  <a:schemeClr val="tx1"/>
                </a:solidFill>
                <a:effectLst/>
                <a:latin typeface="+mn-lt"/>
                <a:ea typeface="+mn-ea"/>
                <a:cs typeface="+mn-cs"/>
              </a:rPr>
              <a:t>Sırrı’ya</a:t>
            </a:r>
            <a:r>
              <a:rPr lang="tr-TR" sz="1200" kern="1200" dirty="0" smtClean="0">
                <a:solidFill>
                  <a:schemeClr val="tx1"/>
                </a:solidFill>
                <a:effectLst/>
                <a:latin typeface="+mn-lt"/>
                <a:ea typeface="+mn-ea"/>
                <a:cs typeface="+mn-cs"/>
              </a:rPr>
              <a:t> göre bu mekteplerdeki öğrenciler ayak talimi dersleri sayesinde, vücut sağlıklarına özen göstermeyi öğrenecek ve disiplin altına alınacaklardır (Akın, 2004).</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18</a:t>
            </a:fld>
            <a:endParaRPr lang="tr-TR"/>
          </a:p>
        </p:txBody>
      </p:sp>
    </p:spTree>
    <p:extLst>
      <p:ext uri="{BB962C8B-B14F-4D97-AF65-F5344CB8AC3E}">
        <p14:creationId xmlns:p14="http://schemas.microsoft.com/office/powerpoint/2010/main" val="1749003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II. Abdülhamid Dönemi, istibdat devri olarak anılmasına rağmen, fiziki kültüre verilen önemin artması, Osmanlı sporcularının bazı uluslararası yarışmalara ilk kez katılmaları, spor kulüplerinin kurulması, modern spor dallarının bazılarında müsabakalar tertip edilmesi, padişahın bedensel faaliyetlere ve spora verdiği değeri gösterir. Örneğin, </a:t>
            </a:r>
            <a:r>
              <a:rPr lang="tr-TR" sz="1200" kern="1200" dirty="0" err="1" smtClean="0">
                <a:solidFill>
                  <a:schemeClr val="tx1"/>
                </a:solidFill>
                <a:effectLst/>
                <a:latin typeface="+mn-lt"/>
                <a:ea typeface="+mn-ea"/>
                <a:cs typeface="+mn-cs"/>
              </a:rPr>
              <a:t>Mekteb</a:t>
            </a:r>
            <a:r>
              <a:rPr lang="tr-TR" sz="1200" kern="1200" dirty="0" smtClean="0">
                <a:solidFill>
                  <a:schemeClr val="tx1"/>
                </a:solidFill>
                <a:effectLst/>
                <a:latin typeface="+mn-lt"/>
                <a:ea typeface="+mn-ea"/>
                <a:cs typeface="+mn-cs"/>
              </a:rPr>
              <a:t>-i Sultani, birçok spor etkinliğinin öncülüğünü yapmıştır. Beşiktaş Jimnastik Kulübü (1903), Galatasaray (1905), Fenerbahçe (1907) gibi spor kulüpleri bu dönemde kurulmuşlardır. </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19</a:t>
            </a:fld>
            <a:endParaRPr lang="tr-TR"/>
          </a:p>
        </p:txBody>
      </p:sp>
    </p:spTree>
    <p:extLst>
      <p:ext uri="{BB962C8B-B14F-4D97-AF65-F5344CB8AC3E}">
        <p14:creationId xmlns:p14="http://schemas.microsoft.com/office/powerpoint/2010/main" val="257724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Artık devlet, beden terbiyesi ve spor meselesini bir program çerçevesinde ele almaya başlamıştır. </a:t>
            </a:r>
          </a:p>
          <a:p>
            <a:r>
              <a:rPr lang="tr-TR" sz="1200" kern="1200" dirty="0" smtClean="0">
                <a:solidFill>
                  <a:schemeClr val="tx1"/>
                </a:solidFill>
                <a:effectLst/>
                <a:latin typeface="+mn-lt"/>
                <a:ea typeface="+mn-ea"/>
                <a:cs typeface="+mn-cs"/>
              </a:rPr>
              <a:t>Bir ilk olarak, 19. yüzyılın ilk çeyreğinde spor kulüpleri kendi aralarında müsabakalar düzenlemeye başlamışlardır. Sırasıyla, İstanbul Futbol Birliği (1903-1910), İstanbul Futbol Kulüpleri Ligi (1910-1914), Cuma Ligi (1913-1915), Cuma Birliği (1915-1919), Türk İdman Birliği (1919-1923), Pazar Ligi (1920-1922) spor kulüplerini lig organizasyonları altında toplamaya yönelik girişimlerdir. Fişek, İstanbul Futbol Birliği’ni ilk federatif örgütlenme olarak niteler. Bu örgütlenme sayesinde, kulüplerin sistemsiz biçimde karşılaşmalar yapmak yerine, planlı programlı bir düzenlemeye tabi olduklarını söyler (Fişek, 1983). </a:t>
            </a:r>
          </a:p>
          <a:p>
            <a:endParaRPr lang="tr-TR" sz="1200" kern="1200" dirty="0" smtClean="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20</a:t>
            </a:fld>
            <a:endParaRPr lang="tr-TR"/>
          </a:p>
        </p:txBody>
      </p:sp>
    </p:spTree>
    <p:extLst>
      <p:ext uri="{BB962C8B-B14F-4D97-AF65-F5344CB8AC3E}">
        <p14:creationId xmlns:p14="http://schemas.microsoft.com/office/powerpoint/2010/main" val="70950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 </a:t>
            </a:r>
          </a:p>
          <a:p>
            <a:r>
              <a:rPr lang="tr-TR" sz="1200" kern="1200" dirty="0" smtClean="0">
                <a:solidFill>
                  <a:schemeClr val="tx1"/>
                </a:solidFill>
                <a:effectLst/>
                <a:latin typeface="+mn-lt"/>
                <a:ea typeface="+mn-ea"/>
                <a:cs typeface="+mn-cs"/>
              </a:rPr>
              <a:t>Osmanlının son dönemlerinde eğitim kurumlarıyla başlayan modernleşme hareketleri, modern sporun okullara girmesiyle de kendisini gösterir. </a:t>
            </a:r>
          </a:p>
          <a:p>
            <a:r>
              <a:rPr lang="tr-TR" sz="1200" kern="1200" dirty="0" smtClean="0">
                <a:solidFill>
                  <a:schemeClr val="tx1"/>
                </a:solidFill>
                <a:effectLst/>
                <a:latin typeface="+mn-lt"/>
                <a:ea typeface="+mn-ea"/>
                <a:cs typeface="+mn-cs"/>
              </a:rPr>
              <a:t>Sporu bedensel sağlık, rekabet ve boş zaman etkinliği gibi amaçlarla yapan bu tür organizasyonlar, I. Dünya Savaşı öncesi yerini beden terbiyesini militarist eğilimlerle uygulayan organizasyonlara bırakmıştır. </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21</a:t>
            </a:fld>
            <a:endParaRPr lang="tr-TR"/>
          </a:p>
        </p:txBody>
      </p:sp>
    </p:spTree>
    <p:extLst>
      <p:ext uri="{BB962C8B-B14F-4D97-AF65-F5344CB8AC3E}">
        <p14:creationId xmlns:p14="http://schemas.microsoft.com/office/powerpoint/2010/main" val="3934625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2</a:t>
            </a:fld>
            <a:endParaRPr lang="tr-TR"/>
          </a:p>
        </p:txBody>
      </p:sp>
    </p:spTree>
    <p:extLst>
      <p:ext uri="{BB962C8B-B14F-4D97-AF65-F5344CB8AC3E}">
        <p14:creationId xmlns:p14="http://schemas.microsoft.com/office/powerpoint/2010/main" val="512596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Erken Cumhuriyet dönemindeki asıl gelişme ise, spor alanında yaşanan ulus-devlet temelli bir kurumsallaşma sürecidir (Yarar, 2009). Spor, devlet için artık sağlıklı, disiplinli ve üretken vatandaşlar yetiştirme ve uluslararası arenada ulusal birliği sembolleştirme işlevleri gören etkin bir faaliyet alanıdır. 1923’de Türkiye Cumhuriyeti Devleti kurulduktan sonra Osmanlı Olimpiyat Cemiyeti kendini fesheder. Meşrutiyet idaresine çalışkanlığı ve bilgisiyle kendini kabul ettirmiş olan Selim Sırrı Tarcan, Cumhuriyet döneminde de çalışmalarını sürdürecektir. Feshedilen cemiyetin yerine, Ali Sami Yen ve Burhan Felek ile birlikte Türkiye Milli Olimpiyat Komitesi’ni kurarlar. Türkiye Cumhuriyeti’nin resmen davet edildiği ilk olimpiyat oyunu 1924’te Paris’te olimpiyatlarıdır (Çapan, 1999). 1928’de de Türkiye Cumhuriyeti Amsterdam’daki olimpiyat oyunlarında temsil edilir. Genç Cumhuriyet’in içinde bulunduğu ekonomik sıkıntı, 1932’de Los Angeles’ta yapılan Olimpiyat Oyunları’na Türk kafilesinin katılmasını engeller.</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22</a:t>
            </a:fld>
            <a:endParaRPr lang="tr-TR"/>
          </a:p>
        </p:txBody>
      </p:sp>
    </p:spTree>
    <p:extLst>
      <p:ext uri="{BB962C8B-B14F-4D97-AF65-F5344CB8AC3E}">
        <p14:creationId xmlns:p14="http://schemas.microsoft.com/office/powerpoint/2010/main" val="2165498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Fişek, Cumhuriyet dönemi spor yönetimini dört aşamada ele alır: </a:t>
            </a:r>
          </a:p>
          <a:p>
            <a:r>
              <a:rPr lang="tr-TR" sz="1200" kern="1200" dirty="0" smtClean="0">
                <a:solidFill>
                  <a:schemeClr val="tx1"/>
                </a:solidFill>
                <a:effectLst/>
                <a:latin typeface="+mn-lt"/>
                <a:ea typeface="+mn-ea"/>
                <a:cs typeface="+mn-cs"/>
              </a:rPr>
              <a:t>1922-36 arası Türkiye İdman Cemiyetleri İttifakı dönemi. </a:t>
            </a:r>
          </a:p>
          <a:p>
            <a:r>
              <a:rPr lang="tr-TR" sz="1200" kern="1200" dirty="0" smtClean="0">
                <a:solidFill>
                  <a:schemeClr val="tx1"/>
                </a:solidFill>
                <a:effectLst/>
                <a:latin typeface="+mn-lt"/>
                <a:ea typeface="+mn-ea"/>
                <a:cs typeface="+mn-cs"/>
              </a:rPr>
              <a:t>1936-38 arası Türkiye Spor Kurumu dönemi</a:t>
            </a:r>
          </a:p>
          <a:p>
            <a:r>
              <a:rPr lang="tr-TR" sz="1200" kern="1200" dirty="0" smtClean="0">
                <a:solidFill>
                  <a:schemeClr val="tx1"/>
                </a:solidFill>
                <a:effectLst/>
                <a:latin typeface="+mn-lt"/>
                <a:ea typeface="+mn-ea"/>
                <a:cs typeface="+mn-cs"/>
              </a:rPr>
              <a:t>1939-45 arası Beden Terbiyesi Genel Müdürlüğü dönemi. Bu dönemde beden terbiyesi mükellefiyeti gibi bir uygulama ile II. Dünya Savaşı’nın yarattığı gerilim, fiziki kültür politikasına yansımıştır. </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23</a:t>
            </a:fld>
            <a:endParaRPr lang="tr-TR"/>
          </a:p>
        </p:txBody>
      </p:sp>
    </p:spTree>
    <p:extLst>
      <p:ext uri="{BB962C8B-B14F-4D97-AF65-F5344CB8AC3E}">
        <p14:creationId xmlns:p14="http://schemas.microsoft.com/office/powerpoint/2010/main" val="716941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Cumhuriyet yönetiminin, sporun kurumsallaştırılması yönünde attığı ilk ve en önemli adım İsviçre Spor Federasyonu’nun organizasyon biçimine benzer şekilde tasarlanmıştır olan </a:t>
            </a:r>
            <a:r>
              <a:rPr lang="tr-TR" sz="1200" kern="1200" dirty="0" err="1" smtClean="0">
                <a:solidFill>
                  <a:schemeClr val="tx1"/>
                </a:solidFill>
                <a:effectLst/>
                <a:latin typeface="+mn-lt"/>
                <a:ea typeface="+mn-ea"/>
                <a:cs typeface="+mn-cs"/>
              </a:rPr>
              <a:t>TİCİ’dir</a:t>
            </a:r>
            <a:r>
              <a:rPr lang="tr-TR" sz="1200" kern="1200" dirty="0" smtClean="0">
                <a:solidFill>
                  <a:schemeClr val="tx1"/>
                </a:solidFill>
                <a:effectLst/>
                <a:latin typeface="+mn-lt"/>
                <a:ea typeface="+mn-ea"/>
                <a:cs typeface="+mn-cs"/>
              </a:rPr>
              <a:t>. İlk kurulduğunda spor kulüplerinin yarı bağımsız bir örgütü olan TİCİ, Kurtuluş Savaşı’nın bitişiyle birlikte, tüm spor işlerini koordine eden tek yetkili organa dönüşmüştür (Fişek, 1983). </a:t>
            </a:r>
          </a:p>
          <a:p>
            <a:r>
              <a:rPr lang="tr-TR" sz="1200" kern="1200" dirty="0" err="1" smtClean="0">
                <a:solidFill>
                  <a:schemeClr val="tx1"/>
                </a:solidFill>
                <a:effectLst/>
                <a:latin typeface="+mn-lt"/>
                <a:ea typeface="+mn-ea"/>
                <a:cs typeface="+mn-cs"/>
              </a:rPr>
              <a:t>TİCİ’nin</a:t>
            </a:r>
            <a:r>
              <a:rPr lang="tr-TR" sz="1200" kern="1200" dirty="0" smtClean="0">
                <a:solidFill>
                  <a:schemeClr val="tx1"/>
                </a:solidFill>
                <a:effectLst/>
                <a:latin typeface="+mn-lt"/>
                <a:ea typeface="+mn-ea"/>
                <a:cs typeface="+mn-cs"/>
              </a:rPr>
              <a:t> faaliyetleriyle, Cumhuriyet döneminde spor yurt sathına yayılmış ve dalların sayısı artmıştır. Bu şekilde spor kulüplerinde futbolun egemenliği bir ölçüde kırılırken, atletizm, güreş, basketbol, halter, bisiklet, binicilik, boks, yelken, hokey, eskrim, tenis ve voleybol federasyonları kurularak uluslararası federasyonlara üyelik için başvurular yapılır. </a:t>
            </a:r>
          </a:p>
          <a:p>
            <a:endParaRPr lang="tr-T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Yerine getirdiği işlevler düşünüldüğünde, devletten bağımsız olarak var olabilecek bir örgüt olan TİCİ, tek parti yönetiminin merkeziyetçi tavrının etkisiyle devletin fiziki kültür alanındaki resmi politikalarının yürütücüsü olmanın dışında bir işlev üstlenmemiştir. Başka birçok kurumda olduğu gibi, </a:t>
            </a:r>
            <a:r>
              <a:rPr lang="tr-TR" sz="1200" kern="1200" dirty="0" err="1" smtClean="0">
                <a:solidFill>
                  <a:schemeClr val="tx1"/>
                </a:solidFill>
                <a:effectLst/>
                <a:latin typeface="+mn-lt"/>
                <a:ea typeface="+mn-ea"/>
                <a:cs typeface="+mn-cs"/>
              </a:rPr>
              <a:t>TİCİ’nin</a:t>
            </a:r>
            <a:r>
              <a:rPr lang="tr-TR" sz="1200" kern="1200" dirty="0" smtClean="0">
                <a:solidFill>
                  <a:schemeClr val="tx1"/>
                </a:solidFill>
                <a:effectLst/>
                <a:latin typeface="+mn-lt"/>
                <a:ea typeface="+mn-ea"/>
                <a:cs typeface="+mn-cs"/>
              </a:rPr>
              <a:t> de üst düzey yöneticilerinin çoğu bürokratlar ya da siyasi elitle yakın ilişki içinde olan kimselerdir. Bu organik bağ, beden terbiyesinin halk terbiyesi seferberliğinin önemli bir uzantısı olduğu anlaşıldıkça daha da kuvvetlenmiş, devletin sportif etkinliklere ve beden politikalarına doğrudan müdahalesi artmıştır. Cemiyet’in 1924’te toplanan ilk kongresinde Atatürk’e “hami reislik”, İnönü’ye ise “fahri reislik” verilmesi kurumun devletle olan ilişkisinin göstermektedir. </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 </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24</a:t>
            </a:fld>
            <a:endParaRPr lang="tr-TR"/>
          </a:p>
        </p:txBody>
      </p:sp>
    </p:spTree>
    <p:extLst>
      <p:ext uri="{BB962C8B-B14F-4D97-AF65-F5344CB8AC3E}">
        <p14:creationId xmlns:p14="http://schemas.microsoft.com/office/powerpoint/2010/main" val="1903973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Bu dönemde Almanya’dan Carl </a:t>
            </a:r>
            <a:r>
              <a:rPr lang="tr-TR" sz="1200" kern="1200" dirty="0" err="1" smtClean="0">
                <a:solidFill>
                  <a:schemeClr val="tx1"/>
                </a:solidFill>
                <a:effectLst/>
                <a:latin typeface="+mn-lt"/>
                <a:ea typeface="+mn-ea"/>
                <a:cs typeface="+mn-cs"/>
              </a:rPr>
              <a:t>Diem</a:t>
            </a:r>
            <a:r>
              <a:rPr lang="tr-TR" sz="1200" kern="1200" dirty="0" smtClean="0">
                <a:solidFill>
                  <a:schemeClr val="tx1"/>
                </a:solidFill>
                <a:effectLst/>
                <a:latin typeface="+mn-lt"/>
                <a:ea typeface="+mn-ea"/>
                <a:cs typeface="+mn-cs"/>
              </a:rPr>
              <a:t> gibi beden terbiyesi eğitimcileri Türkiye’ye gelmiş ve Türkiye’de beden terbiyesi ve spor faaliyetlerinin gelişimine katkıda bulunmuşlardır. “O yıllarda Ankara’daki Gazi Terbiye Enstitüsü Alman eğiticilerin en fazla mesai yaptıkları kurumdur. Davet edilen Alman eğiticiler arasında en önemlilerinden biri Carl </a:t>
            </a:r>
            <a:r>
              <a:rPr lang="tr-TR" sz="1200" kern="1200" dirty="0" err="1" smtClean="0">
                <a:solidFill>
                  <a:schemeClr val="tx1"/>
                </a:solidFill>
                <a:effectLst/>
                <a:latin typeface="+mn-lt"/>
                <a:ea typeface="+mn-ea"/>
                <a:cs typeface="+mn-cs"/>
              </a:rPr>
              <a:t>Diem’dir</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Diem’in</a:t>
            </a:r>
            <a:r>
              <a:rPr lang="tr-TR" sz="1200" kern="1200" dirty="0" smtClean="0">
                <a:solidFill>
                  <a:schemeClr val="tx1"/>
                </a:solidFill>
                <a:effectLst/>
                <a:latin typeface="+mn-lt"/>
                <a:ea typeface="+mn-ea"/>
                <a:cs typeface="+mn-cs"/>
              </a:rPr>
              <a:t> raporunda, çocuklar ve gençlerin bedensel eğitimine ağırlık verilmiştir. 1933’te Gazi Terbiye Enstitüsü’ne öğrenci olarak giren Faik Gökay, Alman hocalardan Prof. Kurt </a:t>
            </a:r>
            <a:r>
              <a:rPr lang="tr-TR" sz="1200" kern="1200" dirty="0" err="1" smtClean="0">
                <a:solidFill>
                  <a:schemeClr val="tx1"/>
                </a:solidFill>
                <a:effectLst/>
                <a:latin typeface="+mn-lt"/>
                <a:ea typeface="+mn-ea"/>
                <a:cs typeface="+mn-cs"/>
              </a:rPr>
              <a:t>Dainas’ı</a:t>
            </a:r>
            <a:r>
              <a:rPr lang="tr-TR" sz="1200" kern="1200" dirty="0" smtClean="0">
                <a:solidFill>
                  <a:schemeClr val="tx1"/>
                </a:solidFill>
                <a:effectLst/>
                <a:latin typeface="+mn-lt"/>
                <a:ea typeface="+mn-ea"/>
                <a:cs typeface="+mn-cs"/>
              </a:rPr>
              <a:t> da hatırlamaktadır. </a:t>
            </a:r>
            <a:r>
              <a:rPr lang="tr-TR" sz="1200" kern="1200" dirty="0" err="1" smtClean="0">
                <a:solidFill>
                  <a:schemeClr val="tx1"/>
                </a:solidFill>
                <a:effectLst/>
                <a:latin typeface="+mn-lt"/>
                <a:ea typeface="+mn-ea"/>
                <a:cs typeface="+mn-cs"/>
              </a:rPr>
              <a:t>Danias’tan</a:t>
            </a:r>
            <a:r>
              <a:rPr lang="tr-TR" sz="1200" kern="1200" dirty="0" smtClean="0">
                <a:solidFill>
                  <a:schemeClr val="tx1"/>
                </a:solidFill>
                <a:effectLst/>
                <a:latin typeface="+mn-lt"/>
                <a:ea typeface="+mn-ea"/>
                <a:cs typeface="+mn-cs"/>
              </a:rPr>
              <a:t> başka, Alman kökenli bir kadın eğitmenden söz edilmektedir. Danias atletizm dersleri verirken, bu eğitmen, ritmik cimnastik dersleri vermektedir. Ancak spor eğitimi alanında Almanlar tek değildir. İsveç’li eğitmenlerin de  faaliyette bulundukları bilinmektedir. Bu eğitmenler geleceğin Türk eğitmenlerin eğitimine öncülük etmişlerdir.</a:t>
            </a:r>
          </a:p>
          <a:p>
            <a:r>
              <a:rPr lang="tr-TR" sz="1200" kern="1200" dirty="0" smtClean="0">
                <a:solidFill>
                  <a:schemeClr val="tx1"/>
                </a:solidFill>
                <a:effectLst/>
                <a:latin typeface="+mn-lt"/>
                <a:ea typeface="+mn-ea"/>
                <a:cs typeface="+mn-cs"/>
              </a:rPr>
              <a:t>1936 yılında Gazi Terbiye Enstitüsü ilk kız öğrencilerini kabul eder ve Berlin’de yapılan olimpiyat oyunlarına iki Türk kadın sporcu, Halet Çambel ve Suat </a:t>
            </a:r>
            <a:r>
              <a:rPr lang="tr-TR" sz="1200" kern="1200" dirty="0" err="1" smtClean="0">
                <a:solidFill>
                  <a:schemeClr val="tx1"/>
                </a:solidFill>
                <a:effectLst/>
                <a:latin typeface="+mn-lt"/>
                <a:ea typeface="+mn-ea"/>
                <a:cs typeface="+mn-cs"/>
              </a:rPr>
              <a:t>Aşeri</a:t>
            </a:r>
            <a:r>
              <a:rPr lang="tr-TR" sz="1200" kern="1200" dirty="0" smtClean="0">
                <a:solidFill>
                  <a:schemeClr val="tx1"/>
                </a:solidFill>
                <a:effectLst/>
                <a:latin typeface="+mn-lt"/>
                <a:ea typeface="+mn-ea"/>
                <a:cs typeface="+mn-cs"/>
              </a:rPr>
              <a:t> (Tarı), katılır. Eskrim dalında yarışan iki kadın sporcu dereceye girmemiş olsalar da tarihsel bir ana tanıklık ederler. </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25</a:t>
            </a:fld>
            <a:endParaRPr lang="tr-TR"/>
          </a:p>
        </p:txBody>
      </p:sp>
    </p:spTree>
    <p:extLst>
      <p:ext uri="{BB962C8B-B14F-4D97-AF65-F5344CB8AC3E}">
        <p14:creationId xmlns:p14="http://schemas.microsoft.com/office/powerpoint/2010/main" val="1249476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1936 yılında Türkiye’deki spor yönetimi açısından da önemli değişiklikler yaşanır. </a:t>
            </a:r>
            <a:r>
              <a:rPr lang="tr-TR" sz="1200" kern="1200" dirty="0" err="1" smtClean="0">
                <a:solidFill>
                  <a:schemeClr val="tx1"/>
                </a:solidFill>
                <a:effectLst/>
                <a:latin typeface="+mn-lt"/>
                <a:ea typeface="+mn-ea"/>
                <a:cs typeface="+mn-cs"/>
              </a:rPr>
              <a:t>TİCİ’nin</a:t>
            </a:r>
            <a:r>
              <a:rPr lang="tr-TR" sz="1200" kern="1200" dirty="0" smtClean="0">
                <a:solidFill>
                  <a:schemeClr val="tx1"/>
                </a:solidFill>
                <a:effectLst/>
                <a:latin typeface="+mn-lt"/>
                <a:ea typeface="+mn-ea"/>
                <a:cs typeface="+mn-cs"/>
              </a:rPr>
              <a:t> 1936’daki 8. kongresinde, kurumun adının Türk Spor Kurumu (TSK) olarak değiştirilmesi kararı alınmıştır. Ad değişikliğinden daha önemlisi. </a:t>
            </a:r>
            <a:r>
              <a:rPr lang="tr-TR" sz="1200" kern="1200" dirty="0" err="1" smtClean="0">
                <a:solidFill>
                  <a:schemeClr val="tx1"/>
                </a:solidFill>
                <a:effectLst/>
                <a:latin typeface="+mn-lt"/>
                <a:ea typeface="+mn-ea"/>
                <a:cs typeface="+mn-cs"/>
              </a:rPr>
              <a:t>TİCİ’nin</a:t>
            </a:r>
            <a:r>
              <a:rPr lang="tr-TR" sz="1200" kern="1200" dirty="0" smtClean="0">
                <a:solidFill>
                  <a:schemeClr val="tx1"/>
                </a:solidFill>
                <a:effectLst/>
                <a:latin typeface="+mn-lt"/>
                <a:ea typeface="+mn-ea"/>
                <a:cs typeface="+mn-cs"/>
              </a:rPr>
              <a:t> yerini </a:t>
            </a:r>
            <a:r>
              <a:rPr lang="tr-TR" sz="1200" kern="1200" dirty="0" err="1" smtClean="0">
                <a:solidFill>
                  <a:schemeClr val="tx1"/>
                </a:solidFill>
                <a:effectLst/>
                <a:latin typeface="+mn-lt"/>
                <a:ea typeface="+mn-ea"/>
                <a:cs typeface="+mn-cs"/>
              </a:rPr>
              <a:t>TSK’nun</a:t>
            </a:r>
            <a:r>
              <a:rPr lang="tr-TR" sz="1200" kern="1200" dirty="0" smtClean="0">
                <a:solidFill>
                  <a:schemeClr val="tx1"/>
                </a:solidFill>
                <a:effectLst/>
                <a:latin typeface="+mn-lt"/>
                <a:ea typeface="+mn-ea"/>
                <a:cs typeface="+mn-cs"/>
              </a:rPr>
              <a:t> alması beden terbiyesi konusunda daha fazla girişimde bulunulmasını ve verimli çalışmalar yapılmasını sağlamıştır. Spor programları, organizasyonları ve tesisleri TSK döneminde sayıca artmıştır. Örneğin, ilk uluslararası standartlara uygun stadyum, 15 Aralık 1936’da Ankara’da, 19 Mayıs Stadyumu adıyla açılmıştır. </a:t>
            </a:r>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26</a:t>
            </a:fld>
            <a:endParaRPr lang="tr-TR"/>
          </a:p>
        </p:txBody>
      </p:sp>
    </p:spTree>
    <p:extLst>
      <p:ext uri="{BB962C8B-B14F-4D97-AF65-F5344CB8AC3E}">
        <p14:creationId xmlns:p14="http://schemas.microsoft.com/office/powerpoint/2010/main" val="2334661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Bu stadyum, ulus devletin sembolü olan yeni başkent Ankara’da, Cumhuriyet rejiminin sembollerinin, askerler, genç kız ve erkekler ile çocukların kıyafetleri ve müzikli gösterilerinde uyguladıkları figürler eşliğinde resmi geçit yaptığı milli bayramlara yıllarca ev sahipliği yapmıştır. </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Yeni rejimin örgün eğitim kurumu olarak tasarladığı Halkevleri örgütlenmesi spor faaliyetleri üzerine olan eğitim çalışmalarında da işlevseldir. Bu kurumlarda “sağlam kafa sağlam vücutta bulunur” şiarıyla, ruhun eğitimi için bedeni disiplin altına almak için spor faaliyetlerini kapsayan programlar uygulamaya sokulur. Bu programlar, mahalli şartlara uygun spor, eski sporların ihyası, atlı, yaya, bisikletli geziler, uzun bisiklet turları, dağcılık, yüzme, garplı sporlardan tenis, eskrim ve benzerlerini içermektedir. Spor şubeleri halkevlerinin en yaygın şubelerindendir ve cimnastik hareketlerinin kitlesel olarak uygulanmasını hedefleyen bu şubelerdeki temel anlayış, yurttaşlara modern sağlık anlayışının esası olan kapalı mekan cimnastiğini öğretmek ve bunun günlük yaşayışın en lüzumlu bir aracı olduğuna </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inandırmaktır.</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27</a:t>
            </a:fld>
            <a:endParaRPr lang="tr-TR"/>
          </a:p>
        </p:txBody>
      </p:sp>
    </p:spTree>
    <p:extLst>
      <p:ext uri="{BB962C8B-B14F-4D97-AF65-F5344CB8AC3E}">
        <p14:creationId xmlns:p14="http://schemas.microsoft.com/office/powerpoint/2010/main" val="3744787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 II. Dünya Savaşı’nın patlak vermesi, beden terbiyesi ve sporun askerlik pratikleri ile bir arada düşünülmesine yol açmıştır. Genç Cumhuriyet, bu konuda da Batı Avrupa’dan, özellikle de Almanya ve İtalya’dan ilham almıştır. O dönemde, Alman gençlik teşkilatı Hitler-</a:t>
            </a:r>
            <a:r>
              <a:rPr lang="tr-TR" sz="1200" kern="1200" dirty="0" err="1" smtClean="0">
                <a:solidFill>
                  <a:schemeClr val="tx1"/>
                </a:solidFill>
                <a:effectLst/>
                <a:latin typeface="+mn-lt"/>
                <a:ea typeface="+mn-ea"/>
                <a:cs typeface="+mn-cs"/>
              </a:rPr>
              <a:t>Jugend</a:t>
            </a:r>
            <a:r>
              <a:rPr lang="tr-TR" sz="1200" kern="1200" dirty="0" smtClean="0">
                <a:solidFill>
                  <a:schemeClr val="tx1"/>
                </a:solidFill>
                <a:effectLst/>
                <a:latin typeface="+mn-lt"/>
                <a:ea typeface="+mn-ea"/>
                <a:cs typeface="+mn-cs"/>
              </a:rPr>
              <a:t> ile İtalya’daki benzeri örgüt olan </a:t>
            </a:r>
            <a:r>
              <a:rPr lang="tr-TR" sz="1200" kern="1200" dirty="0" err="1" smtClean="0">
                <a:solidFill>
                  <a:schemeClr val="tx1"/>
                </a:solidFill>
                <a:effectLst/>
                <a:latin typeface="+mn-lt"/>
                <a:ea typeface="+mn-ea"/>
                <a:cs typeface="+mn-cs"/>
              </a:rPr>
              <a:t>Ballila’nın</a:t>
            </a:r>
            <a:r>
              <a:rPr lang="tr-TR" sz="1200" kern="1200" dirty="0" smtClean="0">
                <a:solidFill>
                  <a:schemeClr val="tx1"/>
                </a:solidFill>
                <a:effectLst/>
                <a:latin typeface="+mn-lt"/>
                <a:ea typeface="+mn-ea"/>
                <a:cs typeface="+mn-cs"/>
              </a:rPr>
              <a:t> hukuki yapıları örnek alınarak yerli bir yapılanmaya gidilmiştir.</a:t>
            </a:r>
          </a:p>
          <a:p>
            <a:r>
              <a:rPr lang="tr-TR" sz="1200" kern="1200" dirty="0" smtClean="0">
                <a:solidFill>
                  <a:schemeClr val="tx1"/>
                </a:solidFill>
                <a:effectLst/>
                <a:latin typeface="+mn-lt"/>
                <a:ea typeface="+mn-ea"/>
                <a:cs typeface="+mn-cs"/>
              </a:rPr>
              <a:t> </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28</a:t>
            </a:fld>
            <a:endParaRPr lang="tr-TR"/>
          </a:p>
        </p:txBody>
      </p:sp>
    </p:spTree>
    <p:extLst>
      <p:ext uri="{BB962C8B-B14F-4D97-AF65-F5344CB8AC3E}">
        <p14:creationId xmlns:p14="http://schemas.microsoft.com/office/powerpoint/2010/main" val="317956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Sportif faaliyetlerin boş zaman faaliyeti ve rekabet yaratıcı birer eğlence olmanın ötesine geçirilmesi çabaları, futbolun, kitleleri </a:t>
            </a:r>
            <a:r>
              <a:rPr lang="tr-TR" sz="1200" kern="1200" dirty="0" err="1" smtClean="0">
                <a:solidFill>
                  <a:schemeClr val="tx1"/>
                </a:solidFill>
                <a:effectLst/>
                <a:latin typeface="+mn-lt"/>
                <a:ea typeface="+mn-ea"/>
                <a:cs typeface="+mn-cs"/>
              </a:rPr>
              <a:t>edilgenleştirici</a:t>
            </a:r>
            <a:r>
              <a:rPr lang="tr-TR" sz="1200" kern="1200" dirty="0" smtClean="0">
                <a:solidFill>
                  <a:schemeClr val="tx1"/>
                </a:solidFill>
                <a:effectLst/>
                <a:latin typeface="+mn-lt"/>
                <a:ea typeface="+mn-ea"/>
                <a:cs typeface="+mn-cs"/>
              </a:rPr>
              <a:t> bir branş olarak geri plana itilmesi zorunluluğu hakkındaki tartışmalarla eşzamanlı ilerler. Gençliğin futbola duyduğu ilginin tutkuya dönüştüğüne inanan yerli uzmanlar, bu ilgiyi, vatan savunmasına yarayacak alanlara, örneğin atıcılık, kayak, uçuş sporları, yüzme gibi branşlara </a:t>
            </a:r>
            <a:r>
              <a:rPr lang="tr-TR" sz="1200" kern="1200" dirty="0" err="1" smtClean="0">
                <a:solidFill>
                  <a:schemeClr val="tx1"/>
                </a:solidFill>
                <a:effectLst/>
                <a:latin typeface="+mn-lt"/>
                <a:ea typeface="+mn-ea"/>
                <a:cs typeface="+mn-cs"/>
              </a:rPr>
              <a:t>kanalize</a:t>
            </a:r>
            <a:r>
              <a:rPr lang="tr-TR" sz="1200" kern="1200" dirty="0" smtClean="0">
                <a:solidFill>
                  <a:schemeClr val="tx1"/>
                </a:solidFill>
                <a:effectLst/>
                <a:latin typeface="+mn-lt"/>
                <a:ea typeface="+mn-ea"/>
                <a:cs typeface="+mn-cs"/>
              </a:rPr>
              <a:t> etme gayreti içine girmişlerdir. Bunun yanında milli sporların yeniden canlandırılması ve bu sayede de milli duyguların uyandırılarak, olası bir savaş durumunda gençliğin ruhen ve bedenen vatan savunmasına hazır bulunması gereği üzerinde durulmuştur. </a:t>
            </a:r>
            <a:r>
              <a:rPr lang="tr-TR" sz="1200" kern="1200" dirty="0" err="1" smtClean="0">
                <a:solidFill>
                  <a:schemeClr val="tx1"/>
                </a:solidFill>
                <a:effectLst/>
                <a:latin typeface="+mn-lt"/>
                <a:ea typeface="+mn-ea"/>
                <a:cs typeface="+mn-cs"/>
              </a:rPr>
              <a:t>Diem’in</a:t>
            </a:r>
            <a:r>
              <a:rPr lang="tr-TR" sz="1200" kern="1200" dirty="0" smtClean="0">
                <a:solidFill>
                  <a:schemeClr val="tx1"/>
                </a:solidFill>
                <a:effectLst/>
                <a:latin typeface="+mn-lt"/>
                <a:ea typeface="+mn-ea"/>
                <a:cs typeface="+mn-cs"/>
              </a:rPr>
              <a:t> raporunun değerlendirmeye alınmasıyla başlayan süreç, II. Dünya Savaşı’nın ortaya çıkardığı acil durumla baş etme zorunluluğuyla birleşince, beden terbiyesi ile ilgili tüm faaliyetlerin Başbakanlığa bağlı ortak bir çatı altında toplanmasına karar verilmiştir. </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29</a:t>
            </a:fld>
            <a:endParaRPr lang="tr-TR"/>
          </a:p>
        </p:txBody>
      </p:sp>
    </p:spTree>
    <p:extLst>
      <p:ext uri="{BB962C8B-B14F-4D97-AF65-F5344CB8AC3E}">
        <p14:creationId xmlns:p14="http://schemas.microsoft.com/office/powerpoint/2010/main" val="1999510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Böylelikle, 1938’de Beden Terbiyesi Genel Direktörlüğü (BTGD) kurulur. Direktörlüğün başına Tümgeneral Cemil Tahir Taner getirilir. Danışma kurulu üyeleri arasında Adnan Menderes ve Burhan Felek de vardır. </a:t>
            </a:r>
            <a:r>
              <a:rPr lang="tr-TR" sz="1200" kern="1200" dirty="0" err="1" smtClean="0">
                <a:solidFill>
                  <a:schemeClr val="tx1"/>
                </a:solidFill>
                <a:effectLst/>
                <a:latin typeface="+mn-lt"/>
                <a:ea typeface="+mn-ea"/>
                <a:cs typeface="+mn-cs"/>
              </a:rPr>
              <a:t>BTGD’nin</a:t>
            </a:r>
            <a:r>
              <a:rPr lang="tr-TR" sz="1200" kern="1200" dirty="0" smtClean="0">
                <a:solidFill>
                  <a:schemeClr val="tx1"/>
                </a:solidFill>
                <a:effectLst/>
                <a:latin typeface="+mn-lt"/>
                <a:ea typeface="+mn-ea"/>
                <a:cs typeface="+mn-cs"/>
              </a:rPr>
              <a:t> kurulmasından hemen sonra mevcut federasyonlar lağvedilir. Yeni federasyonlar kurulur. Bunlar atletizm, futbol, güreş (boks ve halter), su sporları, bisiklet (motosiklet), atıcılık, dağcılık ve kış sporlarıdır. Tenis, hentbol, basketbol, voleybol ve diğer branşlar ise tek bir federasyon şemsiyesi altında toplanır: Sportif Oyunlar Federasyonu. </a:t>
            </a:r>
          </a:p>
          <a:p>
            <a:r>
              <a:rPr lang="tr-TR" sz="1200" kern="1200" dirty="0" smtClean="0">
                <a:solidFill>
                  <a:schemeClr val="tx1"/>
                </a:solidFill>
                <a:effectLst/>
                <a:latin typeface="+mn-lt"/>
                <a:ea typeface="+mn-ea"/>
                <a:cs typeface="+mn-cs"/>
              </a:rPr>
              <a:t>Federasyonlara 1940’da İzcilik Federasyonu da eklenecektir.</a:t>
            </a:r>
          </a:p>
          <a:p>
            <a:r>
              <a:rPr lang="tr-TR" sz="1200" kern="1200" dirty="0" smtClean="0">
                <a:solidFill>
                  <a:schemeClr val="tx1"/>
                </a:solidFill>
                <a:effectLst/>
                <a:latin typeface="+mn-lt"/>
                <a:ea typeface="+mn-ea"/>
                <a:cs typeface="+mn-cs"/>
              </a:rPr>
              <a:t>1930’larda kısa askerlik süresinin, savaş sanatı ile ilgili en gerekli bilgilerin kazandırılması için yetersiz olduğu düşüncesinden hareketle, farklı yaş gruplarından kadın ve erkekleri temel askerlik bilgileri konusunda eğitecek yeni bir yapılanmaya gidilmiştir. 1926 yılında itibaren, askerlik dersleri liseler ve öğretmen okullarının son iki sınıfında uygulanmaya başlanmış ve ders bitiminde öğrenciler silah kullanmayı öğretmeyi de hedefleyen, izci kamplarını andıran 15 günlük kamplara gönderilmişlerdir (Akın, 2004). 1930’ların ortalarından itibaren ise askerlik dersleri okullarda yaygınlaşmaya başlamıştır. Öte yandan tüm bunlar askeri yönelim taşıyan fiziki kültür faaliyetleriyle desteklenmiştir. Nitekim 1938’de kabul edilen Beden Terbiyesi Kanunu çerçevesinde “Beden Terbiyesi Mükellefiyeti” adı altındaki yeni bir uygulama, başta gençler olmak üzere tüm halka temel askerlik becerilerini kazandırmak ve onları ülke savunmasına hazırlamak amacıyla başlatılır. Bu uygulamayı ülke çapında yönlendiren Tümgeneral Cemil Tahir Taner’dir.</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30</a:t>
            </a:fld>
            <a:endParaRPr lang="tr-TR"/>
          </a:p>
        </p:txBody>
      </p:sp>
    </p:spTree>
    <p:extLst>
      <p:ext uri="{BB962C8B-B14F-4D97-AF65-F5344CB8AC3E}">
        <p14:creationId xmlns:p14="http://schemas.microsoft.com/office/powerpoint/2010/main" val="3108348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Beden Terbiyesi Kanunu’nun 4. maddesi, gençlerin boş vakitlerinde gençlik grupları ya da kulüplerine girmeleri ve beden terbiyesi faaliyetlerine katılmalarını zorunlu tutmuştur. Bu madde ile getirilen zorunluluk, Cumhuriyet rejiminin vatandaşın boş zamanlarını dahi denetim altında tutarak, medeniyet projesine eklemlenmelerini çabuklaştırmak ve kolaylaştırmak anlayışına denk düşmektedir. Bu tür faaliyetleri yürütecek kulüpler ve gruplar bile yine devlet denetiminde olacaktır. </a:t>
            </a:r>
          </a:p>
          <a:p>
            <a:r>
              <a:rPr lang="tr-TR" sz="1200" kern="1200" dirty="0" smtClean="0">
                <a:solidFill>
                  <a:schemeClr val="tx1"/>
                </a:solidFill>
                <a:effectLst/>
                <a:latin typeface="+mn-lt"/>
                <a:ea typeface="+mn-ea"/>
                <a:cs typeface="+mn-cs"/>
              </a:rPr>
              <a:t>Beden Terbiyesi Nizamnamesi, mevcut spor kulüplerinin Beden Terbiyesi Kanunu’na intibak ederek, isimlerini gençlik kulüpleri olarak değiştirmesini öngörmektedir. Halihazırdaki veya kurulması planlanan kulüplerin askeri bir hiyerarşiye tabi olmaları istenmektedir. Bunu yapmazlarsa, resmen sportif faaliyetlerde bulunamayacaklardır. Nizamname ile getirilen bu yenilik, spor kulüplerinin anlamlarını, görev ve sorumluluklarını yeniden tanımlayarak, onları bir gençlik teşkilatının mahalli şubelerine indirgemiş olmaktadır. Artık kulüplerde, 12-45 yaş arası her vatandaş, zorunlu tutulan beden terbiyesi idmanlarını yapacaktır.</a:t>
            </a:r>
          </a:p>
          <a:p>
            <a:r>
              <a:rPr lang="tr-TR" sz="1200" kern="1200" dirty="0" smtClean="0">
                <a:solidFill>
                  <a:schemeClr val="tx1"/>
                </a:solidFill>
                <a:effectLst/>
                <a:latin typeface="+mn-lt"/>
                <a:ea typeface="+mn-ea"/>
                <a:cs typeface="+mn-cs"/>
              </a:rPr>
              <a:t>Gençlik kulüplerinin hedef kitlesi daha çok eğitim sisteminin dışına düşmüş vatandaşlardır. Kulüpler sadece sportif faaliyetlerle ilgilenmeyip, sağlık ve askerlik alanlarındaki çalışmalara da katkıda bulunacaklarından, Beden Terbiyesi Genel Direktörlüğü tarafından, kulüplerin</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isimlerinden “spor” kelimesinin kaldırılması istenmiştir. Ayrıca, bir beden terbiyesi uzmanının yanı sıra, bir “milli müdafaa amiri” de kulüplerin çatısı altında istihdam edilecektir. Spor kulüplerine yönelik bu yaklaşım, federasyonlar için de geçerlidir. </a:t>
            </a:r>
          </a:p>
          <a:p>
            <a:r>
              <a:rPr lang="tr-TR" sz="1200" kern="1200" dirty="0" smtClean="0">
                <a:solidFill>
                  <a:schemeClr val="tx1"/>
                </a:solidFill>
                <a:effectLst/>
                <a:latin typeface="+mn-lt"/>
                <a:ea typeface="+mn-ea"/>
                <a:cs typeface="+mn-cs"/>
              </a:rPr>
              <a:t>Beden terbiyesi faaliyetleri zorunlu olanlar ve olmayanlar olarak ikiye ayrılmıştır. Zorunlu olanlar, cimnastik; atletizm; hentbol, voleybol ve basketboldan bir tanesi; yüzme ve denizcilik; izcilik; dağcılık ve kayaktır. Zorunlu olmayanlar ise futbol; güreş ve boks; bisiklet ve motosiklet; tenis; eskrim; yelken ve kürek; ağır cimnastikler; halterdir. Futbol, takım sporu olarak takdir görmediğinden ikinci gruba ayrılmıştır. Onun yerine diğer takım sporları, dayanışma duygusu ve bir antrenör tarafından disiplin altına alınmayı öngördükleri için zorunlu tutulmuşlardır. Zorunlu sporların geri kalanları, fiziksel dayanıklılığı arttırmak, yüzme, tırmanma, koşma gibi beceriler edindirmek, karada ve denizde zor koşullarda ayakta kalabilmek, kendini ve başkalarını kurtarabilmek için bilgiler ve beceriler kazandırmak amacına yönelik olarak seçilmiştir.</a:t>
            </a:r>
          </a:p>
          <a:p>
            <a:r>
              <a:rPr lang="tr-TR" sz="1200" kern="1200" dirty="0" smtClean="0">
                <a:solidFill>
                  <a:schemeClr val="tx1"/>
                </a:solidFill>
                <a:effectLst/>
                <a:latin typeface="+mn-lt"/>
                <a:ea typeface="+mn-ea"/>
                <a:cs typeface="+mn-cs"/>
              </a:rPr>
              <a:t>Spor mükellefiyeti başlangıçta, 18-19-20 yaşlarındaki erkekler için öngörülmüştür. Ayrıca Ağrı, Bingöl, Bitlis, Erzincan, Hakkari, Siirt, Tunceli, Muş, Van vilayetleri kapsam dışı bırakılmıştır. Milli savunma açısından öneme haiz illerde, 15-17 yaş arası erkekler de mükellef sayılmaktadırlar. Bu kitlenin eğitimi için Türkiye çapında 470 gençlik kulübü ve 689 gençlik grubu oluşturulmuştur. Ancak, mükelleflerin geçimlerini sağlamak için çalışmaları gereği; antrenmanların keyifsiz ve yorucu olması; zor hava koşullarında yıpratıcı çalışmalar yapılması gibi sebeplerle beden terbiyesi mükellefiyeti amaçlanan yoğunlukta, tempoda ve istenilen başarıyla gerçekleştirilememiştir. Bu mükellefiyet her şeye rağmen, savaşın bittiği 1945’e kadar uygulanmış, 1964’e kadar yürürlükte kalmış, o yıl Danıştay’ın uygulamayı 1961 Anayasası’ndaki “şahsi haklar” bölümüne aykırı bulmasıyla tamamen kaldırılmıştır.</a:t>
            </a:r>
          </a:p>
          <a:p>
            <a:r>
              <a:rPr lang="tr-TR" sz="1200" kern="1200" dirty="0" smtClean="0">
                <a:solidFill>
                  <a:schemeClr val="tx1"/>
                </a:solidFill>
                <a:effectLst/>
                <a:latin typeface="+mn-lt"/>
                <a:ea typeface="+mn-ea"/>
                <a:cs typeface="+mn-cs"/>
              </a:rPr>
              <a:t>Savaş yıllarında spor ulusal ve uluslararası boyutta önemini kısmen kaybeder ve dolayısı ile federasyon faaliyetleri düzensiz ve özensizdir; elit sporcular yetiştirmeye ve profesyonelliğe önem verilmez. Ayrıca sporun eğlence için yapılan bir faaliyet olarak da görülmesine zaman vardır. Dolayısıyla, daha çok toplumun, özellikle de gençlerin fiziksel güçlerinin ve yeteneklerinin arttırılması üzerinde durulması, zamanla kışlada, okullarda, derneklerde ve benzeri kurumlarda sporu beden terbiyesi ve askerlik pratikleriyle birleştiren uygulamaların hayata geçirilmesini beraberinde getirmiştir. Sağlıklı nesiller yetiştirme arzusunun bu uygulamaların hedeflerinden olduğunu eklemek gerekir. </a:t>
            </a:r>
          </a:p>
          <a:p>
            <a:r>
              <a:rPr lang="tr-TR" sz="1200" kern="1200" dirty="0" smtClean="0">
                <a:solidFill>
                  <a:schemeClr val="tx1"/>
                </a:solidFill>
                <a:effectLst/>
                <a:latin typeface="+mn-lt"/>
                <a:ea typeface="+mn-ea"/>
                <a:cs typeface="+mn-cs"/>
              </a:rPr>
              <a:t>Burada kadınlara düşen rol de her şeyden önce spor yaparak sağlıklı evlatlar doğuran anneler olmak ve spor bilincini çocuklarına taşımaktır (Yarar, 2006 ve 2009b).</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31</a:t>
            </a:fld>
            <a:endParaRPr lang="tr-TR"/>
          </a:p>
        </p:txBody>
      </p:sp>
    </p:spTree>
    <p:extLst>
      <p:ext uri="{BB962C8B-B14F-4D97-AF65-F5344CB8AC3E}">
        <p14:creationId xmlns:p14="http://schemas.microsoft.com/office/powerpoint/2010/main" val="325034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Başlarken, dünya genelinden oluşagelen birkaç önemli olguyu paylaşmak isterim. Siyaset toplumun genel bir örgütlenme aracı, devlet de toplumun siyasal örgütü olduğu için, toplumsal yaşantının her kesiminde gizli ve ya açık devlet mevcuttur.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smtClean="0"/>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3</a:t>
            </a:fld>
            <a:endParaRPr lang="tr-TR"/>
          </a:p>
        </p:txBody>
      </p:sp>
    </p:spTree>
    <p:extLst>
      <p:ext uri="{BB962C8B-B14F-4D97-AF65-F5344CB8AC3E}">
        <p14:creationId xmlns:p14="http://schemas.microsoft.com/office/powerpoint/2010/main" val="512596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II. Dünya Savaşı öncesinde ve savaş yıllarında, Türkiye Cumhuriyeti’nin kurucularının Kıta Avrupa’sı, özellikle de Almanya ve İtalya’yı takdirle izledikleri ve oradaki birçok uygulamayı</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Türkiye’ye adapte etmeye çalıştıkları görülmektedir.. Doğum ve çocuk sağlığı gibi konular gündeme geldiğinde, sorumluluk kadınlara yüklenir. Irkın ıslahı için onu dünyaya getirecek olan annenin bizatihi kendisinin sağlıklı, güçlü ve güzel olması gereği üzerinde durulmuştur. Bu bakımdan, anne adaylarının beden terbiyesi faaliyetlerine katılmaları hayati önemde görülmüştür. Kadınları spora teşvik eden söylemler, büyük ölçüde, ırkın ıslahına katkıda bulunarak yurt hizmeti görecek olmaları argümanı üzerine kurulmuştu (Yarar, 2006).</a:t>
            </a:r>
          </a:p>
          <a:p>
            <a:r>
              <a:rPr lang="tr-TR" sz="1200" kern="1200" dirty="0" smtClean="0">
                <a:solidFill>
                  <a:schemeClr val="tx1"/>
                </a:solidFill>
                <a:effectLst/>
                <a:latin typeface="+mn-lt"/>
                <a:ea typeface="+mn-ea"/>
                <a:cs typeface="+mn-cs"/>
              </a:rPr>
              <a:t> </a:t>
            </a:r>
          </a:p>
          <a:p>
            <a:r>
              <a:rPr lang="tr-TR" sz="1200" b="1" kern="1200" dirty="0" smtClean="0">
                <a:solidFill>
                  <a:schemeClr val="tx1"/>
                </a:solidFill>
                <a:effectLst/>
                <a:latin typeface="+mn-lt"/>
                <a:ea typeface="+mn-ea"/>
                <a:cs typeface="+mn-cs"/>
              </a:rPr>
              <a:t>Buradaki temel meselelerden biri de sağlıklı ve üretken bir nüfus yetiştirmektir. Yeni ulus devlet için spor, nüfusu düzenlemek için </a:t>
            </a:r>
            <a:r>
              <a:rPr lang="tr-TR" sz="1200" b="1" kern="1200" dirty="0" err="1" smtClean="0">
                <a:solidFill>
                  <a:schemeClr val="tx1"/>
                </a:solidFill>
                <a:effectLst/>
                <a:latin typeface="+mn-lt"/>
                <a:ea typeface="+mn-ea"/>
                <a:cs typeface="+mn-cs"/>
              </a:rPr>
              <a:t>Foucault’nun</a:t>
            </a:r>
            <a:r>
              <a:rPr lang="tr-TR" sz="1200" b="1" kern="1200" dirty="0" smtClean="0">
                <a:solidFill>
                  <a:schemeClr val="tx1"/>
                </a:solidFill>
                <a:effectLst/>
                <a:latin typeface="+mn-lt"/>
                <a:ea typeface="+mn-ea"/>
                <a:cs typeface="+mn-cs"/>
              </a:rPr>
              <a:t> deyimiyle bir beden teknolojisidir.  </a:t>
            </a:r>
            <a:endParaRPr lang="tr-TR" sz="1200" b="1" i="1" u="sng" kern="1200" dirty="0" smtClean="0">
              <a:solidFill>
                <a:schemeClr val="accent2"/>
              </a:solidFill>
              <a:effectLst/>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32</a:t>
            </a:fld>
            <a:endParaRPr lang="tr-TR"/>
          </a:p>
        </p:txBody>
      </p:sp>
    </p:spTree>
    <p:extLst>
      <p:ext uri="{BB962C8B-B14F-4D97-AF65-F5344CB8AC3E}">
        <p14:creationId xmlns:p14="http://schemas.microsoft.com/office/powerpoint/2010/main" val="412171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kern="1200" dirty="0" smtClean="0">
                <a:solidFill>
                  <a:schemeClr val="tx1"/>
                </a:solidFill>
                <a:effectLst/>
                <a:latin typeface="+mn-lt"/>
                <a:ea typeface="+mn-ea"/>
                <a:cs typeface="+mn-cs"/>
              </a:rPr>
              <a:t>Erken Cumhuriyet döneminin sayıları az olan sporcu kadınlarının kayda değer bir özelliği de, birden çok branşla uğraşmalarıdır. Örneğin atletizmle ilgilenen bir kadın sporcu, 100 m., 400 m., 5 bin m. koşabilmekte, gülle veya cirit atabilmekte, engelli koşulara katılabilmektedir. Ya da yüzmeyle ilgilenen bir kadın sporcu, yüzme sporunun her kategorisinde yarıştığı gibi, kürek takımında da yarışmaktadır. 1936 doğumlu Güneş Çapa, Fenerbahçe’de 1954’te basketbola başladığını, bilahare voleybolla da ilgilendiğini söylemektedir. 1932 doğumlu Üner Teoman Uysal (Ulupınar) 1948 Londra Olimpiyat Oyunları’na katılan Türk kafilesindeki tek kadın sporcu olarak dikkat çeker. </a:t>
            </a:r>
          </a:p>
          <a:p>
            <a:endParaRPr lang="tr-TR" b="1" i="1" u="sng" dirty="0" smtClean="0"/>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33</a:t>
            </a:fld>
            <a:endParaRPr lang="tr-TR"/>
          </a:p>
        </p:txBody>
      </p:sp>
    </p:spTree>
    <p:extLst>
      <p:ext uri="{BB962C8B-B14F-4D97-AF65-F5344CB8AC3E}">
        <p14:creationId xmlns:p14="http://schemas.microsoft.com/office/powerpoint/2010/main" val="2037991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Cumhuriyetin kuruluş yıllarına ve Atatürk’ün liderlik dönemine karşılık gelen 1920 ve 1930’lu yıllar, sadece ülkemizde değil tüm dünyada önemli siyasal ve toplumsal dönüşümleri de beraberinde getirmiştir. İki Dünya Savaşı arasında başta kıta Avrupası olmak üzere tüm dünyada hızlı bir toplumsal değişim yaşanmıştır. </a:t>
            </a:r>
          </a:p>
          <a:p>
            <a:endParaRPr lang="tr-TR" dirty="0" smtClean="0"/>
          </a:p>
          <a:p>
            <a:r>
              <a:rPr lang="tr-TR" dirty="0" smtClean="0"/>
              <a:t>Yeni kurulan çağdaş Türkiye Cumhuriyeti de bu değişime bir biçimde uyum sağlamaya çalışmış, varlığını korumak ve güçlendirmek adına tüm bölgesel ve küresel siyasal hareketlerle ilişki içerisinde olmaya önem vermiştir. Bu dönemde Atatürk önderliğinde kurulan Cumhuriyet Türkiye’sinin en önemli çalışmalarından birisi de, genç nüfusa sahip Türk toplumunun, bedenen, ruhen ve zihnen sağlıklı bir biçimde gelişmesini temin edecek, kurucu ideolojinin esaslarını benimsetecek bir eğitim sistemi kurmak olmuştur.</a:t>
            </a:r>
          </a:p>
          <a:p>
            <a:endParaRPr lang="tr-TR" dirty="0" smtClean="0"/>
          </a:p>
          <a:p>
            <a:r>
              <a:rPr lang="tr-TR" dirty="0" smtClean="0"/>
              <a:t>Mustafa</a:t>
            </a:r>
            <a:r>
              <a:rPr lang="tr-TR" baseline="0" dirty="0" smtClean="0"/>
              <a:t> Kemal </a:t>
            </a:r>
            <a:r>
              <a:rPr lang="tr-TR" dirty="0" smtClean="0"/>
              <a:t>Atatürk önderliğinde kurulan Cumhuriyet Türkiye’sinin en önemli çalışmalarından birisi de, genç nüfusa sahip Türk toplumunun, bedenen, ruhen ve zihnen sağlıklı bir biçimde gelişmesini temin edecek, kurucu ideolojinin esaslarını benimsetecek bir eğitim sistemi kurmak olmuştur.</a:t>
            </a:r>
          </a:p>
          <a:p>
            <a:endParaRPr lang="tr-TR" dirty="0" smtClean="0"/>
          </a:p>
          <a:p>
            <a:endParaRPr lang="tr-TR" dirty="0" smtClean="0"/>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34</a:t>
            </a:fld>
            <a:endParaRPr lang="tr-TR"/>
          </a:p>
        </p:txBody>
      </p:sp>
    </p:spTree>
    <p:extLst>
      <p:ext uri="{BB962C8B-B14F-4D97-AF65-F5344CB8AC3E}">
        <p14:creationId xmlns:p14="http://schemas.microsoft.com/office/powerpoint/2010/main" val="3566989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35</a:t>
            </a:fld>
            <a:endParaRPr lang="tr-TR"/>
          </a:p>
        </p:txBody>
      </p:sp>
    </p:spTree>
    <p:extLst>
      <p:ext uri="{BB962C8B-B14F-4D97-AF65-F5344CB8AC3E}">
        <p14:creationId xmlns:p14="http://schemas.microsoft.com/office/powerpoint/2010/main" val="694239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AD6D64FF-F564-4CB3-B4CF-0F88266B6410}" type="slidenum">
              <a:rPr lang="tr-TR" smtClean="0"/>
              <a:pPr/>
              <a:t>4</a:t>
            </a:fld>
            <a:endParaRPr lang="tr-TR"/>
          </a:p>
        </p:txBody>
      </p:sp>
    </p:spTree>
    <p:extLst>
      <p:ext uri="{BB962C8B-B14F-4D97-AF65-F5344CB8AC3E}">
        <p14:creationId xmlns:p14="http://schemas.microsoft.com/office/powerpoint/2010/main" val="512596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AD6D64FF-F564-4CB3-B4CF-0F88266B6410}" type="slidenum">
              <a:rPr lang="tr-TR" smtClean="0"/>
              <a:pPr/>
              <a:t>6</a:t>
            </a:fld>
            <a:endParaRPr lang="tr-TR"/>
          </a:p>
        </p:txBody>
      </p:sp>
    </p:spTree>
    <p:extLst>
      <p:ext uri="{BB962C8B-B14F-4D97-AF65-F5344CB8AC3E}">
        <p14:creationId xmlns:p14="http://schemas.microsoft.com/office/powerpoint/2010/main" val="26898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Dernekleşme ve kulüpleşme de, sporun gelişmesine yardımcı olur: Amaç daha kuvvetli ve  dayanıklı gençlerin yetiştirilmesidir; hareket noktası da, </a:t>
            </a:r>
            <a:r>
              <a:rPr lang="tr-TR" u="sng" dirty="0" smtClean="0"/>
              <a:t>“iyi bir sporcu iyi bir savaşçıdır “</a:t>
            </a:r>
            <a:r>
              <a:rPr lang="tr-TR" dirty="0" smtClean="0"/>
              <a:t> ilkesidir.</a:t>
            </a:r>
          </a:p>
          <a:p>
            <a:pPr marL="0" indent="0">
              <a:buNone/>
            </a:pPr>
            <a:r>
              <a:rPr lang="tr-TR" dirty="0" smtClean="0"/>
              <a:t> </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8</a:t>
            </a:fld>
            <a:endParaRPr lang="tr-TR"/>
          </a:p>
        </p:txBody>
      </p:sp>
    </p:spTree>
    <p:extLst>
      <p:ext uri="{BB962C8B-B14F-4D97-AF65-F5344CB8AC3E}">
        <p14:creationId xmlns:p14="http://schemas.microsoft.com/office/powerpoint/2010/main" val="21480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Büyük basının gelişmesiyle, spor, seyirlik bir şey olup çıkar ve yurttaş­lar, ulusal tutkularla spora bağlanırlar. Avrupa'da 30'lu yıllarda </a:t>
            </a:r>
            <a:r>
              <a:rPr lang="tr-TR" b="1" u="sng" dirty="0" smtClean="0"/>
              <a:t>Kitle spo­ru, kitle basını ve kitle rejimleri,</a:t>
            </a:r>
            <a:r>
              <a:rPr lang="tr-TR" dirty="0" smtClean="0"/>
              <a:t> etle-tırnak gibi birbirine bağlı bir yapı oluştururlar.</a:t>
            </a:r>
          </a:p>
          <a:p>
            <a:endParaRPr lang="tr-TR"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smtClean="0"/>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9</a:t>
            </a:fld>
            <a:endParaRPr lang="tr-TR"/>
          </a:p>
        </p:txBody>
      </p:sp>
    </p:spTree>
    <p:extLst>
      <p:ext uri="{BB962C8B-B14F-4D97-AF65-F5344CB8AC3E}">
        <p14:creationId xmlns:p14="http://schemas.microsoft.com/office/powerpoint/2010/main" val="1100257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Spor, özellikle </a:t>
            </a:r>
            <a:r>
              <a:rPr lang="tr-TR" dirty="0" err="1" smtClean="0"/>
              <a:t>Mussolini</a:t>
            </a:r>
            <a:r>
              <a:rPr lang="tr-TR" dirty="0" smtClean="0"/>
              <a:t> ile Hitler'in rejimlerinde propaganda amaçlı kullanılmaya başlamıştır </a:t>
            </a:r>
            <a:r>
              <a:rPr lang="tr-TR" b="1" dirty="0" smtClean="0"/>
              <a:t>(1936 Berlin Olimpiyatları buna en iyi örneklerden birisidir);</a:t>
            </a:r>
            <a:r>
              <a:rPr lang="tr-TR" dirty="0" smtClean="0"/>
              <a:t> daha sonra Stalin tipinde rejimler, bu sistemi taklit edecek, şampiyonlar üretmek ve politikalarının bayrağını onlara taşıtmak için, daha sert uygulamalara girişecek, ayıklayıcı olacak, katı eğitimlere başvuracaklardır.</a:t>
            </a:r>
          </a:p>
          <a:p>
            <a:endParaRPr lang="tr-TR" dirty="0"/>
          </a:p>
        </p:txBody>
      </p:sp>
      <p:sp>
        <p:nvSpPr>
          <p:cNvPr id="4" name="Slayt Numarası Yer Tutucusu 3"/>
          <p:cNvSpPr>
            <a:spLocks noGrp="1"/>
          </p:cNvSpPr>
          <p:nvPr>
            <p:ph type="sldNum" sz="quarter" idx="10"/>
          </p:nvPr>
        </p:nvSpPr>
        <p:spPr/>
        <p:txBody>
          <a:bodyPr/>
          <a:lstStyle/>
          <a:p>
            <a:fld id="{AD6D64FF-F564-4CB3-B4CF-0F88266B6410}" type="slidenum">
              <a:rPr lang="tr-TR" smtClean="0"/>
              <a:pPr/>
              <a:t>10</a:t>
            </a:fld>
            <a:endParaRPr lang="tr-TR"/>
          </a:p>
        </p:txBody>
      </p:sp>
    </p:spTree>
    <p:extLst>
      <p:ext uri="{BB962C8B-B14F-4D97-AF65-F5344CB8AC3E}">
        <p14:creationId xmlns:p14="http://schemas.microsoft.com/office/powerpoint/2010/main" val="199425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smtClean="0"/>
          </a:p>
          <a:p>
            <a:r>
              <a:rPr lang="tr-TR" dirty="0" smtClean="0"/>
              <a:t>Okuma yaparken Klasik tarih yaklaşımı yerine tarihi “parçalanmış dönüşümler süreci” (</a:t>
            </a:r>
            <a:r>
              <a:rPr lang="tr-TR" dirty="0" err="1" smtClean="0"/>
              <a:t>fragmented</a:t>
            </a:r>
            <a:r>
              <a:rPr lang="tr-TR" dirty="0" smtClean="0"/>
              <a:t> </a:t>
            </a:r>
            <a:r>
              <a:rPr lang="tr-TR" dirty="0" err="1" smtClean="0"/>
              <a:t>pattern</a:t>
            </a:r>
            <a:r>
              <a:rPr lang="tr-TR" dirty="0" smtClean="0"/>
              <a:t> of </a:t>
            </a:r>
            <a:r>
              <a:rPr lang="tr-TR" dirty="0" err="1" smtClean="0"/>
              <a:t>transformations</a:t>
            </a:r>
            <a:r>
              <a:rPr lang="tr-TR" dirty="0" smtClean="0"/>
              <a:t>) olarak ele alan </a:t>
            </a:r>
            <a:r>
              <a:rPr lang="tr-TR" dirty="0" err="1" smtClean="0"/>
              <a:t>Foucault’cu</a:t>
            </a:r>
            <a:r>
              <a:rPr lang="tr-TR" dirty="0" smtClean="0"/>
              <a:t> yaklaşımı sporun tarihi gelişimiyle ilişkilendirmeye çalıştım.</a:t>
            </a:r>
          </a:p>
          <a:p>
            <a:endParaRPr lang="tr-TR" dirty="0" smtClean="0"/>
          </a:p>
          <a:p>
            <a:endParaRPr lang="tr-TR" dirty="0" smtClean="0"/>
          </a:p>
        </p:txBody>
      </p:sp>
      <p:sp>
        <p:nvSpPr>
          <p:cNvPr id="4" name="Slayt Numarası Yer Tutucusu 3"/>
          <p:cNvSpPr>
            <a:spLocks noGrp="1"/>
          </p:cNvSpPr>
          <p:nvPr>
            <p:ph type="sldNum" sz="quarter" idx="10"/>
          </p:nvPr>
        </p:nvSpPr>
        <p:spPr/>
        <p:txBody>
          <a:bodyPr/>
          <a:lstStyle/>
          <a:p>
            <a:fld id="{AD6D64FF-F564-4CB3-B4CF-0F88266B6410}" type="slidenum">
              <a:rPr lang="tr-TR" smtClean="0"/>
              <a:pPr/>
              <a:t>11</a:t>
            </a:fld>
            <a:endParaRPr lang="tr-TR"/>
          </a:p>
        </p:txBody>
      </p:sp>
    </p:spTree>
    <p:extLst>
      <p:ext uri="{BB962C8B-B14F-4D97-AF65-F5344CB8AC3E}">
        <p14:creationId xmlns:p14="http://schemas.microsoft.com/office/powerpoint/2010/main" val="1412297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394A98AE-F53C-43BB-BB0B-3B06BB784EE7}" type="datetime1">
              <a:rPr lang="tr-TR" smtClean="0"/>
              <a:t>16.05.2017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50DDF51C-7979-4825-9843-FCBA9874FE6F}" type="datetime1">
              <a:rPr lang="tr-TR" smtClean="0"/>
              <a:t>16.05.2017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399D236-A8EA-4161-B1A5-64BA96687047}" type="datetime1">
              <a:rPr lang="tr-TR" smtClean="0"/>
              <a:t>16.05.2017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676481BA-4DF5-47EA-835D-ADA40AE5CA3A}" type="datetime1">
              <a:rPr lang="tr-TR" smtClean="0"/>
              <a:t>16.05.2017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0C2B6DB3-8108-48CB-95B8-8D85028F42E1}" type="datetime1">
              <a:rPr lang="tr-TR" smtClean="0"/>
              <a:t>16.05.2017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ECF91DC2-F739-4559-819D-E52DA909009D}" type="datetime1">
              <a:rPr lang="tr-TR" smtClean="0"/>
              <a:t>16.05.2017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3B92751B-D0BF-4BC6-BD45-EF67D945140E}" type="datetime1">
              <a:rPr lang="tr-TR" smtClean="0"/>
              <a:t>16.05.2017</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28FFBD07-00AA-4011-8A72-1FE32F2DDF44}" type="datetime1">
              <a:rPr lang="tr-TR" smtClean="0"/>
              <a:t>16.05.2017</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C9698F08-B0B4-4B63-86E4-C42E2A21570C}" type="datetime1">
              <a:rPr lang="tr-TR" smtClean="0"/>
              <a:t>16.05.2017</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49B50E3B-4009-4CFE-AB59-CCA74189E215}" type="datetime1">
              <a:rPr lang="tr-TR" smtClean="0"/>
              <a:t>16.05.2017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427845B6-C79F-4C1E-8515-2E00B6B25741}" type="datetime1">
              <a:rPr lang="tr-TR" smtClean="0"/>
              <a:t>16.05.2017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12F21B-1697-419A-8241-DB7629058355}" type="datetime1">
              <a:rPr lang="tr-TR" smtClean="0"/>
              <a:t>16.05.2017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3" cstate="print"/>
          <a:srcRect/>
          <a:stretch>
            <a:fillRect/>
          </a:stretch>
        </p:blipFill>
        <p:spPr bwMode="auto">
          <a:xfrm>
            <a:off x="7706881" y="5622350"/>
            <a:ext cx="1110240" cy="1136280"/>
          </a:xfrm>
          <a:prstGeom prst="rect">
            <a:avLst/>
          </a:prstGeom>
          <a:noFill/>
          <a:ln w="9525">
            <a:noFill/>
            <a:miter lim="800000"/>
            <a:headEnd/>
            <a:tailEnd/>
          </a:ln>
        </p:spPr>
      </p:pic>
      <p:pic>
        <p:nvPicPr>
          <p:cNvPr id="15362" name="Picture 3"/>
          <p:cNvPicPr>
            <a:picLocks noChangeAspect="1" noChangeArrowheads="1"/>
          </p:cNvPicPr>
          <p:nvPr/>
        </p:nvPicPr>
        <p:blipFill>
          <a:blip r:embed="rId4" cstate="print"/>
          <a:srcRect/>
          <a:stretch>
            <a:fillRect/>
          </a:stretch>
        </p:blipFill>
        <p:spPr bwMode="auto">
          <a:xfrm>
            <a:off x="344161" y="5629552"/>
            <a:ext cx="1118880" cy="1118997"/>
          </a:xfrm>
          <a:prstGeom prst="rect">
            <a:avLst/>
          </a:prstGeom>
          <a:noFill/>
          <a:ln w="9525">
            <a:noFill/>
            <a:miter lim="800000"/>
            <a:headEnd/>
            <a:tailEnd/>
          </a:ln>
        </p:spPr>
      </p:pic>
      <p:sp>
        <p:nvSpPr>
          <p:cNvPr id="15363" name="Line 4"/>
          <p:cNvSpPr>
            <a:spLocks noChangeShapeType="1"/>
          </p:cNvSpPr>
          <p:nvPr/>
        </p:nvSpPr>
        <p:spPr bwMode="auto">
          <a:xfrm>
            <a:off x="1576801" y="6372670"/>
            <a:ext cx="6009120" cy="1440"/>
          </a:xfrm>
          <a:prstGeom prst="line">
            <a:avLst/>
          </a:prstGeom>
          <a:noFill/>
          <a:ln w="9525">
            <a:solidFill>
              <a:srgbClr val="000000"/>
            </a:solidFill>
            <a:miter lim="800000"/>
            <a:headEnd/>
            <a:tailEnd/>
          </a:ln>
        </p:spPr>
        <p:txBody>
          <a:bodyPr lIns="82945" tIns="41473" rIns="82945" bIns="41473"/>
          <a:lstStyle/>
          <a:p>
            <a:endParaRPr lang="tr-TR" dirty="0"/>
          </a:p>
        </p:txBody>
      </p:sp>
      <p:sp>
        <p:nvSpPr>
          <p:cNvPr id="15364" name="Text Box 5"/>
          <p:cNvSpPr txBox="1">
            <a:spLocks noChangeArrowheads="1"/>
          </p:cNvSpPr>
          <p:nvPr/>
        </p:nvSpPr>
        <p:spPr bwMode="auto">
          <a:xfrm>
            <a:off x="1078561" y="1457813"/>
            <a:ext cx="7738560" cy="3417478"/>
          </a:xfrm>
          <a:prstGeom prst="rect">
            <a:avLst/>
          </a:prstGeom>
          <a:noFill/>
          <a:ln w="9525">
            <a:noFill/>
            <a:miter lim="800000"/>
            <a:headEnd/>
            <a:tailEnd/>
          </a:ln>
        </p:spPr>
        <p:txBody>
          <a:bodyPr wrap="none" lIns="81639" tIns="40820" rIns="81639" bIns="40820"/>
          <a:lstStyle/>
          <a:p>
            <a:pPr algn="ctr" hangingPunct="0">
              <a:lnSpc>
                <a:spcPct val="101000"/>
              </a:lnSpc>
              <a:buSzPct val="100000"/>
              <a:tabLst>
                <a:tab pos="656650" algn="l"/>
                <a:tab pos="1313299" algn="l"/>
                <a:tab pos="1969949" algn="l"/>
                <a:tab pos="2626599" algn="l"/>
                <a:tab pos="3283248" algn="l"/>
                <a:tab pos="3939898" algn="l"/>
                <a:tab pos="4596548" algn="l"/>
                <a:tab pos="5253198" algn="l"/>
                <a:tab pos="5909847" algn="l"/>
                <a:tab pos="6566497" algn="l"/>
                <a:tab pos="7223147" algn="l"/>
              </a:tabLst>
            </a:pPr>
            <a:r>
              <a:rPr lang="tr-TR" sz="3200" dirty="0">
                <a:solidFill>
                  <a:srgbClr val="FF0000"/>
                </a:solidFill>
              </a:rPr>
              <a:t>Türkiye Cumhuriyeti’nin </a:t>
            </a:r>
            <a:br>
              <a:rPr lang="tr-TR" sz="3200" dirty="0">
                <a:solidFill>
                  <a:srgbClr val="FF0000"/>
                </a:solidFill>
              </a:rPr>
            </a:br>
            <a:r>
              <a:rPr lang="tr-TR" sz="3200" dirty="0">
                <a:solidFill>
                  <a:srgbClr val="FF0000"/>
                </a:solidFill>
              </a:rPr>
              <a:t>İlk Yıllarında Gençlik ve Spor Politikaları</a:t>
            </a:r>
            <a:endParaRPr lang="tr-TR" altLang="en-US" sz="3300" b="1" dirty="0">
              <a:solidFill>
                <a:srgbClr val="FF0000"/>
              </a:solidFill>
              <a:latin typeface="Tahoma" pitchFamily="34" charset="0"/>
              <a:cs typeface="Microsoft YaHei"/>
            </a:endParaRPr>
          </a:p>
        </p:txBody>
      </p:sp>
      <p:sp>
        <p:nvSpPr>
          <p:cNvPr id="15365" name="Text Box 6"/>
          <p:cNvSpPr txBox="1">
            <a:spLocks noChangeArrowheads="1"/>
          </p:cNvSpPr>
          <p:nvPr/>
        </p:nvSpPr>
        <p:spPr bwMode="auto">
          <a:xfrm>
            <a:off x="3003840" y="6385630"/>
            <a:ext cx="3180960" cy="276509"/>
          </a:xfrm>
          <a:prstGeom prst="rect">
            <a:avLst/>
          </a:prstGeom>
          <a:noFill/>
          <a:ln w="9525">
            <a:noFill/>
            <a:miter lim="800000"/>
            <a:headEnd/>
            <a:tailEnd/>
          </a:ln>
        </p:spPr>
        <p:txBody>
          <a:bodyPr wrap="none" lIns="81639" tIns="40820" rIns="81639" bIns="40820"/>
          <a:lstStyle/>
          <a:p>
            <a:pPr hangingPunct="0">
              <a:lnSpc>
                <a:spcPct val="101000"/>
              </a:lnSpc>
              <a:buSzPct val="100000"/>
              <a:tabLst>
                <a:tab pos="656650" algn="l"/>
                <a:tab pos="1313299" algn="l"/>
                <a:tab pos="1969949" algn="l"/>
                <a:tab pos="2626599" algn="l"/>
              </a:tabLst>
            </a:pPr>
            <a:r>
              <a:rPr lang="tr-TR" altLang="en-US" sz="1300" dirty="0">
                <a:latin typeface="Tahoma" pitchFamily="34" charset="0"/>
                <a:cs typeface="Microsoft YaHei"/>
              </a:rPr>
              <a:t>Ankara Üniversitesi Spor Bilimleri Fakültesi</a:t>
            </a:r>
          </a:p>
        </p:txBody>
      </p:sp>
      <p:sp>
        <p:nvSpPr>
          <p:cNvPr id="15366" name="Text Box 7"/>
          <p:cNvSpPr txBox="1">
            <a:spLocks noChangeArrowheads="1"/>
          </p:cNvSpPr>
          <p:nvPr/>
        </p:nvSpPr>
        <p:spPr bwMode="auto">
          <a:xfrm>
            <a:off x="2342880" y="4703534"/>
            <a:ext cx="4831200" cy="915936"/>
          </a:xfrm>
          <a:prstGeom prst="rect">
            <a:avLst/>
          </a:prstGeom>
          <a:noFill/>
          <a:ln w="9525">
            <a:noFill/>
            <a:miter lim="800000"/>
            <a:headEnd/>
            <a:tailEnd/>
          </a:ln>
        </p:spPr>
        <p:txBody>
          <a:bodyPr wrap="none" lIns="81639" tIns="40820" rIns="81639" bIns="40820"/>
          <a:lstStyle/>
          <a:p>
            <a:pPr algn="ctr">
              <a:lnSpc>
                <a:spcPct val="101000"/>
              </a:lnSpc>
              <a:buSzPct val="100000"/>
              <a:tabLst>
                <a:tab pos="656650" algn="l"/>
                <a:tab pos="1313299" algn="l"/>
                <a:tab pos="1969949" algn="l"/>
                <a:tab pos="2626599" algn="l"/>
                <a:tab pos="3283248" algn="l"/>
                <a:tab pos="3939898" algn="l"/>
                <a:tab pos="4596548" algn="l"/>
              </a:tabLst>
            </a:pPr>
            <a:r>
              <a:rPr lang="tr-TR" altLang="en-US" sz="2400" dirty="0" smtClean="0">
                <a:solidFill>
                  <a:schemeClr val="tx2">
                    <a:lumMod val="60000"/>
                    <a:lumOff val="40000"/>
                  </a:schemeClr>
                </a:solidFill>
                <a:latin typeface="Tahoma" pitchFamily="34" charset="0"/>
                <a:cs typeface="Microsoft YaHei"/>
              </a:rPr>
              <a:t>Yrd</a:t>
            </a:r>
            <a:r>
              <a:rPr lang="tr-TR" altLang="en-US" sz="2400" dirty="0">
                <a:solidFill>
                  <a:schemeClr val="tx2">
                    <a:lumMod val="60000"/>
                    <a:lumOff val="40000"/>
                  </a:schemeClr>
                </a:solidFill>
                <a:latin typeface="Tahoma" pitchFamily="34" charset="0"/>
                <a:cs typeface="Microsoft YaHei"/>
              </a:rPr>
              <a:t>. Doç. Dr. </a:t>
            </a:r>
            <a:r>
              <a:rPr lang="tr-TR" altLang="en-US" sz="2400" dirty="0" err="1">
                <a:solidFill>
                  <a:schemeClr val="tx2">
                    <a:lumMod val="60000"/>
                    <a:lumOff val="40000"/>
                  </a:schemeClr>
                </a:solidFill>
                <a:latin typeface="Tahoma" pitchFamily="34" charset="0"/>
                <a:cs typeface="Microsoft YaHei"/>
              </a:rPr>
              <a:t>Velittin</a:t>
            </a:r>
            <a:r>
              <a:rPr lang="tr-TR" altLang="en-US" sz="2400" dirty="0">
                <a:solidFill>
                  <a:schemeClr val="tx2">
                    <a:lumMod val="60000"/>
                    <a:lumOff val="40000"/>
                  </a:schemeClr>
                </a:solidFill>
                <a:latin typeface="Tahoma" pitchFamily="34" charset="0"/>
                <a:cs typeface="Microsoft YaHei"/>
              </a:rPr>
              <a:t> BALCI</a:t>
            </a:r>
          </a:p>
        </p:txBody>
      </p:sp>
      <p:sp>
        <p:nvSpPr>
          <p:cNvPr id="15367" name="Text Box 8"/>
          <p:cNvSpPr txBox="1">
            <a:spLocks noChangeArrowheads="1"/>
          </p:cNvSpPr>
          <p:nvPr/>
        </p:nvSpPr>
        <p:spPr bwMode="auto">
          <a:xfrm>
            <a:off x="1568160" y="6009751"/>
            <a:ext cx="1000800" cy="276509"/>
          </a:xfrm>
          <a:prstGeom prst="rect">
            <a:avLst/>
          </a:prstGeom>
          <a:noFill/>
          <a:ln w="9525">
            <a:noFill/>
            <a:miter lim="800000"/>
            <a:headEnd/>
            <a:tailEnd/>
          </a:ln>
        </p:spPr>
        <p:txBody>
          <a:bodyPr wrap="none" lIns="81639" tIns="40820" rIns="81639" bIns="40820"/>
          <a:lstStyle/>
          <a:p>
            <a:pPr hangingPunct="0">
              <a:lnSpc>
                <a:spcPct val="101000"/>
              </a:lnSpc>
              <a:buSzPct val="100000"/>
              <a:tabLst>
                <a:tab pos="656650" algn="l"/>
              </a:tabLst>
            </a:pPr>
            <a:endParaRPr lang="tr-TR" altLang="en-US" sz="1300" i="1" dirty="0">
              <a:latin typeface="Tahoma" pitchFamily="34" charset="0"/>
              <a:cs typeface="Microsoft YaHei"/>
            </a:endParaRPr>
          </a:p>
        </p:txBody>
      </p:sp>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1825" y="2708920"/>
            <a:ext cx="3833309" cy="1748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971044"/>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611560" y="1135285"/>
            <a:ext cx="8229600" cy="4525963"/>
          </a:xfrm>
        </p:spPr>
        <p:txBody>
          <a:bodyPr/>
          <a:lstStyle/>
          <a:p>
            <a:r>
              <a:rPr lang="tr-TR" dirty="0" smtClean="0"/>
              <a:t>Spor ve Propaganda</a:t>
            </a:r>
            <a:endParaRPr lang="tr-TR"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 t="5459" r="-2777" b="-2333"/>
          <a:stretch/>
        </p:blipFill>
        <p:spPr bwMode="auto">
          <a:xfrm>
            <a:off x="611560" y="5661248"/>
            <a:ext cx="7812000" cy="11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pPr/>
              <a:t>10</a:t>
            </a:fld>
            <a:endParaRPr lang="tr-TR"/>
          </a:p>
        </p:txBody>
      </p:sp>
      <p:sp>
        <p:nvSpPr>
          <p:cNvPr id="6" name="Dikdörtgen 5"/>
          <p:cNvSpPr/>
          <p:nvPr/>
        </p:nvSpPr>
        <p:spPr>
          <a:xfrm>
            <a:off x="1115616" y="2016675"/>
            <a:ext cx="4008661" cy="523220"/>
          </a:xfrm>
          <a:prstGeom prst="rect">
            <a:avLst/>
          </a:prstGeom>
        </p:spPr>
        <p:txBody>
          <a:bodyPr wrap="none">
            <a:spAutoFit/>
          </a:bodyPr>
          <a:lstStyle/>
          <a:p>
            <a:r>
              <a:rPr lang="tr-TR" sz="2800" b="1" dirty="0" smtClean="0"/>
              <a:t>1936 </a:t>
            </a:r>
            <a:r>
              <a:rPr lang="tr-TR" sz="2800" b="1" dirty="0"/>
              <a:t>Berlin Olimpiyatları</a:t>
            </a:r>
            <a:endParaRPr lang="tr-TR" sz="2800" dirty="0"/>
          </a:p>
        </p:txBody>
      </p:sp>
    </p:spTree>
    <p:extLst>
      <p:ext uri="{BB962C8B-B14F-4D97-AF65-F5344CB8AC3E}">
        <p14:creationId xmlns:p14="http://schemas.microsoft.com/office/powerpoint/2010/main" val="2476718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04" y="2143116"/>
            <a:ext cx="5672015" cy="274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457199" y="1052737"/>
            <a:ext cx="7799085" cy="1584176"/>
          </a:xfrm>
        </p:spPr>
        <p:txBody>
          <a:bodyPr>
            <a:normAutofit/>
          </a:bodyPr>
          <a:lstStyle/>
          <a:p>
            <a:r>
              <a:rPr lang="tr-TR" dirty="0" err="1"/>
              <a:t>Fragmented</a:t>
            </a:r>
            <a:r>
              <a:rPr lang="tr-TR" dirty="0"/>
              <a:t> </a:t>
            </a:r>
            <a:r>
              <a:rPr lang="tr-TR" dirty="0" err="1"/>
              <a:t>pattern</a:t>
            </a:r>
            <a:r>
              <a:rPr lang="tr-TR" dirty="0"/>
              <a:t> of </a:t>
            </a:r>
            <a:r>
              <a:rPr lang="tr-TR" dirty="0" err="1"/>
              <a:t>transformations</a:t>
            </a:r>
            <a:r>
              <a:rPr lang="tr-TR" dirty="0"/>
              <a:t> </a:t>
            </a:r>
          </a:p>
          <a:p>
            <a:r>
              <a:rPr lang="tr-TR" dirty="0"/>
              <a:t>-</a:t>
            </a:r>
            <a:r>
              <a:rPr lang="tr-TR" dirty="0" smtClean="0"/>
              <a:t>parçalanmış </a:t>
            </a:r>
            <a:r>
              <a:rPr lang="tr-TR" dirty="0"/>
              <a:t>dönüşümler </a:t>
            </a:r>
            <a:r>
              <a:rPr lang="tr-TR" dirty="0" smtClean="0"/>
              <a:t>süreci</a:t>
            </a:r>
            <a:r>
              <a:rPr lang="tr-TR" dirty="0"/>
              <a:t>-</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48" y="4357694"/>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11</a:t>
            </a:fld>
            <a:endParaRPr lang="tr-TR"/>
          </a:p>
        </p:txBody>
      </p:sp>
    </p:spTree>
    <p:extLst>
      <p:ext uri="{BB962C8B-B14F-4D97-AF65-F5344CB8AC3E}">
        <p14:creationId xmlns:p14="http://schemas.microsoft.com/office/powerpoint/2010/main" val="1041600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Spor alanındaki en önemli iktidar nesnesi bedenlerdir ve bunlar hem bireysel hem de toplumsal bedenler olarak okunmalıdırlar.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958437"/>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12</a:t>
            </a:fld>
            <a:endParaRPr lang="tr-TR"/>
          </a:p>
        </p:txBody>
      </p:sp>
    </p:spTree>
    <p:extLst>
      <p:ext uri="{BB962C8B-B14F-4D97-AF65-F5344CB8AC3E}">
        <p14:creationId xmlns:p14="http://schemas.microsoft.com/office/powerpoint/2010/main" val="9246251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algn="just"/>
            <a:r>
              <a:rPr lang="tr-TR" dirty="0" err="1"/>
              <a:t>Foucault’ya</a:t>
            </a:r>
            <a:r>
              <a:rPr lang="tr-TR" dirty="0"/>
              <a:t> </a:t>
            </a:r>
            <a:r>
              <a:rPr lang="tr-TR" dirty="0" smtClean="0"/>
              <a:t>göre, </a:t>
            </a:r>
          </a:p>
          <a:p>
            <a:pPr marL="0" indent="0" algn="just">
              <a:buNone/>
            </a:pPr>
            <a:r>
              <a:rPr lang="tr-TR" i="1" dirty="0"/>
              <a:t>-</a:t>
            </a:r>
            <a:r>
              <a:rPr lang="tr-TR" i="1" dirty="0" err="1" smtClean="0"/>
              <a:t>biyo</a:t>
            </a:r>
            <a:r>
              <a:rPr lang="tr-TR" i="1" dirty="0" smtClean="0"/>
              <a:t>-iktidar kavramı-</a:t>
            </a:r>
          </a:p>
          <a:p>
            <a:pPr marL="0" indent="0" algn="just">
              <a:buNone/>
            </a:pPr>
            <a:r>
              <a:rPr lang="tr-TR" dirty="0" smtClean="0"/>
              <a:t>bedenin </a:t>
            </a:r>
            <a:r>
              <a:rPr lang="tr-TR" dirty="0"/>
              <a:t>ve benliğin ‘ekonomik’ ve ‘politik’ güçleri üzerinde uygulanan tekniklerin ve yöntemlerin analiziyle ilgilidir. </a:t>
            </a:r>
          </a:p>
          <a:p>
            <a:pPr algn="just"/>
            <a:endParaRPr lang="tr-TR"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157192"/>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13</a:t>
            </a:fld>
            <a:endParaRPr lang="tr-TR"/>
          </a:p>
        </p:txBody>
      </p:sp>
    </p:spTree>
    <p:extLst>
      <p:ext uri="{BB962C8B-B14F-4D97-AF65-F5344CB8AC3E}">
        <p14:creationId xmlns:p14="http://schemas.microsoft.com/office/powerpoint/2010/main" val="3694416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Tatilleri standartlaştırma politikaları (Hitler’in 3 ideasından ikisi Tatil ve Spor</a:t>
            </a:r>
            <a:r>
              <a:rPr lang="tr-TR" dirty="0" smtClean="0"/>
              <a:t>)</a:t>
            </a:r>
          </a:p>
          <a:p>
            <a:r>
              <a:rPr lang="tr-TR" dirty="0" smtClean="0"/>
              <a:t> </a:t>
            </a:r>
            <a:r>
              <a:rPr lang="tr-TR" dirty="0"/>
              <a:t>B</a:t>
            </a:r>
            <a:r>
              <a:rPr lang="tr-TR" dirty="0" smtClean="0"/>
              <a:t>ir </a:t>
            </a:r>
            <a:r>
              <a:rPr lang="tr-TR" dirty="0"/>
              <a:t>oyun olarak rekreasyonu ve seyirciliği düzenlemek.</a:t>
            </a:r>
          </a:p>
          <a:p>
            <a:endParaRPr lang="tr-TR"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509120"/>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14</a:t>
            </a:fld>
            <a:endParaRPr lang="tr-TR"/>
          </a:p>
        </p:txBody>
      </p:sp>
    </p:spTree>
    <p:extLst>
      <p:ext uri="{BB962C8B-B14F-4D97-AF65-F5344CB8AC3E}">
        <p14:creationId xmlns:p14="http://schemas.microsoft.com/office/powerpoint/2010/main" val="339648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654164"/>
          </a:xfrm>
        </p:spPr>
        <p:txBody>
          <a:bodyPr>
            <a:noAutofit/>
          </a:bodyPr>
          <a:lstStyle/>
          <a:p>
            <a:endParaRPr lang="tr-TR" sz="2800" b="1" i="1" u="sng" dirty="0">
              <a:solidFill>
                <a:schemeClr val="accent2"/>
              </a:solidFill>
            </a:endParaRPr>
          </a:p>
        </p:txBody>
      </p:sp>
      <p:sp>
        <p:nvSpPr>
          <p:cNvPr id="3" name="İçerik Yer Tutucusu 2"/>
          <p:cNvSpPr>
            <a:spLocks noGrp="1"/>
          </p:cNvSpPr>
          <p:nvPr>
            <p:ph idx="1"/>
          </p:nvPr>
        </p:nvSpPr>
        <p:spPr>
          <a:xfrm>
            <a:off x="457200" y="2000240"/>
            <a:ext cx="8229600" cy="4125923"/>
          </a:xfrm>
        </p:spPr>
        <p:txBody>
          <a:bodyPr/>
          <a:lstStyle/>
          <a:p>
            <a:r>
              <a:rPr lang="tr-TR" dirty="0"/>
              <a:t>Modern anlamda beden terbiyesi olarak spor, Osmanlı İmparatorluğu’nun son döneminde üzerinde çok durulan, önemsenen bir unsurdur. </a:t>
            </a:r>
            <a:endParaRPr lang="tr-TR" dirty="0" smtClean="0"/>
          </a:p>
          <a:p>
            <a:r>
              <a:rPr lang="tr-TR" dirty="0" smtClean="0"/>
              <a:t>Bedenin </a:t>
            </a:r>
            <a:r>
              <a:rPr lang="tr-TR" dirty="0" err="1" smtClean="0"/>
              <a:t>terbiyesi’nin</a:t>
            </a:r>
            <a:r>
              <a:rPr lang="tr-TR" dirty="0" smtClean="0"/>
              <a:t> </a:t>
            </a:r>
            <a:r>
              <a:rPr lang="tr-TR" dirty="0"/>
              <a:t>fikir babaları ve uygulayıcıları arasında iki isim öne çıkar: Selim Sırrı ve Rıza Tevfik.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48" y="5734050"/>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15</a:t>
            </a:fld>
            <a:endParaRPr lang="tr-TR"/>
          </a:p>
        </p:txBody>
      </p:sp>
    </p:spTree>
    <p:extLst>
      <p:ext uri="{BB962C8B-B14F-4D97-AF65-F5344CB8AC3E}">
        <p14:creationId xmlns:p14="http://schemas.microsoft.com/office/powerpoint/2010/main" val="11476906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Modern beden terbiyesi Osmanlı topraklarında ilk kez askeri okullar bünyesinde uygulanmıştır. 1860’ların ilk yarısından itibaren, basit fiziki hareketler ve mücadele sporları öğretimi, askeri okulların müfredatlarına girmiştir. </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047950"/>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16</a:t>
            </a:fld>
            <a:endParaRPr lang="tr-TR"/>
          </a:p>
        </p:txBody>
      </p:sp>
    </p:spTree>
    <p:extLst>
      <p:ext uri="{BB962C8B-B14F-4D97-AF65-F5344CB8AC3E}">
        <p14:creationId xmlns:p14="http://schemas.microsoft.com/office/powerpoint/2010/main" val="3364412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356667" y="476672"/>
            <a:ext cx="8229600" cy="4525963"/>
          </a:xfrm>
        </p:spPr>
        <p:txBody>
          <a:bodyPr>
            <a:normAutofit/>
          </a:bodyPr>
          <a:lstStyle/>
          <a:p>
            <a:pPr marL="0" indent="0">
              <a:spcBef>
                <a:spcPts val="0"/>
              </a:spcBef>
              <a:buNone/>
              <a:defRPr/>
            </a:pPr>
            <a:r>
              <a:rPr lang="tr-TR" dirty="0"/>
              <a:t>1870’lere doğru, bazı sivil okullar da </a:t>
            </a:r>
            <a:r>
              <a:rPr lang="tr-TR" dirty="0" smtClean="0"/>
              <a:t>cimnastik </a:t>
            </a:r>
            <a:r>
              <a:rPr lang="tr-TR" dirty="0"/>
              <a:t>derslerini </a:t>
            </a:r>
            <a:r>
              <a:rPr lang="tr-TR" dirty="0" smtClean="0"/>
              <a:t>riyazet-i </a:t>
            </a:r>
            <a:r>
              <a:rPr lang="tr-TR" dirty="0"/>
              <a:t>bedeniye adı altında zorunlu ders olarak programlarına alırlar. </a:t>
            </a:r>
          </a:p>
          <a:p>
            <a:endParaRPr lang="tr-TR"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970" y="5222686"/>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17</a:t>
            </a:fld>
            <a:endParaRPr lang="tr-TR"/>
          </a:p>
        </p:txBody>
      </p:sp>
      <p:pic>
        <p:nvPicPr>
          <p:cNvPr id="1026" name="Picture 2" descr="https://i2.wp.com/insanvehayat.com/wp-content/uploads/2015/11/beden-egitimi.jpg?resize=702%2C3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70" y="2022285"/>
            <a:ext cx="6686550" cy="3200401"/>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2195736" y="5222686"/>
            <a:ext cx="2952328" cy="366554"/>
          </a:xfrm>
          <a:prstGeom prst="rect">
            <a:avLst/>
          </a:prstGeom>
          <a:noFill/>
        </p:spPr>
        <p:txBody>
          <a:bodyPr wrap="square" rtlCol="0">
            <a:spAutoFit/>
          </a:bodyPr>
          <a:lstStyle/>
          <a:p>
            <a:r>
              <a:rPr lang="tr-TR" dirty="0" err="1" smtClean="0"/>
              <a:t>Mekteb</a:t>
            </a:r>
            <a:r>
              <a:rPr lang="tr-TR" dirty="0" smtClean="0"/>
              <a:t>-i Bahriye Talebeleri</a:t>
            </a:r>
            <a:endParaRPr lang="tr-TR" dirty="0"/>
          </a:p>
        </p:txBody>
      </p:sp>
    </p:spTree>
    <p:extLst>
      <p:ext uri="{BB962C8B-B14F-4D97-AF65-F5344CB8AC3E}">
        <p14:creationId xmlns:p14="http://schemas.microsoft.com/office/powerpoint/2010/main" val="2077588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1892’de açılan Aşiret Mektepleri’nin eğitim programlarına “ayak talimi” </a:t>
            </a:r>
            <a:r>
              <a:rPr lang="tr-TR" dirty="0" smtClean="0"/>
              <a:t>dersleri</a:t>
            </a:r>
          </a:p>
          <a:p>
            <a:endParaRPr lang="tr-TR" b="1" i="1" u="sng" dirty="0">
              <a:solidFill>
                <a:schemeClr val="accent2"/>
              </a:solidFill>
            </a:endParaRPr>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9962" y="2689123"/>
            <a:ext cx="5112569" cy="304492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10" y="5734050"/>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2987824" y="5877272"/>
            <a:ext cx="3744416" cy="369332"/>
          </a:xfrm>
          <a:prstGeom prst="rect">
            <a:avLst/>
          </a:prstGeom>
          <a:noFill/>
        </p:spPr>
        <p:txBody>
          <a:bodyPr wrap="square" rtlCol="0">
            <a:spAutoFit/>
          </a:bodyPr>
          <a:lstStyle/>
          <a:p>
            <a:r>
              <a:rPr lang="tr-TR" dirty="0" smtClean="0"/>
              <a:t>Aşiret </a:t>
            </a:r>
            <a:r>
              <a:rPr lang="tr-TR" dirty="0"/>
              <a:t>M</a:t>
            </a:r>
            <a:r>
              <a:rPr lang="tr-TR" dirty="0" smtClean="0"/>
              <a:t>ektebi’nden bir görünüm</a:t>
            </a: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18</a:t>
            </a:fld>
            <a:endParaRPr lang="tr-TR"/>
          </a:p>
        </p:txBody>
      </p:sp>
    </p:spTree>
    <p:extLst>
      <p:ext uri="{BB962C8B-B14F-4D97-AF65-F5344CB8AC3E}">
        <p14:creationId xmlns:p14="http://schemas.microsoft.com/office/powerpoint/2010/main" val="35341759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685902"/>
            <a:ext cx="828092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539552" y="260648"/>
            <a:ext cx="8229600" cy="4525963"/>
          </a:xfrm>
        </p:spPr>
        <p:txBody>
          <a:bodyPr/>
          <a:lstStyle/>
          <a:p>
            <a:r>
              <a:rPr lang="tr-TR" dirty="0" err="1"/>
              <a:t>Mekteb</a:t>
            </a:r>
            <a:r>
              <a:rPr lang="tr-TR" dirty="0"/>
              <a:t>-i </a:t>
            </a:r>
            <a:r>
              <a:rPr lang="tr-TR" dirty="0" smtClean="0"/>
              <a:t>Sultani,</a:t>
            </a:r>
            <a:r>
              <a:rPr lang="tr-TR" dirty="0"/>
              <a:t> Beşiktaş Jimnastik Kulübü (1903), Galatasaray (1905), Fenerbahçe Kulübü (1907)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2143125"/>
            <a:ext cx="5524500" cy="3542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19</a:t>
            </a:fld>
            <a:endParaRPr lang="tr-TR"/>
          </a:p>
        </p:txBody>
      </p:sp>
    </p:spTree>
    <p:extLst>
      <p:ext uri="{BB962C8B-B14F-4D97-AF65-F5344CB8AC3E}">
        <p14:creationId xmlns:p14="http://schemas.microsoft.com/office/powerpoint/2010/main" val="1738960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Anlatım içeriği olarak;</a:t>
            </a:r>
            <a:br>
              <a:rPr lang="tr-TR" dirty="0"/>
            </a:br>
            <a:endParaRPr lang="tr-TR" dirty="0"/>
          </a:p>
        </p:txBody>
      </p:sp>
      <p:sp>
        <p:nvSpPr>
          <p:cNvPr id="3" name="İçerik Yer Tutucusu 2"/>
          <p:cNvSpPr>
            <a:spLocks noGrp="1"/>
          </p:cNvSpPr>
          <p:nvPr>
            <p:ph idx="1"/>
          </p:nvPr>
        </p:nvSpPr>
        <p:spPr>
          <a:xfrm>
            <a:off x="344161" y="1096387"/>
            <a:ext cx="8229600" cy="4525963"/>
          </a:xfrm>
        </p:spPr>
        <p:txBody>
          <a:bodyPr>
            <a:normAutofit/>
          </a:bodyPr>
          <a:lstStyle/>
          <a:p>
            <a:r>
              <a:rPr lang="tr-TR" dirty="0" smtClean="0"/>
              <a:t>Spor olgusunun 1900 yılların başındaki ve daha sonraki yıllara atfedilebilecek bir değerlendirmesini,</a:t>
            </a:r>
          </a:p>
          <a:p>
            <a:r>
              <a:rPr lang="tr-TR" dirty="0" smtClean="0"/>
              <a:t>Türkiye Cumhuriyeti kurulmadan önce Osmanlı İmparatorluğu’ndaki spora kısa bir bakışı,</a:t>
            </a:r>
          </a:p>
          <a:p>
            <a:r>
              <a:rPr lang="tr-TR" dirty="0" smtClean="0"/>
              <a:t>Türkiye Cumhuriyeti’nin ilk yıllarındaki sporun görünümünü tasarlamaya çalıştım.</a:t>
            </a:r>
            <a:endParaRPr lang="tr-TR" dirty="0"/>
          </a:p>
        </p:txBody>
      </p:sp>
      <p:pic>
        <p:nvPicPr>
          <p:cNvPr id="4" name="Picture 3"/>
          <p:cNvPicPr>
            <a:picLocks noChangeAspect="1" noChangeArrowheads="1"/>
          </p:cNvPicPr>
          <p:nvPr/>
        </p:nvPicPr>
        <p:blipFill>
          <a:blip r:embed="rId3" cstate="print"/>
          <a:srcRect/>
          <a:stretch>
            <a:fillRect/>
          </a:stretch>
        </p:blipFill>
        <p:spPr bwMode="auto">
          <a:xfrm>
            <a:off x="344161" y="5629552"/>
            <a:ext cx="1118880" cy="1118997"/>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7706881" y="5622350"/>
            <a:ext cx="1110240" cy="1136280"/>
          </a:xfrm>
          <a:prstGeom prst="rect">
            <a:avLst/>
          </a:prstGeom>
          <a:noFill/>
          <a:ln w="9525">
            <a:noFill/>
            <a:miter lim="800000"/>
            <a:headEnd/>
            <a:tailEnd/>
          </a:ln>
        </p:spPr>
      </p:pic>
      <p:sp>
        <p:nvSpPr>
          <p:cNvPr id="6" name="Line 4"/>
          <p:cNvSpPr>
            <a:spLocks noChangeShapeType="1"/>
          </p:cNvSpPr>
          <p:nvPr/>
        </p:nvSpPr>
        <p:spPr bwMode="auto">
          <a:xfrm>
            <a:off x="1581202" y="6190490"/>
            <a:ext cx="6009120" cy="1440"/>
          </a:xfrm>
          <a:prstGeom prst="line">
            <a:avLst/>
          </a:prstGeom>
          <a:noFill/>
          <a:ln w="9525">
            <a:solidFill>
              <a:srgbClr val="000000"/>
            </a:solidFill>
            <a:miter lim="800000"/>
            <a:headEnd/>
            <a:tailEnd/>
          </a:ln>
        </p:spPr>
        <p:txBody>
          <a:bodyPr lIns="82945" tIns="41473" rIns="82945" bIns="41473"/>
          <a:lstStyle/>
          <a:p>
            <a:endParaRPr lang="tr-TR" dirty="0"/>
          </a:p>
        </p:txBody>
      </p:sp>
      <p:sp>
        <p:nvSpPr>
          <p:cNvPr id="8" name="Dikdörtgen 7"/>
          <p:cNvSpPr/>
          <p:nvPr/>
        </p:nvSpPr>
        <p:spPr>
          <a:xfrm>
            <a:off x="2324743" y="6376459"/>
            <a:ext cx="4487767" cy="372090"/>
          </a:xfrm>
          <a:prstGeom prst="rect">
            <a:avLst/>
          </a:prstGeom>
        </p:spPr>
        <p:txBody>
          <a:bodyPr wrap="none">
            <a:spAutoFit/>
          </a:bodyPr>
          <a:lstStyle/>
          <a:p>
            <a:pPr hangingPunct="0">
              <a:lnSpc>
                <a:spcPct val="101000"/>
              </a:lnSpc>
              <a:buSzPct val="100000"/>
              <a:tabLst>
                <a:tab pos="656650" algn="l"/>
                <a:tab pos="1313299" algn="l"/>
                <a:tab pos="1969949" algn="l"/>
                <a:tab pos="2626599" algn="l"/>
              </a:tabLst>
            </a:pPr>
            <a:r>
              <a:rPr lang="tr-TR" altLang="en-US" dirty="0">
                <a:latin typeface="Tahoma" pitchFamily="34" charset="0"/>
                <a:cs typeface="Microsoft YaHei"/>
              </a:rPr>
              <a:t>Ankara Üniversitesi Spor Bilimleri Fakültesi</a:t>
            </a:r>
          </a:p>
        </p:txBody>
      </p:sp>
      <p:sp>
        <p:nvSpPr>
          <p:cNvPr id="7" name="Slayt Numarası Yer Tutucusu 6"/>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1545282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Federatif </a:t>
            </a:r>
            <a:r>
              <a:rPr lang="tr-TR" dirty="0" smtClean="0"/>
              <a:t>Örgütlenmeler</a:t>
            </a:r>
            <a:r>
              <a:rPr lang="tr-TR" dirty="0"/>
              <a:t/>
            </a:r>
            <a:br>
              <a:rPr lang="tr-TR" dirty="0"/>
            </a:br>
            <a:endParaRPr lang="tr-TR" dirty="0"/>
          </a:p>
        </p:txBody>
      </p:sp>
      <p:sp>
        <p:nvSpPr>
          <p:cNvPr id="3" name="İçerik Yer Tutucusu 2"/>
          <p:cNvSpPr>
            <a:spLocks noGrp="1"/>
          </p:cNvSpPr>
          <p:nvPr>
            <p:ph idx="1"/>
          </p:nvPr>
        </p:nvSpPr>
        <p:spPr>
          <a:xfrm>
            <a:off x="0" y="1052736"/>
            <a:ext cx="8229600" cy="4525963"/>
          </a:xfrm>
        </p:spPr>
        <p:txBody>
          <a:bodyPr/>
          <a:lstStyle/>
          <a:p>
            <a:r>
              <a:rPr lang="tr-TR" dirty="0" smtClean="0"/>
              <a:t>İstanbul </a:t>
            </a:r>
            <a:r>
              <a:rPr lang="tr-TR" dirty="0"/>
              <a:t>Futbol Birliği (1903-1910), </a:t>
            </a:r>
            <a:endParaRPr lang="tr-TR" dirty="0" smtClean="0"/>
          </a:p>
          <a:p>
            <a:r>
              <a:rPr lang="tr-TR" dirty="0" smtClean="0"/>
              <a:t>İstanbul </a:t>
            </a:r>
            <a:r>
              <a:rPr lang="tr-TR" dirty="0"/>
              <a:t>Futbol Kulüpleri Ligi (1910-1914), Cuma Ligi (1913-1915), </a:t>
            </a:r>
            <a:endParaRPr lang="tr-TR" dirty="0" smtClean="0"/>
          </a:p>
          <a:p>
            <a:r>
              <a:rPr lang="tr-TR" dirty="0" smtClean="0"/>
              <a:t>Cuma </a:t>
            </a:r>
            <a:r>
              <a:rPr lang="tr-TR" dirty="0"/>
              <a:t>Birliği (1915-1919), </a:t>
            </a:r>
            <a:endParaRPr lang="tr-TR" dirty="0" smtClean="0"/>
          </a:p>
          <a:p>
            <a:r>
              <a:rPr lang="tr-TR" dirty="0" smtClean="0"/>
              <a:t>Türk </a:t>
            </a:r>
            <a:r>
              <a:rPr lang="tr-TR" dirty="0"/>
              <a:t>İdman Birliği (1919-1923), </a:t>
            </a:r>
            <a:r>
              <a:rPr lang="tr-TR" dirty="0" smtClean="0"/>
              <a:t>Pazar </a:t>
            </a:r>
            <a:r>
              <a:rPr lang="tr-TR" dirty="0"/>
              <a:t>Ligi (1920-1922) </a:t>
            </a:r>
            <a:endParaRPr lang="tr-TR"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5465763"/>
            <a:ext cx="7688263"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20</a:t>
            </a:fld>
            <a:endParaRPr lang="tr-TR"/>
          </a:p>
        </p:txBody>
      </p:sp>
    </p:spTree>
    <p:extLst>
      <p:ext uri="{BB962C8B-B14F-4D97-AF65-F5344CB8AC3E}">
        <p14:creationId xmlns:p14="http://schemas.microsoft.com/office/powerpoint/2010/main" val="3128739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28662" y="785794"/>
            <a:ext cx="7344816" cy="4473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5589240"/>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21</a:t>
            </a:fld>
            <a:endParaRPr lang="tr-TR"/>
          </a:p>
        </p:txBody>
      </p:sp>
    </p:spTree>
    <p:extLst>
      <p:ext uri="{BB962C8B-B14F-4D97-AF65-F5344CB8AC3E}">
        <p14:creationId xmlns:p14="http://schemas.microsoft.com/office/powerpoint/2010/main" val="15094977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r>
              <a:rPr lang="tr-TR" dirty="0"/>
              <a:t>Selim Sırrı </a:t>
            </a:r>
            <a:r>
              <a:rPr lang="tr-TR" dirty="0" smtClean="0"/>
              <a:t>Tarca</a:t>
            </a:r>
            <a:endParaRPr lang="tr-TR"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435"/>
            <a:ext cx="361925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3584932" y="1025175"/>
            <a:ext cx="3744416" cy="584775"/>
          </a:xfrm>
          <a:prstGeom prst="rect">
            <a:avLst/>
          </a:prstGeom>
        </p:spPr>
        <p:txBody>
          <a:bodyPr wrap="square">
            <a:spAutoFit/>
          </a:bodyPr>
          <a:lstStyle/>
          <a:p>
            <a:r>
              <a:rPr lang="tr-TR" sz="3200" dirty="0"/>
              <a:t>Selim Sırrı Tarcan</a:t>
            </a:r>
          </a:p>
        </p:txBody>
      </p:sp>
      <p:sp>
        <p:nvSpPr>
          <p:cNvPr id="5" name="Dikdörtgen 4"/>
          <p:cNvSpPr/>
          <p:nvPr/>
        </p:nvSpPr>
        <p:spPr>
          <a:xfrm>
            <a:off x="395536" y="2438305"/>
            <a:ext cx="5652120" cy="1077218"/>
          </a:xfrm>
          <a:prstGeom prst="rect">
            <a:avLst/>
          </a:prstGeom>
        </p:spPr>
        <p:txBody>
          <a:bodyPr wrap="square">
            <a:spAutoFit/>
          </a:bodyPr>
          <a:lstStyle/>
          <a:p>
            <a:r>
              <a:rPr lang="tr-TR" sz="3200" dirty="0" smtClean="0"/>
              <a:t>                          Ali </a:t>
            </a:r>
            <a:r>
              <a:rPr lang="tr-TR" sz="3200" dirty="0"/>
              <a:t>Sami </a:t>
            </a:r>
            <a:r>
              <a:rPr lang="tr-TR" sz="3200" dirty="0" smtClean="0"/>
              <a:t>Yen</a:t>
            </a:r>
            <a:endParaRPr lang="tr-TR" sz="3200" dirty="0"/>
          </a:p>
          <a:p>
            <a:r>
              <a:rPr lang="tr-TR" sz="3200" dirty="0" smtClean="0"/>
              <a:t> </a:t>
            </a:r>
            <a:r>
              <a:rPr lang="tr-TR" sz="3200" dirty="0"/>
              <a:t>Burhan Felek </a:t>
            </a:r>
          </a:p>
        </p:txBody>
      </p:sp>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2996952"/>
            <a:ext cx="3384376" cy="2668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2511" y="3429000"/>
            <a:ext cx="2533650" cy="259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451" y="5866879"/>
            <a:ext cx="7686675" cy="99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ayt Numarası Yer Tutucusu 5"/>
          <p:cNvSpPr>
            <a:spLocks noGrp="1"/>
          </p:cNvSpPr>
          <p:nvPr>
            <p:ph type="sldNum" sz="quarter" idx="12"/>
          </p:nvPr>
        </p:nvSpPr>
        <p:spPr/>
        <p:txBody>
          <a:bodyPr/>
          <a:lstStyle/>
          <a:p>
            <a:fld id="{F302176B-0E47-46AC-8F43-DAB4B8A37D06}" type="slidenum">
              <a:rPr lang="tr-TR" smtClean="0"/>
              <a:pPr/>
              <a:t>22</a:t>
            </a:fld>
            <a:endParaRPr lang="tr-TR"/>
          </a:p>
        </p:txBody>
      </p:sp>
    </p:spTree>
    <p:extLst>
      <p:ext uri="{BB962C8B-B14F-4D97-AF65-F5344CB8AC3E}">
        <p14:creationId xmlns:p14="http://schemas.microsoft.com/office/powerpoint/2010/main" val="1504349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Fişek (1983), </a:t>
            </a:r>
            <a:r>
              <a:rPr lang="tr-TR" dirty="0"/>
              <a:t>Cumhuriyet dönemi spor </a:t>
            </a:r>
            <a:r>
              <a:rPr lang="tr-TR" dirty="0" smtClean="0"/>
              <a:t>yönetimini üç aşamada </a:t>
            </a:r>
            <a:r>
              <a:rPr lang="tr-TR" dirty="0"/>
              <a:t>ele alır: </a:t>
            </a:r>
          </a:p>
          <a:p>
            <a:r>
              <a:rPr lang="tr-TR" dirty="0"/>
              <a:t>1922-36 arası Türkiye İdman Cemiyetleri İttifakı dönemi. </a:t>
            </a:r>
          </a:p>
          <a:p>
            <a:r>
              <a:rPr lang="tr-TR" dirty="0"/>
              <a:t>1936-38 arası Türkiye Spor Kurumu dönemi</a:t>
            </a:r>
          </a:p>
          <a:p>
            <a:r>
              <a:rPr lang="tr-TR" dirty="0"/>
              <a:t>1939-45 arası Beden Terbiyesi Genel Müdürlüğü dönemi. </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5517232"/>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23</a:t>
            </a:fld>
            <a:endParaRPr lang="tr-TR"/>
          </a:p>
        </p:txBody>
      </p:sp>
    </p:spTree>
    <p:extLst>
      <p:ext uri="{BB962C8B-B14F-4D97-AF65-F5344CB8AC3E}">
        <p14:creationId xmlns:p14="http://schemas.microsoft.com/office/powerpoint/2010/main" val="13978086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 y="5734050"/>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 </a:t>
            </a:r>
            <a:endParaRPr lang="tr-TR"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422" y="29991"/>
            <a:ext cx="4370577" cy="555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991"/>
            <a:ext cx="506692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spTree>
    <p:extLst>
      <p:ext uri="{BB962C8B-B14F-4D97-AF65-F5344CB8AC3E}">
        <p14:creationId xmlns:p14="http://schemas.microsoft.com/office/powerpoint/2010/main" val="8615865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76" y="1500174"/>
            <a:ext cx="6126312" cy="402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08" y="5517232"/>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sp>
        <p:nvSpPr>
          <p:cNvPr id="5" name="Metin kutusu 4"/>
          <p:cNvSpPr txBox="1"/>
          <p:nvPr/>
        </p:nvSpPr>
        <p:spPr>
          <a:xfrm>
            <a:off x="2051720" y="5516438"/>
            <a:ext cx="3384376" cy="369332"/>
          </a:xfrm>
          <a:prstGeom prst="rect">
            <a:avLst/>
          </a:prstGeom>
          <a:noFill/>
        </p:spPr>
        <p:txBody>
          <a:bodyPr wrap="square" rtlCol="0">
            <a:spAutoFit/>
          </a:bodyPr>
          <a:lstStyle/>
          <a:p>
            <a:r>
              <a:rPr lang="tr-TR" dirty="0"/>
              <a:t>Gazi Terbiye Enstitüsü </a:t>
            </a:r>
          </a:p>
        </p:txBody>
      </p:sp>
    </p:spTree>
    <p:extLst>
      <p:ext uri="{BB962C8B-B14F-4D97-AF65-F5344CB8AC3E}">
        <p14:creationId xmlns:p14="http://schemas.microsoft.com/office/powerpoint/2010/main" val="2362443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owturkey.com/tr124/Atilla_Dundar_19_mayis_stadi_193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86" y="928670"/>
            <a:ext cx="714375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714480" y="285728"/>
            <a:ext cx="5270802" cy="584775"/>
          </a:xfrm>
          <a:prstGeom prst="rect">
            <a:avLst/>
          </a:prstGeom>
        </p:spPr>
        <p:txBody>
          <a:bodyPr wrap="none">
            <a:spAutoFit/>
          </a:bodyPr>
          <a:lstStyle/>
          <a:p>
            <a:pPr algn="ctr"/>
            <a:r>
              <a:rPr lang="tr-TR" sz="3200" dirty="0"/>
              <a:t>Türk Spor Kurumu (</a:t>
            </a:r>
            <a:r>
              <a:rPr lang="tr-TR" sz="3200" dirty="0" smtClean="0"/>
              <a:t>TSK-1936 ) </a:t>
            </a:r>
            <a:endParaRPr lang="tr-TR" sz="3200" dirty="0"/>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209" y="5760560"/>
            <a:ext cx="7688263"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26</a:t>
            </a:fld>
            <a:endParaRPr lang="tr-TR"/>
          </a:p>
        </p:txBody>
      </p:sp>
    </p:spTree>
    <p:extLst>
      <p:ext uri="{BB962C8B-B14F-4D97-AF65-F5344CB8AC3E}">
        <p14:creationId xmlns:p14="http://schemas.microsoft.com/office/powerpoint/2010/main" val="14989799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28" y="476672"/>
            <a:ext cx="7620000"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2143108" y="5715016"/>
            <a:ext cx="4572000" cy="923330"/>
          </a:xfrm>
          <a:prstGeom prst="rect">
            <a:avLst/>
          </a:prstGeom>
        </p:spPr>
        <p:txBody>
          <a:bodyPr>
            <a:spAutoFit/>
          </a:bodyPr>
          <a:lstStyle/>
          <a:p>
            <a:r>
              <a:rPr lang="tr-TR" dirty="0"/>
              <a:t>Halkevlerinin tabii üyeleri genç T</a:t>
            </a:r>
            <a:r>
              <a:rPr lang="tr-TR" dirty="0" smtClean="0"/>
              <a:t>ürk </a:t>
            </a:r>
            <a:r>
              <a:rPr lang="tr-TR" dirty="0"/>
              <a:t>kızları Ankara'nın 19 Mayıs stadyumunda idman gösterisinde.</a:t>
            </a:r>
          </a:p>
        </p:txBody>
      </p:sp>
      <p:sp>
        <p:nvSpPr>
          <p:cNvPr id="3" name="Dikdörtgen 2"/>
          <p:cNvSpPr/>
          <p:nvPr/>
        </p:nvSpPr>
        <p:spPr>
          <a:xfrm>
            <a:off x="2339752" y="107340"/>
            <a:ext cx="3748270" cy="369332"/>
          </a:xfrm>
          <a:prstGeom prst="rect">
            <a:avLst/>
          </a:prstGeom>
        </p:spPr>
        <p:txBody>
          <a:bodyPr wrap="none">
            <a:spAutoFit/>
          </a:bodyPr>
          <a:lstStyle/>
          <a:p>
            <a:r>
              <a:rPr lang="tr-TR" dirty="0" smtClean="0"/>
              <a:t>“Sağlam </a:t>
            </a:r>
            <a:r>
              <a:rPr lang="tr-TR" dirty="0"/>
              <a:t>kafa sağlam vücutta </a:t>
            </a:r>
            <a:r>
              <a:rPr lang="tr-TR" dirty="0" smtClean="0"/>
              <a:t>bulunur’’</a:t>
            </a: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spTree>
    <p:extLst>
      <p:ext uri="{BB962C8B-B14F-4D97-AF65-F5344CB8AC3E}">
        <p14:creationId xmlns:p14="http://schemas.microsoft.com/office/powerpoint/2010/main" val="29406075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566" y="-1"/>
            <a:ext cx="4970169" cy="3790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1" y="3790806"/>
            <a:ext cx="3491879" cy="306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4135756" cy="27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descr="Image result for hitlerjuge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92896"/>
            <a:ext cx="4152566" cy="436510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0786" y="3753592"/>
            <a:ext cx="283845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pPr/>
              <a:t>28</a:t>
            </a:fld>
            <a:endParaRPr lang="tr-TR"/>
          </a:p>
        </p:txBody>
      </p:sp>
    </p:spTree>
    <p:extLst>
      <p:ext uri="{BB962C8B-B14F-4D97-AF65-F5344CB8AC3E}">
        <p14:creationId xmlns:p14="http://schemas.microsoft.com/office/powerpoint/2010/main" val="4114946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4" y="714356"/>
            <a:ext cx="3094634" cy="513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5735637"/>
            <a:ext cx="8208912"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pPr/>
              <a:t>29</a:t>
            </a:fld>
            <a:endParaRPr lang="tr-TR"/>
          </a:p>
        </p:txBody>
      </p:sp>
    </p:spTree>
    <p:extLst>
      <p:ext uri="{BB962C8B-B14F-4D97-AF65-F5344CB8AC3E}">
        <p14:creationId xmlns:p14="http://schemas.microsoft.com/office/powerpoint/2010/main" val="1637264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r>
              <a:rPr lang="tr-TR" dirty="0" smtClean="0"/>
              <a:t>Siyaset </a:t>
            </a:r>
            <a:r>
              <a:rPr lang="tr-TR" dirty="0"/>
              <a:t>toplumun genel bir örgütlenme aracı, devlet de toplumun siyasal örgütü olduğu için, toplumsal </a:t>
            </a:r>
            <a:r>
              <a:rPr lang="tr-TR" dirty="0" smtClean="0"/>
              <a:t>yaşantının </a:t>
            </a:r>
            <a:r>
              <a:rPr lang="tr-TR" dirty="0"/>
              <a:t>her kesiminde gizli </a:t>
            </a:r>
            <a:r>
              <a:rPr lang="tr-TR" dirty="0" smtClean="0"/>
              <a:t>veya açık devlet mevcuttur.</a:t>
            </a:r>
            <a:endParaRPr lang="tr-TR" dirty="0"/>
          </a:p>
          <a:p>
            <a:endParaRPr lang="tr-TR" dirty="0"/>
          </a:p>
        </p:txBody>
      </p:sp>
      <p:pic>
        <p:nvPicPr>
          <p:cNvPr id="4" name="Picture 3"/>
          <p:cNvPicPr>
            <a:picLocks noChangeAspect="1" noChangeArrowheads="1"/>
          </p:cNvPicPr>
          <p:nvPr/>
        </p:nvPicPr>
        <p:blipFill>
          <a:blip r:embed="rId3" cstate="print"/>
          <a:srcRect/>
          <a:stretch>
            <a:fillRect/>
          </a:stretch>
        </p:blipFill>
        <p:spPr bwMode="auto">
          <a:xfrm>
            <a:off x="344161" y="5629552"/>
            <a:ext cx="1118880" cy="1118997"/>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7706881" y="5622350"/>
            <a:ext cx="1110240" cy="1136280"/>
          </a:xfrm>
          <a:prstGeom prst="rect">
            <a:avLst/>
          </a:prstGeom>
          <a:noFill/>
          <a:ln w="9525">
            <a:noFill/>
            <a:miter lim="800000"/>
            <a:headEnd/>
            <a:tailEnd/>
          </a:ln>
        </p:spPr>
      </p:pic>
      <p:sp>
        <p:nvSpPr>
          <p:cNvPr id="6" name="Line 4"/>
          <p:cNvSpPr>
            <a:spLocks noChangeShapeType="1"/>
          </p:cNvSpPr>
          <p:nvPr/>
        </p:nvSpPr>
        <p:spPr bwMode="auto">
          <a:xfrm>
            <a:off x="1581202" y="6190490"/>
            <a:ext cx="6009120" cy="1440"/>
          </a:xfrm>
          <a:prstGeom prst="line">
            <a:avLst/>
          </a:prstGeom>
          <a:noFill/>
          <a:ln w="9525">
            <a:solidFill>
              <a:srgbClr val="000000"/>
            </a:solidFill>
            <a:miter lim="800000"/>
            <a:headEnd/>
            <a:tailEnd/>
          </a:ln>
        </p:spPr>
        <p:txBody>
          <a:bodyPr lIns="82945" tIns="41473" rIns="82945" bIns="41473"/>
          <a:lstStyle/>
          <a:p>
            <a:endParaRPr lang="tr-TR" dirty="0"/>
          </a:p>
        </p:txBody>
      </p:sp>
      <p:sp>
        <p:nvSpPr>
          <p:cNvPr id="8" name="Dikdörtgen 7"/>
          <p:cNvSpPr/>
          <p:nvPr/>
        </p:nvSpPr>
        <p:spPr>
          <a:xfrm>
            <a:off x="2324743" y="6376459"/>
            <a:ext cx="4487767" cy="372090"/>
          </a:xfrm>
          <a:prstGeom prst="rect">
            <a:avLst/>
          </a:prstGeom>
        </p:spPr>
        <p:txBody>
          <a:bodyPr wrap="none">
            <a:spAutoFit/>
          </a:bodyPr>
          <a:lstStyle/>
          <a:p>
            <a:pPr hangingPunct="0">
              <a:lnSpc>
                <a:spcPct val="101000"/>
              </a:lnSpc>
              <a:buSzPct val="100000"/>
              <a:tabLst>
                <a:tab pos="656650" algn="l"/>
                <a:tab pos="1313299" algn="l"/>
                <a:tab pos="1969949" algn="l"/>
                <a:tab pos="2626599" algn="l"/>
              </a:tabLst>
            </a:pPr>
            <a:r>
              <a:rPr lang="tr-TR" altLang="en-US" dirty="0">
                <a:latin typeface="Tahoma" pitchFamily="34" charset="0"/>
                <a:cs typeface="Microsoft YaHei"/>
              </a:rPr>
              <a:t>Ankara Üniversitesi Spor Bilimleri Fakültesi</a:t>
            </a:r>
          </a:p>
        </p:txBody>
      </p:sp>
      <p:sp>
        <p:nvSpPr>
          <p:cNvPr id="7" name="Slayt Numarası Yer Tutucusu 6"/>
          <p:cNvSpPr>
            <a:spLocks noGrp="1"/>
          </p:cNvSpPr>
          <p:nvPr>
            <p:ph type="sldNum" sz="quarter" idx="12"/>
          </p:nvPr>
        </p:nvSpPr>
        <p:spPr/>
        <p:txBody>
          <a:bodyPr/>
          <a:lstStyle/>
          <a:p>
            <a:fld id="{F302176B-0E47-46AC-8F43-DAB4B8A37D06}" type="slidenum">
              <a:rPr lang="tr-TR" smtClean="0"/>
              <a:pPr/>
              <a:t>3</a:t>
            </a:fld>
            <a:endParaRPr lang="tr-TR"/>
          </a:p>
        </p:txBody>
      </p:sp>
    </p:spTree>
    <p:extLst>
      <p:ext uri="{BB962C8B-B14F-4D97-AF65-F5344CB8AC3E}">
        <p14:creationId xmlns:p14="http://schemas.microsoft.com/office/powerpoint/2010/main" val="1056254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437998" y="556393"/>
            <a:ext cx="8229600" cy="4525963"/>
          </a:xfrm>
        </p:spPr>
        <p:txBody>
          <a:bodyPr/>
          <a:lstStyle/>
          <a:p>
            <a:r>
              <a:rPr lang="tr-TR" dirty="0"/>
              <a:t>1938’de Beden Terbiyesi Genel Direktörlüğü (BTGD) kurulur.</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115" y="5516785"/>
            <a:ext cx="7688263"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1700808"/>
            <a:ext cx="4851796" cy="363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2483768" y="5516785"/>
            <a:ext cx="3096344" cy="369332"/>
          </a:xfrm>
          <a:prstGeom prst="rect">
            <a:avLst/>
          </a:prstGeom>
          <a:noFill/>
        </p:spPr>
        <p:txBody>
          <a:bodyPr wrap="square" rtlCol="0">
            <a:spAutoFit/>
          </a:bodyPr>
          <a:lstStyle/>
          <a:p>
            <a:r>
              <a:rPr lang="tr-TR" dirty="0" smtClean="0"/>
              <a:t>Dönemin bir diploma örneği</a:t>
            </a:r>
            <a:endParaRPr lang="tr-TR" dirty="0"/>
          </a:p>
        </p:txBody>
      </p:sp>
    </p:spTree>
    <p:extLst>
      <p:ext uri="{BB962C8B-B14F-4D97-AF65-F5344CB8AC3E}">
        <p14:creationId xmlns:p14="http://schemas.microsoft.com/office/powerpoint/2010/main" val="16784560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44110" y="0"/>
            <a:ext cx="8229600" cy="1143000"/>
          </a:xfrm>
        </p:spPr>
        <p:txBody>
          <a:bodyPr/>
          <a:lstStyle/>
          <a:p>
            <a:endParaRPr lang="tr-TR"/>
          </a:p>
        </p:txBody>
      </p:sp>
      <p:sp>
        <p:nvSpPr>
          <p:cNvPr id="4" name="İçerik Yer Tutucusu 3"/>
          <p:cNvSpPr>
            <a:spLocks noGrp="1"/>
          </p:cNvSpPr>
          <p:nvPr>
            <p:ph idx="1"/>
          </p:nvPr>
        </p:nvSpPr>
        <p:spPr>
          <a:xfrm>
            <a:off x="444110" y="1052736"/>
            <a:ext cx="8229600" cy="4525963"/>
          </a:xfrm>
        </p:spPr>
        <p:txBody>
          <a:bodyPr/>
          <a:lstStyle/>
          <a:p>
            <a:r>
              <a:rPr lang="tr-TR" dirty="0"/>
              <a:t>Artık kulüplerde, 12-45 yaş arası her vatandaş, zorunlu tutulan beden terbiyesi idmanlarını yapacaktır.</a:t>
            </a:r>
          </a:p>
          <a:p>
            <a:endParaRPr lang="tr-TR"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0" y="2492896"/>
            <a:ext cx="9170180" cy="436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35637"/>
            <a:ext cx="9144000"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pPr/>
              <a:t>31</a:t>
            </a:fld>
            <a:endParaRPr lang="tr-TR"/>
          </a:p>
        </p:txBody>
      </p:sp>
    </p:spTree>
    <p:extLst>
      <p:ext uri="{BB962C8B-B14F-4D97-AF65-F5344CB8AC3E}">
        <p14:creationId xmlns:p14="http://schemas.microsoft.com/office/powerpoint/2010/main" val="2011186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Kadın ve spor</a:t>
            </a:r>
            <a:br>
              <a:rPr lang="tr-TR" dirty="0"/>
            </a:br>
            <a:endParaRPr lang="tr-TR" dirty="0"/>
          </a:p>
        </p:txBody>
      </p:sp>
      <p:sp>
        <p:nvSpPr>
          <p:cNvPr id="3" name="İçerik Yer Tutucusu 2"/>
          <p:cNvSpPr>
            <a:spLocks noGrp="1"/>
          </p:cNvSpPr>
          <p:nvPr>
            <p:ph idx="1"/>
          </p:nvPr>
        </p:nvSpPr>
        <p:spPr/>
        <p:txBody>
          <a:bodyPr/>
          <a:lstStyle/>
          <a:p>
            <a:endParaRPr lang="tr-TR"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836712"/>
            <a:ext cx="2733675"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descr="Image result for “Beden Terbiyesi Mükellefiye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1268760"/>
            <a:ext cx="4667250" cy="2476501"/>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907" y="5359400"/>
            <a:ext cx="7688263" cy="112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spTree>
    <p:extLst>
      <p:ext uri="{BB962C8B-B14F-4D97-AF65-F5344CB8AC3E}">
        <p14:creationId xmlns:p14="http://schemas.microsoft.com/office/powerpoint/2010/main" val="942918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Kadın Sporcular</a:t>
            </a:r>
            <a:endParaRPr lang="tr-TR"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429000"/>
            <a:ext cx="46672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692697"/>
            <a:ext cx="4111931" cy="273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5727605"/>
            <a:ext cx="7688263"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33</a:t>
            </a:fld>
            <a:endParaRPr lang="tr-TR"/>
          </a:p>
        </p:txBody>
      </p:sp>
    </p:spTree>
    <p:extLst>
      <p:ext uri="{BB962C8B-B14F-4D97-AF65-F5344CB8AC3E}">
        <p14:creationId xmlns:p14="http://schemas.microsoft.com/office/powerpoint/2010/main" val="3504881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196752"/>
            <a:ext cx="3748854"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normAutofit fontScale="90000"/>
          </a:bodyPr>
          <a:lstStyle/>
          <a:p>
            <a:r>
              <a:rPr lang="tr-TR" b="1" dirty="0" smtClean="0"/>
              <a:t>Bitirirken</a:t>
            </a:r>
            <a:r>
              <a:rPr lang="tr-TR" dirty="0"/>
              <a:t/>
            </a:r>
            <a:br>
              <a:rPr lang="tr-TR" dirty="0"/>
            </a:br>
            <a:endParaRPr lang="tr-TR" dirty="0"/>
          </a:p>
        </p:txBody>
      </p:sp>
      <p:pic>
        <p:nvPicPr>
          <p:cNvPr id="266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55576" y="5799402"/>
            <a:ext cx="7687722" cy="11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Tree>
    <p:extLst>
      <p:ext uri="{BB962C8B-B14F-4D97-AF65-F5344CB8AC3E}">
        <p14:creationId xmlns:p14="http://schemas.microsoft.com/office/powerpoint/2010/main" val="15876648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4536841"/>
            <a:ext cx="3923928" cy="2074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a:xfrm>
            <a:off x="2813446" y="3481987"/>
            <a:ext cx="8229600" cy="1143000"/>
          </a:xfrm>
        </p:spPr>
        <p:txBody>
          <a:bodyPr/>
          <a:lstStyle/>
          <a:p>
            <a:r>
              <a:rPr lang="tr-TR" dirty="0" smtClean="0"/>
              <a:t>Saygı ve</a:t>
            </a:r>
            <a:endParaRPr lang="tr-TR" dirty="0"/>
          </a:p>
        </p:txBody>
      </p:sp>
      <p:sp>
        <p:nvSpPr>
          <p:cNvPr id="3" name="İçerik Yer Tutucusu 2"/>
          <p:cNvSpPr>
            <a:spLocks noGrp="1"/>
          </p:cNvSpPr>
          <p:nvPr>
            <p:ph idx="1"/>
          </p:nvPr>
        </p:nvSpPr>
        <p:spPr>
          <a:xfrm>
            <a:off x="457200" y="1600200"/>
            <a:ext cx="7643192" cy="3533009"/>
          </a:xfrm>
        </p:spPr>
        <p:txBody>
          <a:bodyPr/>
          <a:lstStyle/>
          <a:p>
            <a:endParaRPr lang="tr-TR" dirty="0"/>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6" y="1066800"/>
            <a:ext cx="5564126" cy="5530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6732240" y="4624987"/>
            <a:ext cx="1854097" cy="461665"/>
          </a:xfrm>
          <a:prstGeom prst="rect">
            <a:avLst/>
          </a:prstGeom>
          <a:noFill/>
        </p:spPr>
        <p:txBody>
          <a:bodyPr wrap="none" rtlCol="0">
            <a:spAutoFit/>
          </a:bodyPr>
          <a:lstStyle/>
          <a:p>
            <a:r>
              <a:rPr lang="tr-TR" sz="2400" dirty="0" err="1">
                <a:solidFill>
                  <a:schemeClr val="bg1"/>
                </a:solidFill>
              </a:rPr>
              <a:t>S</a:t>
            </a:r>
            <a:r>
              <a:rPr lang="tr-TR" sz="2400" dirty="0" err="1" smtClean="0">
                <a:solidFill>
                  <a:schemeClr val="bg1"/>
                </a:solidFill>
              </a:rPr>
              <a:t>evgilerimle</a:t>
            </a:r>
            <a:r>
              <a:rPr lang="tr-TR" sz="2400" dirty="0" err="1" smtClean="0"/>
              <a:t>e</a:t>
            </a:r>
            <a:endParaRPr lang="tr-TR" sz="24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35</a:t>
            </a:fld>
            <a:endParaRPr lang="tr-TR"/>
          </a:p>
        </p:txBody>
      </p:sp>
    </p:spTree>
    <p:extLst>
      <p:ext uri="{BB962C8B-B14F-4D97-AF65-F5344CB8AC3E}">
        <p14:creationId xmlns:p14="http://schemas.microsoft.com/office/powerpoint/2010/main" val="510653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11156"/>
          </a:xfrm>
        </p:spPr>
        <p:txBody>
          <a:bodyPr>
            <a:normAutofit fontScale="90000"/>
          </a:bodyPr>
          <a:lstStyle/>
          <a:p>
            <a:endParaRPr lang="tr-TR" dirty="0"/>
          </a:p>
        </p:txBody>
      </p:sp>
      <p:sp>
        <p:nvSpPr>
          <p:cNvPr id="3" name="İçerik Yer Tutucusu 2"/>
          <p:cNvSpPr>
            <a:spLocks noGrp="1"/>
          </p:cNvSpPr>
          <p:nvPr>
            <p:ph idx="1"/>
          </p:nvPr>
        </p:nvSpPr>
        <p:spPr>
          <a:xfrm>
            <a:off x="453826" y="1000109"/>
            <a:ext cx="8229600" cy="4629444"/>
          </a:xfrm>
        </p:spPr>
        <p:txBody>
          <a:bodyPr>
            <a:normAutofit/>
          </a:bodyPr>
          <a:lstStyle/>
          <a:p>
            <a:r>
              <a:rPr lang="tr-TR" dirty="0" smtClean="0"/>
              <a:t>“Spor, yalnızca içinde yapıldığı toplumun değil, dünyanın da çelişkilerini, sürtüşmelerini, sorunlarını yansıtan bir aynadır” (Fişek, 1983) </a:t>
            </a:r>
          </a:p>
          <a:p>
            <a:r>
              <a:rPr lang="tr-TR" dirty="0" smtClean="0"/>
              <a:t>‘Spor </a:t>
            </a:r>
            <a:r>
              <a:rPr lang="tr-TR" dirty="0"/>
              <a:t>yönetiminin devlete karşı </a:t>
            </a:r>
            <a:r>
              <a:rPr lang="tr-TR" dirty="0" smtClean="0"/>
              <a:t>bağımsızlığı’ diye </a:t>
            </a:r>
            <a:r>
              <a:rPr lang="tr-TR" dirty="0"/>
              <a:t>bir şey </a:t>
            </a:r>
            <a:r>
              <a:rPr lang="tr-TR" dirty="0" smtClean="0"/>
              <a:t>yoktur, olacaksa </a:t>
            </a:r>
            <a:r>
              <a:rPr lang="tr-TR" dirty="0"/>
              <a:t>bile evrensel kullanışlılıktan yoksundur. </a:t>
            </a:r>
          </a:p>
          <a:p>
            <a:pPr marL="0" indent="0">
              <a:buNone/>
            </a:pPr>
            <a:r>
              <a:rPr lang="tr-TR" i="1" dirty="0"/>
              <a:t>‘</a:t>
            </a:r>
            <a:r>
              <a:rPr lang="tr-TR" sz="2600" i="1" dirty="0"/>
              <a:t>Sporun devlete karşı görece en bağımsız </a:t>
            </a:r>
            <a:r>
              <a:rPr lang="tr-TR" sz="2600" i="1" dirty="0" smtClean="0"/>
              <a:t>olduğu </a:t>
            </a:r>
            <a:r>
              <a:rPr lang="tr-TR" sz="2600" i="1" dirty="0"/>
              <a:t>s</a:t>
            </a:r>
            <a:r>
              <a:rPr lang="tr-TR" sz="2600" i="1" dirty="0" smtClean="0"/>
              <a:t>öylenilen , </a:t>
            </a:r>
            <a:r>
              <a:rPr lang="tr-TR" sz="2600" i="1" dirty="0"/>
              <a:t>Anglo-Amerikan spor yönetimi modellerinde bile olmamıştır; devlet var olduğu sürece de olamaz’.</a:t>
            </a:r>
          </a:p>
          <a:p>
            <a:endParaRPr lang="tr-TR" dirty="0"/>
          </a:p>
          <a:p>
            <a:endParaRPr lang="tr-TR" dirty="0"/>
          </a:p>
          <a:p>
            <a:endParaRPr lang="tr-TR" dirty="0"/>
          </a:p>
        </p:txBody>
      </p:sp>
      <p:pic>
        <p:nvPicPr>
          <p:cNvPr id="4" name="Picture 3"/>
          <p:cNvPicPr>
            <a:picLocks noChangeAspect="1" noChangeArrowheads="1"/>
          </p:cNvPicPr>
          <p:nvPr/>
        </p:nvPicPr>
        <p:blipFill>
          <a:blip r:embed="rId3" cstate="print"/>
          <a:srcRect/>
          <a:stretch>
            <a:fillRect/>
          </a:stretch>
        </p:blipFill>
        <p:spPr bwMode="auto">
          <a:xfrm>
            <a:off x="344161" y="5629552"/>
            <a:ext cx="1118880" cy="1118997"/>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7706881" y="5622350"/>
            <a:ext cx="1110240" cy="1136280"/>
          </a:xfrm>
          <a:prstGeom prst="rect">
            <a:avLst/>
          </a:prstGeom>
          <a:noFill/>
          <a:ln w="9525">
            <a:noFill/>
            <a:miter lim="800000"/>
            <a:headEnd/>
            <a:tailEnd/>
          </a:ln>
        </p:spPr>
      </p:pic>
      <p:sp>
        <p:nvSpPr>
          <p:cNvPr id="6" name="Line 4"/>
          <p:cNvSpPr>
            <a:spLocks noChangeShapeType="1"/>
          </p:cNvSpPr>
          <p:nvPr/>
        </p:nvSpPr>
        <p:spPr bwMode="auto">
          <a:xfrm>
            <a:off x="1581202" y="6190490"/>
            <a:ext cx="6009120" cy="1440"/>
          </a:xfrm>
          <a:prstGeom prst="line">
            <a:avLst/>
          </a:prstGeom>
          <a:noFill/>
          <a:ln w="9525">
            <a:solidFill>
              <a:srgbClr val="000000"/>
            </a:solidFill>
            <a:miter lim="800000"/>
            <a:headEnd/>
            <a:tailEnd/>
          </a:ln>
        </p:spPr>
        <p:txBody>
          <a:bodyPr lIns="82945" tIns="41473" rIns="82945" bIns="41473"/>
          <a:lstStyle/>
          <a:p>
            <a:endParaRPr lang="tr-TR" dirty="0"/>
          </a:p>
        </p:txBody>
      </p:sp>
      <p:sp>
        <p:nvSpPr>
          <p:cNvPr id="8" name="Dikdörtgen 7"/>
          <p:cNvSpPr/>
          <p:nvPr/>
        </p:nvSpPr>
        <p:spPr>
          <a:xfrm>
            <a:off x="2324743" y="6376459"/>
            <a:ext cx="4487767" cy="372090"/>
          </a:xfrm>
          <a:prstGeom prst="rect">
            <a:avLst/>
          </a:prstGeom>
        </p:spPr>
        <p:txBody>
          <a:bodyPr wrap="none">
            <a:spAutoFit/>
          </a:bodyPr>
          <a:lstStyle/>
          <a:p>
            <a:pPr hangingPunct="0">
              <a:lnSpc>
                <a:spcPct val="101000"/>
              </a:lnSpc>
              <a:buSzPct val="100000"/>
              <a:tabLst>
                <a:tab pos="656650" algn="l"/>
                <a:tab pos="1313299" algn="l"/>
                <a:tab pos="1969949" algn="l"/>
                <a:tab pos="2626599" algn="l"/>
              </a:tabLst>
            </a:pPr>
            <a:r>
              <a:rPr lang="tr-TR" altLang="en-US" dirty="0">
                <a:latin typeface="Tahoma" pitchFamily="34" charset="0"/>
                <a:cs typeface="Microsoft YaHei"/>
              </a:rPr>
              <a:t>Ankara Üniversitesi Spor Bilimleri Fakültesi</a:t>
            </a:r>
          </a:p>
        </p:txBody>
      </p:sp>
      <p:sp>
        <p:nvSpPr>
          <p:cNvPr id="7" name="Slayt Numarası Yer Tutucusu 6"/>
          <p:cNvSpPr>
            <a:spLocks noGrp="1"/>
          </p:cNvSpPr>
          <p:nvPr>
            <p:ph type="sldNum" sz="quarter" idx="12"/>
          </p:nvPr>
        </p:nvSpPr>
        <p:spPr/>
        <p:txBody>
          <a:bodyPr/>
          <a:lstStyle/>
          <a:p>
            <a:fld id="{F302176B-0E47-46AC-8F43-DAB4B8A37D06}" type="slidenum">
              <a:rPr lang="tr-TR" smtClean="0"/>
              <a:pPr/>
              <a:t>4</a:t>
            </a:fld>
            <a:endParaRPr lang="tr-TR"/>
          </a:p>
        </p:txBody>
      </p:sp>
    </p:spTree>
    <p:extLst>
      <p:ext uri="{BB962C8B-B14F-4D97-AF65-F5344CB8AC3E}">
        <p14:creationId xmlns:p14="http://schemas.microsoft.com/office/powerpoint/2010/main" val="36214658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571472" y="1500174"/>
            <a:ext cx="8229600" cy="4268799"/>
          </a:xfrm>
        </p:spPr>
        <p:txBody>
          <a:bodyPr/>
          <a:lstStyle/>
          <a:p>
            <a:r>
              <a:rPr lang="tr-TR" dirty="0"/>
              <a:t>Bugünkü anlamda spor, İngiltere de XIX</a:t>
            </a:r>
            <a:r>
              <a:rPr lang="tr-TR" b="1" dirty="0"/>
              <a:t>. </a:t>
            </a:r>
            <a:r>
              <a:rPr lang="tr-TR" dirty="0"/>
              <a:t>Yüzyılın ortalarına doğru </a:t>
            </a:r>
            <a:r>
              <a:rPr lang="tr-TR" dirty="0" smtClean="0"/>
              <a:t>büyümeye başlar.</a:t>
            </a:r>
            <a:endParaRPr lang="tr-TR" b="1" i="1" u="sng" dirty="0">
              <a:solidFill>
                <a:schemeClr val="accent2"/>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72" y="4643446"/>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pPr/>
              <a:t>5</a:t>
            </a:fld>
            <a:endParaRPr lang="tr-TR"/>
          </a:p>
        </p:txBody>
      </p:sp>
    </p:spTree>
    <p:extLst>
      <p:ext uri="{BB962C8B-B14F-4D97-AF65-F5344CB8AC3E}">
        <p14:creationId xmlns:p14="http://schemas.microsoft.com/office/powerpoint/2010/main" val="6848138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Spor pek açık biçimde, sanayi dünyasındaki gelişmelerin daha da kızıştırdığı gerilimleri, onlara simgesel, töresel bir biçim vererek yola-düzene koymak ister; yarışmalar kurallar içine alınır. </a:t>
            </a:r>
            <a:r>
              <a:rPr lang="tr-TR" dirty="0" smtClean="0"/>
              <a:t>Sporla çarpışma-çatışma  yasallaştırılır</a:t>
            </a:r>
            <a:r>
              <a:rPr lang="tr-TR" dirty="0"/>
              <a:t>.</a:t>
            </a:r>
            <a:endParaRPr lang="tr-TR" b="1" dirty="0"/>
          </a:p>
          <a:p>
            <a:endParaRPr lang="tr-TR"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459" y="4437112"/>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369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Sporun yayılışını destekleyen bir başka neden, </a:t>
            </a:r>
            <a:r>
              <a:rPr lang="tr-TR" dirty="0" smtClean="0"/>
              <a:t>bedensel </a:t>
            </a:r>
            <a:r>
              <a:rPr lang="tr-TR" dirty="0"/>
              <a:t>sağlığı koruma</a:t>
            </a:r>
            <a:r>
              <a:rPr lang="tr-TR" b="1" dirty="0"/>
              <a:t>,</a:t>
            </a:r>
            <a:r>
              <a:rPr lang="tr-TR" dirty="0"/>
              <a:t> </a:t>
            </a:r>
            <a:r>
              <a:rPr lang="tr-TR" dirty="0" smtClean="0"/>
              <a:t>bedenin eğitimini ve bedeni </a:t>
            </a:r>
            <a:r>
              <a:rPr lang="tr-TR" dirty="0"/>
              <a:t>yüceltmektir. Spor açık havanın vaadidir (1900’lü yılların başlarında).</a:t>
            </a:r>
          </a:p>
          <a:p>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77072"/>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796331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r>
              <a:rPr lang="tr-TR" u="sng" dirty="0" smtClean="0"/>
              <a:t>“</a:t>
            </a:r>
            <a:r>
              <a:rPr lang="tr-TR" u="sng" dirty="0"/>
              <a:t>İ</a:t>
            </a:r>
            <a:r>
              <a:rPr lang="tr-TR" u="sng" dirty="0" smtClean="0"/>
              <a:t>yi </a:t>
            </a:r>
            <a:r>
              <a:rPr lang="tr-TR" u="sng" dirty="0"/>
              <a:t>bir sporcu iyi bir savaşçıdır </a:t>
            </a:r>
            <a:r>
              <a:rPr lang="tr-TR" u="sng" dirty="0" smtClean="0"/>
              <a:t>“</a:t>
            </a:r>
            <a:r>
              <a:rPr lang="tr-TR" dirty="0" smtClean="0"/>
              <a:t> .</a:t>
            </a:r>
            <a:endParaRPr lang="tr-TR" dirty="0"/>
          </a:p>
          <a:p>
            <a:pPr marL="0" indent="0">
              <a:buNone/>
            </a:pPr>
            <a:r>
              <a:rPr lang="tr-TR" dirty="0"/>
              <a:t>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365104"/>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spTree>
    <p:extLst>
      <p:ext uri="{BB962C8B-B14F-4D97-AF65-F5344CB8AC3E}">
        <p14:creationId xmlns:p14="http://schemas.microsoft.com/office/powerpoint/2010/main" val="4169667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b="1" u="sng" dirty="0" smtClean="0"/>
              <a:t>Kitle </a:t>
            </a:r>
            <a:r>
              <a:rPr lang="tr-TR" b="1" u="sng" dirty="0"/>
              <a:t>spo­ru, kitle basını ve kitle </a:t>
            </a:r>
            <a:r>
              <a:rPr lang="tr-TR" b="1" u="sng" dirty="0" smtClean="0"/>
              <a:t>rejimleri</a:t>
            </a:r>
            <a:endParaRPr lang="tr-TR" dirty="0"/>
          </a:p>
          <a:p>
            <a:endParaRPr lang="tr-TR"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48" y="5734050"/>
            <a:ext cx="768667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spTree>
    <p:extLst>
      <p:ext uri="{BB962C8B-B14F-4D97-AF65-F5344CB8AC3E}">
        <p14:creationId xmlns:p14="http://schemas.microsoft.com/office/powerpoint/2010/main" val="9765153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607</TotalTime>
  <Words>3893</Words>
  <Application>Microsoft Office PowerPoint</Application>
  <PresentationFormat>Ekran Gösterisi (4:3)</PresentationFormat>
  <Paragraphs>197</Paragraphs>
  <Slides>35</Slides>
  <Notes>33</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35</vt:i4>
      </vt:variant>
    </vt:vector>
  </HeadingPairs>
  <TitlesOfParts>
    <vt:vector size="40" baseType="lpstr">
      <vt:lpstr>Microsoft YaHei</vt:lpstr>
      <vt:lpstr>Arial</vt:lpstr>
      <vt:lpstr>Calibri</vt:lpstr>
      <vt:lpstr>Tahoma</vt:lpstr>
      <vt:lpstr>Ofis Teması</vt:lpstr>
      <vt:lpstr>PowerPoint Sunusu</vt:lpstr>
      <vt:lpstr>Anlatım içeriği olarak;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Federatif Örgütlenmeler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Kadın ve spor </vt:lpstr>
      <vt:lpstr>PowerPoint Sunusu</vt:lpstr>
      <vt:lpstr>Bitirirken </vt:lpstr>
      <vt:lpstr>Saygı ve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Velittin Balcı</dc:creator>
  <cp:lastModifiedBy>Velittin Balcı</cp:lastModifiedBy>
  <cp:revision>60</cp:revision>
  <dcterms:created xsi:type="dcterms:W3CDTF">2017-05-04T20:13:57Z</dcterms:created>
  <dcterms:modified xsi:type="dcterms:W3CDTF">2017-05-16T06:46:49Z</dcterms:modified>
</cp:coreProperties>
</file>