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8" r:id="rId4"/>
    <p:sldId id="269" r:id="rId5"/>
    <p:sldId id="257" r:id="rId6"/>
    <p:sldId id="270" r:id="rId7"/>
    <p:sldId id="258" r:id="rId8"/>
    <p:sldId id="259" r:id="rId9"/>
    <p:sldId id="260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356" y="78"/>
      </p:cViewPr>
      <p:guideLst>
        <p:guide orient="horz" pos="2160"/>
        <p:guide pos="28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15BC9-3FC6-4C38-B7AE-1CC57B2B35E6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E96D4-3410-4060-9A60-49F94B57E931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15BC9-3FC6-4C38-B7AE-1CC57B2B35E6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E96D4-3410-4060-9A60-49F94B57E931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15BC9-3FC6-4C38-B7AE-1CC57B2B35E6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E96D4-3410-4060-9A60-49F94B57E931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15BC9-3FC6-4C38-B7AE-1CC57B2B35E6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E96D4-3410-4060-9A60-49F94B57E931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15BC9-3FC6-4C38-B7AE-1CC57B2B35E6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E96D4-3410-4060-9A60-49F94B57E931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15BC9-3FC6-4C38-B7AE-1CC57B2B35E6}" type="datetimeFigureOut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E96D4-3410-4060-9A60-49F94B57E931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15BC9-3FC6-4C38-B7AE-1CC57B2B35E6}" type="datetimeFigureOut">
              <a:rPr lang="tr-TR" smtClean="0"/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E96D4-3410-4060-9A60-49F94B57E931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15BC9-3FC6-4C38-B7AE-1CC57B2B35E6}" type="datetimeFigureOut">
              <a:rPr lang="tr-TR" smtClean="0"/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E96D4-3410-4060-9A60-49F94B57E931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15BC9-3FC6-4C38-B7AE-1CC57B2B35E6}" type="datetimeFigureOut">
              <a:rPr lang="tr-TR" smtClean="0"/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E96D4-3410-4060-9A60-49F94B57E931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15BC9-3FC6-4C38-B7AE-1CC57B2B35E6}" type="datetimeFigureOut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E96D4-3410-4060-9A60-49F94B57E931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15BC9-3FC6-4C38-B7AE-1CC57B2B35E6}" type="datetimeFigureOut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E96D4-3410-4060-9A60-49F94B57E931}" type="slidenum">
              <a:rPr lang="tr-TR" smtClean="0"/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B1515BC9-3FC6-4C38-B7AE-1CC57B2B35E6}" type="datetimeFigureOut">
              <a:rPr lang="tr-TR" smtClean="0"/>
            </a:fld>
            <a:endParaRPr lang="tr-TR"/>
          </a:p>
        </p:txBody>
      </p:sp>
      <p:sp>
        <p:nvSpPr>
          <p:cNvPr id="1029" name="Footer Placeholder 1028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lang="tr-TR"/>
          </a:p>
        </p:txBody>
      </p:sp>
      <p:sp>
        <p:nvSpPr>
          <p:cNvPr id="1030" name="Slide Number Placeholder 1029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641E96D4-3410-4060-9A60-49F94B57E931}" type="slidenum">
              <a:rPr lang="tr-TR" smtClean="0"/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tr-TR" dirty="0" smtClean="0"/>
            </a:br>
            <a:r>
              <a:rPr lang="tr-TR" dirty="0" smtClean="0"/>
              <a:t>Gebelik </a:t>
            </a:r>
            <a:r>
              <a:rPr lang="tr-TR" dirty="0" smtClean="0"/>
              <a:t>Egzersizleri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Nesibe ÜZEL</a:t>
            </a:r>
            <a:endParaRPr lang="tr-TR" sz="3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435675" y="1340768"/>
            <a:ext cx="6673174" cy="1560716"/>
          </a:xfrm>
        </p:spPr>
        <p:txBody>
          <a:bodyPr/>
          <a:lstStyle/>
          <a:p>
            <a:r>
              <a:rPr lang="tr-TR" dirty="0"/>
              <a:t>Gebelik Egzersizleri</a:t>
            </a:r>
            <a:endParaRPr lang="tr-TR" dirty="0"/>
          </a:p>
        </p:txBody>
      </p:sp>
      <p:sp>
        <p:nvSpPr>
          <p:cNvPr id="4" name="Rectangle 3"/>
          <p:cNvSpPr/>
          <p:nvPr/>
        </p:nvSpPr>
        <p:spPr>
          <a:xfrm>
            <a:off x="683568" y="2420888"/>
            <a:ext cx="770485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sz="2400" dirty="0" smtClean="0"/>
              <a:t>Egzersiz için gebenin her </a:t>
            </a:r>
            <a:r>
              <a:rPr lang="tr-TR" sz="2400" dirty="0"/>
              <a:t>zaman istekli </a:t>
            </a:r>
            <a:r>
              <a:rPr lang="tr-TR" sz="2400" dirty="0" smtClean="0"/>
              <a:t>olması </a:t>
            </a:r>
            <a:r>
              <a:rPr lang="tr-TR" sz="2400" dirty="0"/>
              <a:t>gerekir; egzersizler hiçbir zaman yorucu, zorlayıcı ve zorunlu olmamalıdır. </a:t>
            </a:r>
            <a:endParaRPr lang="tr-TR" sz="2400" dirty="0" smtClean="0"/>
          </a:p>
          <a:p>
            <a:endParaRPr lang="tr-TR" sz="24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sz="2400" dirty="0"/>
              <a:t>Kaslar her egzersiz uygulamasından sonra hafif sallayarak dinlendirilmelidir</a:t>
            </a:r>
            <a:r>
              <a:rPr lang="tr-TR" sz="2400" dirty="0" smtClean="0"/>
              <a:t>.</a:t>
            </a:r>
            <a:endParaRPr lang="tr-TR" sz="2400" dirty="0" smtClean="0"/>
          </a:p>
          <a:p>
            <a:endParaRPr lang="tr-TR" sz="24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sz="2400" dirty="0"/>
              <a:t>Egzersiz esnasında gebenin nefes ritmi ve yüz ifadesi asla değişmemelidir. Rahat ve güvende olduğunu gösterir gülümser ifadesi olmalıdır.</a:t>
            </a:r>
            <a:endParaRPr lang="tr-T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Gebelik Egzersizleri</a:t>
            </a:r>
            <a:endParaRPr lang="tr-TR" dirty="0"/>
          </a:p>
        </p:txBody>
      </p:sp>
      <p:sp>
        <p:nvSpPr>
          <p:cNvPr id="3" name="Rectangle 2"/>
          <p:cNvSpPr/>
          <p:nvPr/>
        </p:nvSpPr>
        <p:spPr>
          <a:xfrm>
            <a:off x="390525" y="2591118"/>
            <a:ext cx="8363272" cy="2306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sz="2400" dirty="0" smtClean="0"/>
              <a:t>Gebe yapılan egzersizlerin çok yorucu olduğunu söylemesi, </a:t>
            </a:r>
            <a:r>
              <a:rPr lang="tr-TR" sz="2400" dirty="0"/>
              <a:t>perine – kalça </a:t>
            </a:r>
            <a:r>
              <a:rPr lang="tr-TR" sz="2400" dirty="0" smtClean="0"/>
              <a:t>kaslarında </a:t>
            </a:r>
            <a:r>
              <a:rPr lang="tr-TR" sz="2400" dirty="0"/>
              <a:t>rahatsız edici ağrı </a:t>
            </a:r>
            <a:r>
              <a:rPr lang="tr-TR" sz="2400" dirty="0" smtClean="0"/>
              <a:t>hissetmesi veya </a:t>
            </a:r>
            <a:r>
              <a:rPr lang="tr-TR" sz="2400" dirty="0"/>
              <a:t>gebelikte sağlık sorunları </a:t>
            </a:r>
            <a:r>
              <a:rPr lang="tr-TR" sz="2400" dirty="0" smtClean="0"/>
              <a:t>yaşıyor olması durumunda egzersiz sonlandırılmalıdır.</a:t>
            </a:r>
            <a:endParaRPr lang="tr-TR" sz="2400" dirty="0" smtClean="0"/>
          </a:p>
          <a:p>
            <a:endParaRPr lang="tr-TR" sz="24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tr-TR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2860" y="2315845"/>
            <a:ext cx="5848350" cy="3683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Bu </a:t>
            </a:r>
            <a:r>
              <a:rPr lang="tr-TR" b="1" dirty="0">
                <a:solidFill>
                  <a:srgbClr val="FF0000"/>
                </a:solidFill>
              </a:rPr>
              <a:t>egzersiz sayesinde omuzlar </a:t>
            </a:r>
            <a:r>
              <a:rPr lang="tr-TR" b="1" dirty="0" smtClean="0">
                <a:solidFill>
                  <a:srgbClr val="FF0000"/>
                </a:solidFill>
              </a:rPr>
              <a:t>gevşetilip </a:t>
            </a:r>
            <a:r>
              <a:rPr lang="tr-TR" b="1" dirty="0">
                <a:solidFill>
                  <a:srgbClr val="FF0000"/>
                </a:solidFill>
              </a:rPr>
              <a:t>ısındırılır</a:t>
            </a:r>
            <a:r>
              <a:rPr lang="tr-TR" b="1" dirty="0" smtClean="0">
                <a:solidFill>
                  <a:srgbClr val="FF0000"/>
                </a:solidFill>
              </a:rPr>
              <a:t>.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80112" y="4725144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800" dirty="0" smtClean="0"/>
              <a:t>1</a:t>
            </a:r>
            <a:endParaRPr lang="tr-TR" sz="4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12160" y="4509120"/>
            <a:ext cx="3600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400" dirty="0" smtClean="0"/>
              <a:t>2</a:t>
            </a:r>
            <a:endParaRPr lang="tr-TR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1635811" y="3109431"/>
            <a:ext cx="6237477" cy="369332"/>
          </a:xfrm>
          <a:prstGeom prst="rec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Bu </a:t>
            </a:r>
            <a:r>
              <a:rPr lang="tr-TR" dirty="0">
                <a:solidFill>
                  <a:srgbClr val="FF0000"/>
                </a:solidFill>
              </a:rPr>
              <a:t>egzersiz ile sırt </a:t>
            </a:r>
            <a:r>
              <a:rPr lang="tr-TR" dirty="0" smtClean="0">
                <a:solidFill>
                  <a:srgbClr val="FF0000"/>
                </a:solidFill>
              </a:rPr>
              <a:t>bölgesinin </a:t>
            </a:r>
            <a:r>
              <a:rPr lang="tr-TR" dirty="0">
                <a:solidFill>
                  <a:srgbClr val="FF0000"/>
                </a:solidFill>
              </a:rPr>
              <a:t>alt </a:t>
            </a:r>
            <a:r>
              <a:rPr lang="tr-TR" dirty="0" smtClean="0">
                <a:solidFill>
                  <a:srgbClr val="FF0000"/>
                </a:solidFill>
              </a:rPr>
              <a:t>kısmı </a:t>
            </a:r>
            <a:r>
              <a:rPr lang="tr-TR" dirty="0">
                <a:solidFill>
                  <a:srgbClr val="FF0000"/>
                </a:solidFill>
              </a:rPr>
              <a:t>ve </a:t>
            </a:r>
            <a:r>
              <a:rPr lang="tr-TR" dirty="0" smtClean="0">
                <a:solidFill>
                  <a:srgbClr val="FF0000"/>
                </a:solidFill>
              </a:rPr>
              <a:t>kalça kasları gevşetiril.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44843" y="2901275"/>
            <a:ext cx="6958956" cy="400110"/>
          </a:xfrm>
          <a:prstGeom prst="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2000" dirty="0" smtClean="0">
                <a:solidFill>
                  <a:srgbClr val="FF0000"/>
                </a:solidFill>
              </a:rPr>
              <a:t>Bu </a:t>
            </a:r>
            <a:r>
              <a:rPr lang="tr-TR" sz="2000" dirty="0">
                <a:solidFill>
                  <a:srgbClr val="FF0000"/>
                </a:solidFill>
              </a:rPr>
              <a:t>egzersiz </a:t>
            </a:r>
            <a:r>
              <a:rPr lang="tr-TR" sz="2000" dirty="0" smtClean="0">
                <a:solidFill>
                  <a:srgbClr val="FF0000"/>
                </a:solidFill>
              </a:rPr>
              <a:t>kasları </a:t>
            </a:r>
            <a:r>
              <a:rPr lang="tr-TR" sz="2000" dirty="0">
                <a:solidFill>
                  <a:srgbClr val="FF0000"/>
                </a:solidFill>
              </a:rPr>
              <a:t>ısındırır ve zihinsel olarak </a:t>
            </a:r>
            <a:r>
              <a:rPr lang="tr-TR" sz="2000" dirty="0" smtClean="0">
                <a:solidFill>
                  <a:srgbClr val="FF0000"/>
                </a:solidFill>
              </a:rPr>
              <a:t>reaktivasyonu </a:t>
            </a:r>
            <a:r>
              <a:rPr lang="tr-TR" sz="2000" dirty="0">
                <a:solidFill>
                  <a:srgbClr val="FF0000"/>
                </a:solidFill>
              </a:rPr>
              <a:t>sağlar</a:t>
            </a:r>
            <a:r>
              <a:rPr lang="tr-TR" sz="2000" dirty="0" smtClean="0">
                <a:solidFill>
                  <a:srgbClr val="FF0000"/>
                </a:solidFill>
              </a:rPr>
              <a:t>.</a:t>
            </a:r>
            <a:endParaRPr lang="tr-TR" sz="2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51720" y="5040221"/>
            <a:ext cx="7920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400" dirty="0" smtClean="0"/>
              <a:t>3</a:t>
            </a:r>
            <a:endParaRPr lang="tr-TR" sz="4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00100" y="1978253"/>
            <a:ext cx="4311098" cy="1200329"/>
          </a:xfrm>
          <a:prstGeom prst="rect">
            <a:avLst/>
          </a:prstGeom>
          <a:ln w="571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dirty="0">
                <a:solidFill>
                  <a:srgbClr val="FF0000"/>
                </a:solidFill>
              </a:rPr>
              <a:t>Bu </a:t>
            </a:r>
            <a:r>
              <a:rPr lang="tr-TR" dirty="0" smtClean="0">
                <a:solidFill>
                  <a:srgbClr val="FF0000"/>
                </a:solidFill>
              </a:rPr>
              <a:t>egzersiz </a:t>
            </a:r>
            <a:r>
              <a:rPr lang="tr-TR" dirty="0">
                <a:solidFill>
                  <a:srgbClr val="FF0000"/>
                </a:solidFill>
              </a:rPr>
              <a:t>kalça </a:t>
            </a:r>
            <a:r>
              <a:rPr lang="tr-TR" dirty="0" smtClean="0">
                <a:solidFill>
                  <a:srgbClr val="FF0000"/>
                </a:solidFill>
              </a:rPr>
              <a:t>eklemlerini çalıştırır </a:t>
            </a:r>
            <a:r>
              <a:rPr lang="tr-TR" dirty="0">
                <a:solidFill>
                  <a:srgbClr val="FF0000"/>
                </a:solidFill>
              </a:rPr>
              <a:t>ve kalça </a:t>
            </a:r>
            <a:r>
              <a:rPr lang="tr-TR" dirty="0" smtClean="0">
                <a:solidFill>
                  <a:srgbClr val="FF0000"/>
                </a:solidFill>
              </a:rPr>
              <a:t>kaslarını </a:t>
            </a:r>
            <a:r>
              <a:rPr lang="tr-TR" dirty="0">
                <a:solidFill>
                  <a:srgbClr val="FF0000"/>
                </a:solidFill>
              </a:rPr>
              <a:t>esnetir. </a:t>
            </a:r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Vücut </a:t>
            </a:r>
            <a:r>
              <a:rPr lang="tr-TR" dirty="0">
                <a:solidFill>
                  <a:srgbClr val="FF0000"/>
                </a:solidFill>
              </a:rPr>
              <a:t>nefesi dikkate alır </a:t>
            </a:r>
            <a:r>
              <a:rPr lang="tr-TR" dirty="0" smtClean="0">
                <a:solidFill>
                  <a:srgbClr val="FF0000"/>
                </a:solidFill>
              </a:rPr>
              <a:t>oksijenlenme artar, böylece ağrıya direnç artar. 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5013527"/>
            <a:ext cx="7920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400" dirty="0" smtClean="0"/>
              <a:t>4</a:t>
            </a:r>
            <a:endParaRPr lang="tr-TR" sz="4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32600" y="2160926"/>
            <a:ext cx="4959371" cy="369332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Bu </a:t>
            </a:r>
            <a:r>
              <a:rPr lang="tr-TR" dirty="0">
                <a:solidFill>
                  <a:srgbClr val="FF0000"/>
                </a:solidFill>
              </a:rPr>
              <a:t>hareketle </a:t>
            </a:r>
            <a:r>
              <a:rPr lang="tr-TR" dirty="0" smtClean="0">
                <a:solidFill>
                  <a:srgbClr val="FF0000"/>
                </a:solidFill>
              </a:rPr>
              <a:t>en çok omuz kasları </a:t>
            </a:r>
            <a:r>
              <a:rPr lang="tr-TR" dirty="0">
                <a:solidFill>
                  <a:srgbClr val="FF0000"/>
                </a:solidFill>
              </a:rPr>
              <a:t>sıkılaşır ve gevşer</a:t>
            </a:r>
            <a:r>
              <a:rPr lang="tr-TR" dirty="0" smtClean="0">
                <a:solidFill>
                  <a:srgbClr val="FF0000"/>
                </a:solidFill>
              </a:rPr>
              <a:t>.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35696" y="5301208"/>
            <a:ext cx="6480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800" dirty="0" smtClean="0"/>
              <a:t>5</a:t>
            </a:r>
            <a:endParaRPr lang="tr-TR" sz="4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0</TotalTime>
  <Words>1004</Words>
  <Application>WPS Presentation</Application>
  <PresentationFormat>On-screen Show (4:3)</PresentationFormat>
  <Paragraphs>39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9" baseType="lpstr">
      <vt:lpstr>Arial</vt:lpstr>
      <vt:lpstr>SimSun</vt:lpstr>
      <vt:lpstr>Wingdings</vt:lpstr>
      <vt:lpstr>Corbel</vt:lpstr>
      <vt:lpstr>Century Schoolbook</vt:lpstr>
      <vt:lpstr>Segoe Print</vt:lpstr>
      <vt:lpstr>Calibri</vt:lpstr>
      <vt:lpstr>Microsoft YaHei</vt:lpstr>
      <vt:lpstr/>
      <vt:lpstr>Arial Unicode MS</vt:lpstr>
      <vt:lpstr>Default Design</vt:lpstr>
      <vt:lpstr> Gebelik Egzersizleri</vt:lpstr>
      <vt:lpstr>Gebelik Egzersizleri</vt:lpstr>
      <vt:lpstr>Gebelik Egzersizleri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Nesibe UZEL</dc:creator>
  <cp:lastModifiedBy>Nesibe Uzel Yar</cp:lastModifiedBy>
  <cp:revision>21</cp:revision>
  <dcterms:created xsi:type="dcterms:W3CDTF">2015-11-19T15:41:00Z</dcterms:created>
  <dcterms:modified xsi:type="dcterms:W3CDTF">2020-02-06T16:37:36Z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1033-11.2.0.8341</vt:lpwstr>
  </property>
</Properties>
</file>