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68" r:id="rId5"/>
    <p:sldId id="269" r:id="rId6"/>
    <p:sldId id="273" r:id="rId7"/>
    <p:sldId id="274" r:id="rId8"/>
    <p:sldId id="275" r:id="rId9"/>
    <p:sldId id="270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78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1DB-7D1E-4608-90E3-6513C1B86CE9}" type="datetimeFigureOut">
              <a:rPr lang="tr-TR" smtClean="0"/>
              <a:pPr/>
              <a:t>21.1.2020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C702-2EEB-4FFD-877E-064515957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1DB-7D1E-4608-90E3-6513C1B86CE9}" type="datetimeFigureOut">
              <a:rPr lang="tr-TR" smtClean="0"/>
              <a:pPr/>
              <a:t>21.1.2020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C702-2EEB-4FFD-877E-064515957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1DB-7D1E-4608-90E3-6513C1B86CE9}" type="datetimeFigureOut">
              <a:rPr lang="tr-TR" smtClean="0"/>
              <a:pPr/>
              <a:t>21.1.2020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C702-2EEB-4FFD-877E-064515957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1DB-7D1E-4608-90E3-6513C1B86CE9}" type="datetimeFigureOut">
              <a:rPr lang="tr-TR" smtClean="0"/>
              <a:pPr/>
              <a:t>21.1.2020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C702-2EEB-4FFD-877E-064515957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1DB-7D1E-4608-90E3-6513C1B86CE9}" type="datetimeFigureOut">
              <a:rPr lang="tr-TR" smtClean="0"/>
              <a:pPr/>
              <a:t>21.1.2020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C702-2EEB-4FFD-877E-064515957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1DB-7D1E-4608-90E3-6513C1B86CE9}" type="datetimeFigureOut">
              <a:rPr lang="tr-TR" smtClean="0"/>
              <a:pPr/>
              <a:t>21.1.2020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C702-2EEB-4FFD-877E-064515957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1DB-7D1E-4608-90E3-6513C1B86CE9}" type="datetimeFigureOut">
              <a:rPr lang="tr-TR" smtClean="0"/>
              <a:pPr/>
              <a:t>21.1.2020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C702-2EEB-4FFD-877E-064515957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1DB-7D1E-4608-90E3-6513C1B86CE9}" type="datetimeFigureOut">
              <a:rPr lang="tr-TR" smtClean="0"/>
              <a:pPr/>
              <a:t>21.1.2020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C702-2EEB-4FFD-877E-064515957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1DB-7D1E-4608-90E3-6513C1B86CE9}" type="datetimeFigureOut">
              <a:rPr lang="tr-TR" smtClean="0"/>
              <a:pPr/>
              <a:t>21.1.2020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C702-2EEB-4FFD-877E-064515957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1DB-7D1E-4608-90E3-6513C1B86CE9}" type="datetimeFigureOut">
              <a:rPr lang="tr-TR" smtClean="0"/>
              <a:pPr/>
              <a:t>21.1.2020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C702-2EEB-4FFD-877E-064515957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1DB-7D1E-4608-90E3-6513C1B86CE9}" type="datetimeFigureOut">
              <a:rPr lang="tr-TR" smtClean="0"/>
              <a:pPr/>
              <a:t>21.1.2020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C702-2EEB-4FFD-877E-064515957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841DB-7D1E-4608-90E3-6513C1B86CE9}" type="datetimeFigureOut">
              <a:rPr lang="tr-TR" smtClean="0"/>
              <a:pPr/>
              <a:t>21.1.2020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EC702-2EEB-4FFD-877E-064515957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DİŞ HEKİMLİĞİNDE KULLANILAN </a:t>
            </a:r>
            <a:r>
              <a:rPr lang="tr-TR" smtClean="0"/>
              <a:t>TEL MATERYALLER,BÜKME KROŞELER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PROF.DR.PELİN ÖZKAN</a:t>
            </a:r>
          </a:p>
          <a:p>
            <a:endParaRPr lang="tr-TR" dirty="0"/>
          </a:p>
        </p:txBody>
      </p:sp>
      <p:pic>
        <p:nvPicPr>
          <p:cNvPr id="1026" name="Picture 2" descr="C:\Documents and Settings\PELİN\Belgelerim\Resimlerim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33875"/>
            <a:ext cx="1819275" cy="252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Kroşe telleri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Ağız içindeki sıvı ve dokularla reaksiyona girmeyen bazı metal ve metal alaşımlarından standart olarak hazırlanmış olan kroşe tellerinin kesitlerine göre iki çeşidi vardır:</a:t>
            </a:r>
          </a:p>
          <a:p>
            <a:r>
              <a:rPr lang="tr-TR" dirty="0" smtClean="0"/>
              <a:t>Yuvarlak kroşe teli:Kesiti çember şeklindedir.Çapı 0.7- 0.9 mm arasında olanlar kroşe yapımında kullanılır.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Çapı daha ince olanlar </a:t>
            </a:r>
            <a:r>
              <a:rPr lang="tr-TR" dirty="0" err="1" smtClean="0"/>
              <a:t>ortodontik</a:t>
            </a:r>
            <a:r>
              <a:rPr lang="tr-TR" dirty="0" smtClean="0"/>
              <a:t> çalışmalarda,daha kalın olanlar çene kırıklarında uygulanan </a:t>
            </a:r>
            <a:r>
              <a:rPr lang="tr-TR" dirty="0" err="1" smtClean="0"/>
              <a:t>şinelerde</a:t>
            </a:r>
            <a:r>
              <a:rPr lang="tr-TR" dirty="0" smtClean="0"/>
              <a:t> yani </a:t>
            </a:r>
            <a:r>
              <a:rPr lang="tr-TR" dirty="0" err="1" smtClean="0"/>
              <a:t>splintlerde</a:t>
            </a:r>
            <a:r>
              <a:rPr lang="tr-TR" dirty="0" smtClean="0"/>
              <a:t> kullanılır.</a:t>
            </a:r>
          </a:p>
          <a:p>
            <a:r>
              <a:rPr lang="tr-TR" dirty="0" smtClean="0"/>
              <a:t>Yuvarlak tellerden Jackson ve geri dönen kroşeler hazırlanabilir.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Ortodontik</a:t>
            </a:r>
            <a:r>
              <a:rPr lang="tr-TR" dirty="0" smtClean="0"/>
              <a:t> teller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3074" name="Picture 2" descr="C:\Documents and Settings\PELİN\Belgelerim\Resimlerim\indi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2896"/>
            <a:ext cx="2143125" cy="2143125"/>
          </a:xfrm>
          <a:prstGeom prst="rect">
            <a:avLst/>
          </a:prstGeom>
          <a:noFill/>
        </p:spPr>
      </p:pic>
      <p:pic>
        <p:nvPicPr>
          <p:cNvPr id="3075" name="Picture 3" descr="C:\Documents and Settings\PELİN\Belgelerim\Resimlerim\indi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36912"/>
            <a:ext cx="2543175" cy="179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Protezlerde kullanılan teller</a:t>
            </a:r>
            <a:endParaRPr lang="tr-TR" dirty="0"/>
          </a:p>
        </p:txBody>
      </p:sp>
      <p:pic>
        <p:nvPicPr>
          <p:cNvPr id="4098" name="Picture 2" descr="C:\Documents and Settings\PELİN\Belgelerim\Resimlerim\indir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852936"/>
            <a:ext cx="2143125" cy="2143125"/>
          </a:xfrm>
          <a:prstGeom prst="rect">
            <a:avLst/>
          </a:prstGeom>
          <a:noFill/>
        </p:spPr>
      </p:pic>
      <p:pic>
        <p:nvPicPr>
          <p:cNvPr id="4099" name="Picture 3" descr="C:\Documents and Settings\PELİN\Belgelerim\Resimlerim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2895600" cy="1581150"/>
          </a:xfrm>
          <a:prstGeom prst="rect">
            <a:avLst/>
          </a:prstGeom>
          <a:noFill/>
        </p:spPr>
      </p:pic>
      <p:pic>
        <p:nvPicPr>
          <p:cNvPr id="4100" name="Picture 4" descr="C:\Documents and Settings\PELİN\Belgelerim\Resimlerim\ind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445224"/>
            <a:ext cx="1743075" cy="86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Yarım Yuvarlak Kroşe Telleri:Kesiti yarım yuvarlak olup bir yüzü düzdür ve bu yüz diş üzerine gelir.Çapı 0.9- 1.2 mm.dir</a:t>
            </a:r>
          </a:p>
          <a:p>
            <a:r>
              <a:rPr lang="tr-TR" dirty="0" smtClean="0"/>
              <a:t>Kesiti oval </a:t>
            </a:r>
            <a:r>
              <a:rPr lang="tr-TR" dirty="0" err="1" smtClean="0"/>
              <a:t>veye</a:t>
            </a:r>
            <a:r>
              <a:rPr lang="tr-TR" dirty="0" smtClean="0"/>
              <a:t> üçgen şeklinde olanlar ise bazı özel kroşelerin yapımında kullanılır.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Kroşe telleri </a:t>
            </a:r>
            <a:r>
              <a:rPr lang="tr-TR" dirty="0" err="1" smtClean="0"/>
              <a:t>inoxy</a:t>
            </a:r>
            <a:r>
              <a:rPr lang="tr-TR" dirty="0" smtClean="0"/>
              <a:t> yani paslanmaz çelik alaşımından veya </a:t>
            </a:r>
            <a:r>
              <a:rPr lang="tr-TR" dirty="0" err="1" smtClean="0"/>
              <a:t>Au</a:t>
            </a:r>
            <a:r>
              <a:rPr lang="tr-TR" dirty="0" smtClean="0"/>
              <a:t>- </a:t>
            </a:r>
            <a:r>
              <a:rPr lang="tr-TR" dirty="0" err="1" smtClean="0"/>
              <a:t>Pt</a:t>
            </a:r>
            <a:r>
              <a:rPr lang="tr-TR" dirty="0" smtClean="0"/>
              <a:t> alaşımlarından yapılırlar.İçlerinde bir miktar da </a:t>
            </a:r>
            <a:r>
              <a:rPr lang="tr-TR" dirty="0" err="1" smtClean="0"/>
              <a:t>Fe</a:t>
            </a:r>
            <a:r>
              <a:rPr lang="tr-TR" dirty="0" smtClean="0"/>
              <a:t> bulunduğu için sıcaklık karşısında kolayca okside olurlar. Bu nedenle şekil verirken ısıtılmaları sakıncalıdır.Özellikle 600 derecenin üzerinde ısıtma bükme işlemini kolaylaştırır ama telin </a:t>
            </a:r>
            <a:r>
              <a:rPr lang="tr-TR" dirty="0" err="1" smtClean="0"/>
              <a:t>fleksibilitesi</a:t>
            </a:r>
            <a:r>
              <a:rPr lang="tr-TR" dirty="0" smtClean="0"/>
              <a:t> kaybolur.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Kroşe Bükülmesinde Kullanılan Aletler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Kroşe Pensi denilen bu aletler kroşenin rahatça şekillendirilmesini sağlarlar.</a:t>
            </a:r>
          </a:p>
          <a:p>
            <a:r>
              <a:rPr lang="tr-TR" dirty="0" smtClean="0"/>
              <a:t>1- </a:t>
            </a:r>
            <a:r>
              <a:rPr lang="tr-TR" dirty="0" err="1" smtClean="0"/>
              <a:t>Waldaschs</a:t>
            </a:r>
            <a:r>
              <a:rPr lang="tr-TR" dirty="0" smtClean="0"/>
              <a:t> ( </a:t>
            </a:r>
            <a:r>
              <a:rPr lang="tr-TR" dirty="0" err="1" smtClean="0"/>
              <a:t>valzak</a:t>
            </a:r>
            <a:r>
              <a:rPr lang="tr-TR" dirty="0" smtClean="0"/>
              <a:t> ):Bir ucu oluk diğer ucu çıkıntı şeklindedir.Yarım ay şeklinde tel bükülebilir.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2- </a:t>
            </a:r>
            <a:r>
              <a:rPr lang="tr-TR" dirty="0" err="1" smtClean="0"/>
              <a:t>Universal</a:t>
            </a:r>
            <a:r>
              <a:rPr lang="tr-TR" dirty="0" smtClean="0"/>
              <a:t> pens:İki ucu da giderek incelen yapıdadır.Tel kolayca sıkıştırılır ve gerektiğinde telin kesimi de yapılabilir.</a:t>
            </a:r>
          </a:p>
          <a:p>
            <a:r>
              <a:rPr lang="tr-TR" dirty="0" smtClean="0"/>
              <a:t>3- Düz kron pensi: İki ucu da koniktir ve tutucu yüzeyleri düzdür.Protezde </a:t>
            </a:r>
            <a:r>
              <a:rPr lang="tr-TR" dirty="0" err="1" smtClean="0"/>
              <a:t>ano</a:t>
            </a:r>
            <a:r>
              <a:rPr lang="tr-TR" dirty="0" smtClean="0"/>
              <a:t> ve kron yapımında kullanılır ama kroşe telini tutmak ve bükmekte de yararlanılır.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4- Eğri Kron pensi: Karga burun pens de denir.Uçları yarım ay şeklinde kıvrıktır.</a:t>
            </a:r>
          </a:p>
          <a:p>
            <a:r>
              <a:rPr lang="tr-TR" dirty="0" smtClean="0"/>
              <a:t>5- Kesici pens: Kroşe telinin kesilmesinde kullanılır.Uç kısmı da kesici olup yan tarafında kesim için özel bir tertibat vardır.</a:t>
            </a:r>
          </a:p>
          <a:p>
            <a:r>
              <a:rPr lang="tr-TR" dirty="0" smtClean="0"/>
              <a:t>6- Oluklu pens:Üst ağzı yarım alt ağzı daire şeklindedir.Kroşe tellerini yatay olarak bükmek de kullanılır.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7- Ağzı çentikli düz pens: Konik olan uçlarının iç yüzeyleri çentiklidir ve teli sıkıca kavramaya yarar.</a:t>
            </a:r>
          </a:p>
          <a:p>
            <a:r>
              <a:rPr lang="tr-TR" dirty="0" smtClean="0"/>
              <a:t>8- </a:t>
            </a:r>
            <a:r>
              <a:rPr lang="tr-TR" dirty="0" err="1" smtClean="0"/>
              <a:t>Aderer</a:t>
            </a:r>
            <a:r>
              <a:rPr lang="tr-TR" dirty="0" smtClean="0"/>
              <a:t> pensi:Düz kron pensi gibidir ama üzerinde belirli aralıklarla oluklar vardır.</a:t>
            </a:r>
          </a:p>
          <a:p>
            <a:r>
              <a:rPr lang="tr-TR" dirty="0" smtClean="0"/>
              <a:t>9- </a:t>
            </a:r>
            <a:r>
              <a:rPr lang="tr-TR" dirty="0" err="1" smtClean="0"/>
              <a:t>Nesbett</a:t>
            </a:r>
            <a:r>
              <a:rPr lang="tr-TR" dirty="0" smtClean="0"/>
              <a:t> pensi:Bir ucu yarım ay şeklinde diğer ucu topuz başlıdır, kroşe teline özel kıvrımlar vermek için kullanılır.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331640" y="4869160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dirty="0" smtClean="0"/>
              <a:t>Hareketli bölümlü protez tipleri:</a:t>
            </a:r>
          </a:p>
          <a:p>
            <a:pPr>
              <a:buNone/>
            </a:pPr>
            <a:r>
              <a:rPr lang="tr-TR" dirty="0" smtClean="0"/>
              <a:t>		Bölümlü </a:t>
            </a:r>
            <a:r>
              <a:rPr lang="tr-TR" dirty="0" smtClean="0">
                <a:solidFill>
                  <a:srgbClr val="FF0000"/>
                </a:solidFill>
              </a:rPr>
              <a:t>klasik</a:t>
            </a:r>
            <a:r>
              <a:rPr lang="tr-TR" dirty="0" smtClean="0"/>
              <a:t> protezler</a:t>
            </a:r>
          </a:p>
          <a:p>
            <a:pPr>
              <a:buNone/>
            </a:pPr>
            <a:r>
              <a:rPr lang="tr-TR" dirty="0" smtClean="0"/>
              <a:t>		Bölümlü </a:t>
            </a:r>
            <a:r>
              <a:rPr lang="tr-TR" dirty="0" smtClean="0">
                <a:solidFill>
                  <a:srgbClr val="0070C0"/>
                </a:solidFill>
              </a:rPr>
              <a:t>iskelet </a:t>
            </a:r>
            <a:r>
              <a:rPr lang="tr-TR" dirty="0" smtClean="0"/>
              <a:t>protezler</a:t>
            </a:r>
          </a:p>
        </p:txBody>
      </p:sp>
      <p:sp>
        <p:nvSpPr>
          <p:cNvPr id="3" name="2 Dikdörtgen"/>
          <p:cNvSpPr/>
          <p:nvPr/>
        </p:nvSpPr>
        <p:spPr>
          <a:xfrm>
            <a:off x="1331640" y="227687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tr-TR" u="sng" dirty="0" smtClean="0"/>
              <a:t>Bölümlü (</a:t>
            </a:r>
            <a:r>
              <a:rPr lang="tr-TR" i="1" u="sng" dirty="0" err="1" smtClean="0"/>
              <a:t>parsiyel</a:t>
            </a:r>
            <a:r>
              <a:rPr lang="tr-TR" u="sng" dirty="0" smtClean="0"/>
              <a:t>) protezler.</a:t>
            </a:r>
            <a:r>
              <a:rPr lang="tr-TR" dirty="0" smtClean="0"/>
              <a:t> Bir veya birden çok diş kaybı halinde hem bunları ve hem de ilişkili kısımları restore eden, </a:t>
            </a:r>
            <a:r>
              <a:rPr lang="tr-TR" b="1" dirty="0" smtClean="0"/>
              <a:t>doğal dişler </a:t>
            </a:r>
            <a:r>
              <a:rPr lang="tr-TR" dirty="0" smtClean="0"/>
              <a:t>ve/veya </a:t>
            </a:r>
            <a:r>
              <a:rPr lang="tr-TR" b="1" dirty="0" smtClean="0"/>
              <a:t>mukozadan</a:t>
            </a:r>
            <a:r>
              <a:rPr lang="tr-TR" dirty="0" smtClean="0"/>
              <a:t> destek alan sabit veya hareketli apareylerdir. Bölümlü protez tipleri:</a:t>
            </a:r>
          </a:p>
          <a:p>
            <a:pPr>
              <a:buNone/>
            </a:pPr>
            <a:r>
              <a:rPr lang="tr-TR" dirty="0" smtClean="0">
                <a:solidFill>
                  <a:srgbClr val="0070C0"/>
                </a:solidFill>
              </a:rPr>
              <a:t>a) </a:t>
            </a:r>
            <a:r>
              <a:rPr lang="tr-TR" i="1" dirty="0" smtClean="0">
                <a:solidFill>
                  <a:srgbClr val="0070C0"/>
                </a:solidFill>
              </a:rPr>
              <a:t>Sabit bölümlü protez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endParaRPr lang="tr-TR" dirty="0" smtClean="0"/>
          </a:p>
          <a:p>
            <a:pPr marL="514350" indent="-514350">
              <a:buNone/>
            </a:pPr>
            <a:r>
              <a:rPr lang="tr-TR" i="1" dirty="0" smtClean="0">
                <a:solidFill>
                  <a:srgbClr val="0070C0"/>
                </a:solidFill>
              </a:rPr>
              <a:t>b) Hareketli bölümlü protez</a:t>
            </a:r>
            <a:r>
              <a:rPr lang="tr-TR" dirty="0" smtClean="0">
                <a:solidFill>
                  <a:srgbClr val="0070C0"/>
                </a:solidFill>
              </a:rPr>
              <a:t> (HBP)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10- </a:t>
            </a:r>
            <a:r>
              <a:rPr lang="tr-TR" dirty="0" err="1" smtClean="0"/>
              <a:t>Peeso</a:t>
            </a:r>
            <a:r>
              <a:rPr lang="tr-TR" dirty="0" smtClean="0"/>
              <a:t> pensi:Düz kron pensi gibidir.</a:t>
            </a:r>
          </a:p>
          <a:p>
            <a:r>
              <a:rPr lang="tr-TR" dirty="0" smtClean="0"/>
              <a:t>11- Adams pensi:Kesici ucu düz olan bir penstir.</a:t>
            </a:r>
          </a:p>
          <a:p>
            <a:r>
              <a:rPr lang="tr-TR" dirty="0" smtClean="0"/>
              <a:t>12- El mengenesi:Kroşe teli uzun ekseni boyunca yuvadan geçirilir ve bir vida ile </a:t>
            </a:r>
            <a:r>
              <a:rPr lang="tr-TR" dirty="0" err="1" smtClean="0"/>
              <a:t>tesbit</a:t>
            </a:r>
            <a:r>
              <a:rPr lang="tr-TR" dirty="0" smtClean="0"/>
              <a:t> edilir.</a:t>
            </a:r>
          </a:p>
          <a:p>
            <a:r>
              <a:rPr lang="tr-TR" dirty="0" smtClean="0"/>
              <a:t>13- Metal eğesi:Kroşe uçlarını inceltmek için kullanılır.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286000" y="28288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BÖLÜMLÜ PROTEZLER</a:t>
            </a:r>
          </a:p>
          <a:p>
            <a:endParaRPr lang="tr-TR" dirty="0" smtClean="0"/>
          </a:p>
          <a:p>
            <a:r>
              <a:rPr lang="tr-TR" dirty="0" smtClean="0"/>
              <a:t>PROF.DR.MUTAHHAR ULUSOY</a:t>
            </a:r>
          </a:p>
          <a:p>
            <a:endParaRPr lang="tr-TR" dirty="0" smtClean="0"/>
          </a:p>
          <a:p>
            <a:r>
              <a:rPr lang="tr-TR" dirty="0" smtClean="0"/>
              <a:t>PROF.DR.A.KEVSER AYDIN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354" y="1600200"/>
            <a:ext cx="52572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>
                <a:latin typeface="Comic Sans MS" pitchFamily="66" charset="0"/>
              </a:rPr>
              <a:t>Direkt tutucular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    -Kroşeler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    -Teleskop kronlar 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    -Hassas tutucular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2286000" y="191683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Tutucular</a:t>
            </a:r>
            <a:r>
              <a:rPr lang="tr-TR" b="1" i="1" dirty="0" smtClean="0">
                <a:solidFill>
                  <a:srgbClr val="FF0000"/>
                </a:solidFill>
              </a:rPr>
              <a:t>, </a:t>
            </a:r>
            <a:r>
              <a:rPr lang="tr-TR" b="1" dirty="0" smtClean="0">
                <a:solidFill>
                  <a:srgbClr val="FF0000"/>
                </a:solidFill>
              </a:rPr>
              <a:t>çeşitli basınçlar karşısında protezin alveol kavsi üzerinde stabil kalmasını sağlayan ünitelerdir.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9" descr="kkkkkkkk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356992"/>
            <a:ext cx="2200275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99592" y="836712"/>
            <a:ext cx="595840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tr-TR" dirty="0" smtClean="0">
                <a:solidFill>
                  <a:srgbClr val="FF0000"/>
                </a:solidFill>
              </a:rPr>
              <a:t>3 parçadan oluşur; </a:t>
            </a:r>
          </a:p>
          <a:p>
            <a:pPr marL="342900" indent="-342900">
              <a:lnSpc>
                <a:spcPct val="120000"/>
              </a:lnSpc>
            </a:pPr>
            <a:endParaRPr lang="tr-TR" dirty="0" smtClean="0"/>
          </a:p>
          <a:p>
            <a:pPr marL="342900" indent="-342900">
              <a:lnSpc>
                <a:spcPct val="120000"/>
              </a:lnSpc>
            </a:pPr>
            <a:r>
              <a:rPr lang="tr-TR" dirty="0" smtClean="0">
                <a:solidFill>
                  <a:srgbClr val="00FF00"/>
                </a:solidFill>
              </a:rPr>
              <a:t>1.</a:t>
            </a:r>
            <a:r>
              <a:rPr lang="tr-TR" dirty="0" smtClean="0"/>
              <a:t> </a:t>
            </a:r>
            <a:r>
              <a:rPr lang="tr-TR" dirty="0" err="1" smtClean="0"/>
              <a:t>Retantif</a:t>
            </a:r>
            <a:r>
              <a:rPr lang="tr-TR" dirty="0" smtClean="0"/>
              <a:t> kol (tutucu kol) </a:t>
            </a:r>
          </a:p>
          <a:p>
            <a:pPr marL="342900" indent="-342900">
              <a:lnSpc>
                <a:spcPct val="120000"/>
              </a:lnSpc>
            </a:pPr>
            <a:r>
              <a:rPr lang="tr-TR" dirty="0" smtClean="0">
                <a:solidFill>
                  <a:srgbClr val="00FF00"/>
                </a:solidFill>
              </a:rPr>
              <a:t>2.</a:t>
            </a:r>
            <a:r>
              <a:rPr lang="tr-TR" dirty="0" smtClean="0"/>
              <a:t> </a:t>
            </a:r>
            <a:r>
              <a:rPr lang="tr-TR" dirty="0" err="1" smtClean="0"/>
              <a:t>Resiprokal</a:t>
            </a:r>
            <a:r>
              <a:rPr lang="tr-TR" dirty="0" smtClean="0"/>
              <a:t> kol (stabilizasyon</a:t>
            </a:r>
          </a:p>
          <a:p>
            <a:pPr marL="342900" indent="-342900">
              <a:lnSpc>
                <a:spcPct val="120000"/>
              </a:lnSpc>
            </a:pPr>
            <a:r>
              <a:rPr lang="tr-TR" dirty="0" smtClean="0"/>
              <a:t>    kolu)</a:t>
            </a:r>
          </a:p>
          <a:p>
            <a:pPr marL="342900" indent="-342900">
              <a:lnSpc>
                <a:spcPct val="120000"/>
              </a:lnSpc>
            </a:pPr>
            <a:r>
              <a:rPr lang="tr-TR" dirty="0" smtClean="0">
                <a:solidFill>
                  <a:srgbClr val="00FF00"/>
                </a:solidFill>
              </a:rPr>
              <a:t>3.</a:t>
            </a:r>
            <a:r>
              <a:rPr lang="tr-TR" dirty="0" smtClean="0"/>
              <a:t> </a:t>
            </a:r>
            <a:r>
              <a:rPr lang="tr-TR" dirty="0" err="1" smtClean="0"/>
              <a:t>Okluzal</a:t>
            </a:r>
            <a:r>
              <a:rPr lang="tr-TR" dirty="0" smtClean="0"/>
              <a:t> tırnak</a:t>
            </a:r>
          </a:p>
          <a:p>
            <a:pPr marL="342900" indent="-342900">
              <a:lnSpc>
                <a:spcPct val="120000"/>
              </a:lnSpc>
            </a:pPr>
            <a:r>
              <a:rPr lang="tr-TR" dirty="0" smtClean="0">
                <a:solidFill>
                  <a:srgbClr val="00FF00"/>
                </a:solidFill>
              </a:rPr>
              <a:t>4.</a:t>
            </a:r>
            <a:r>
              <a:rPr lang="tr-TR" dirty="0" smtClean="0"/>
              <a:t> Destekleyici ünite (Gövde  </a:t>
            </a:r>
          </a:p>
          <a:p>
            <a:pPr marL="342900" indent="-342900">
              <a:lnSpc>
                <a:spcPct val="120000"/>
              </a:lnSpc>
            </a:pPr>
            <a:r>
              <a:rPr lang="tr-TR" dirty="0" smtClean="0"/>
              <a:t>    kısmı -minör bağlayıcı)</a:t>
            </a:r>
            <a:endParaRPr lang="tr-TR" dirty="0"/>
          </a:p>
        </p:txBody>
      </p:sp>
      <p:pic>
        <p:nvPicPr>
          <p:cNvPr id="3" name="Picture 6" descr="Resim3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2053423"/>
            <a:ext cx="3240360" cy="2455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99592" y="764704"/>
            <a:ext cx="5958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Tutucu (</a:t>
            </a:r>
            <a:r>
              <a:rPr lang="tr-TR" dirty="0" err="1" smtClean="0"/>
              <a:t>retantif</a:t>
            </a:r>
            <a:r>
              <a:rPr lang="tr-TR" dirty="0" smtClean="0"/>
              <a:t>) kolun fonksiyonu, kroşenin diş üzerindeki yer değiştirmesine direnç göstermesidir; böylece protezin ağız içinde uygun olan konumda kalmasını sağlar. Tutucu kolun üçte bir uç kısmı esnek, üçte bir orta kısmı yarı esnek ve gövdeye katılan kısmı </a:t>
            </a:r>
            <a:r>
              <a:rPr lang="tr-TR" dirty="0" err="1" smtClean="0"/>
              <a:t>rijit</a:t>
            </a:r>
            <a:r>
              <a:rPr lang="tr-TR" dirty="0" smtClean="0"/>
              <a:t> olacak şekilde yapılır. Uç kısmı tutuculuk görevi yaparken, diğer kısımları </a:t>
            </a:r>
            <a:r>
              <a:rPr lang="tr-TR" dirty="0" err="1" smtClean="0"/>
              <a:t>vertikal</a:t>
            </a:r>
            <a:r>
              <a:rPr lang="tr-TR" dirty="0" smtClean="0"/>
              <a:t> gömülmeye engel olur ve </a:t>
            </a:r>
            <a:r>
              <a:rPr lang="tr-TR" dirty="0" err="1" smtClean="0"/>
              <a:t>horizontal</a:t>
            </a:r>
            <a:r>
              <a:rPr lang="tr-TR" dirty="0" smtClean="0"/>
              <a:t> </a:t>
            </a:r>
            <a:r>
              <a:rPr lang="tr-TR" dirty="0" err="1" smtClean="0"/>
              <a:t>stabiliteye</a:t>
            </a:r>
            <a:r>
              <a:rPr lang="tr-TR" dirty="0" smtClean="0"/>
              <a:t> yardım eder.</a:t>
            </a:r>
            <a:endParaRPr lang="tr-TR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140968"/>
            <a:ext cx="2427288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83568" y="4766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Kroşenin stabilizasyon (</a:t>
            </a:r>
            <a:r>
              <a:rPr lang="tr-TR" dirty="0" err="1" smtClean="0"/>
              <a:t>resiprokal</a:t>
            </a:r>
            <a:r>
              <a:rPr lang="tr-TR" dirty="0" smtClean="0"/>
              <a:t>) kolu, destek diş üzerinde tutucu kolun karşıt yüzeyine yerleştirilir. Fonksiyonu, tutucu kolun destek dişe uyguladığı her türlü stresi dengelemektir. </a:t>
            </a:r>
            <a:r>
              <a:rPr lang="tr-TR" dirty="0" err="1" smtClean="0"/>
              <a:t>Resiprokal</a:t>
            </a:r>
            <a:r>
              <a:rPr lang="tr-TR" dirty="0" smtClean="0"/>
              <a:t> kol bütünüyle </a:t>
            </a:r>
            <a:r>
              <a:rPr lang="tr-TR" dirty="0" err="1" smtClean="0"/>
              <a:t>rijittir</a:t>
            </a:r>
            <a:r>
              <a:rPr lang="tr-TR" dirty="0" smtClean="0"/>
              <a:t>. </a:t>
            </a:r>
            <a:r>
              <a:rPr lang="tr-TR" dirty="0" err="1" smtClean="0"/>
              <a:t>Horizontal</a:t>
            </a:r>
            <a:r>
              <a:rPr lang="tr-TR" dirty="0" smtClean="0"/>
              <a:t> </a:t>
            </a:r>
            <a:r>
              <a:rPr lang="tr-TR" dirty="0" err="1" smtClean="0"/>
              <a:t>stabiliteye</a:t>
            </a:r>
            <a:r>
              <a:rPr lang="tr-TR" dirty="0" smtClean="0"/>
              <a:t> katkıda bulunur ve diş yüzeyiyle olan teması nedeniyle bir miktar destek ve </a:t>
            </a:r>
            <a:r>
              <a:rPr lang="tr-TR" b="1" dirty="0" smtClean="0"/>
              <a:t>sınırlı oranda </a:t>
            </a:r>
            <a:r>
              <a:rPr lang="tr-TR" dirty="0" smtClean="0"/>
              <a:t>da tutuculuk oluşturur.</a:t>
            </a:r>
          </a:p>
        </p:txBody>
      </p:sp>
      <p:pic>
        <p:nvPicPr>
          <p:cNvPr id="3" name="Picture 2" descr="DSCN39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44196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SCN38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068960"/>
            <a:ext cx="3384376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475656" y="6206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Tırnak, çevresel kroşe için tutucu ve </a:t>
            </a:r>
            <a:r>
              <a:rPr lang="tr-TR" dirty="0" err="1" smtClean="0"/>
              <a:t>resiprokal</a:t>
            </a:r>
            <a:r>
              <a:rPr lang="tr-TR" dirty="0" smtClean="0"/>
              <a:t> kolları birleştirir ve diş yüzeyi üzerinde hazırlanan yuvaya yerleştirilerek, kroşenin dişeti yönünde yer değiştirmesine direnç gösterir. Aynı zamanda </a:t>
            </a:r>
            <a:r>
              <a:rPr lang="tr-TR" dirty="0" err="1" smtClean="0"/>
              <a:t>horizontal</a:t>
            </a:r>
            <a:r>
              <a:rPr lang="tr-TR" dirty="0" smtClean="0"/>
              <a:t> yöndeki harekete de bir miktar engel olarak </a:t>
            </a:r>
            <a:r>
              <a:rPr lang="tr-TR" dirty="0" err="1" smtClean="0"/>
              <a:t>stabılizasyona</a:t>
            </a:r>
            <a:r>
              <a:rPr lang="tr-TR" dirty="0" smtClean="0"/>
              <a:t> katkıda bulunur.</a:t>
            </a:r>
            <a:endParaRPr lang="tr-TR" b="1" dirty="0" smtClean="0"/>
          </a:p>
        </p:txBody>
      </p:sp>
      <p:sp>
        <p:nvSpPr>
          <p:cNvPr id="3" name="2 Dikdörtgen"/>
          <p:cNvSpPr/>
          <p:nvPr/>
        </p:nvSpPr>
        <p:spPr>
          <a:xfrm>
            <a:off x="1331640" y="2967335"/>
            <a:ext cx="5526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Kroşenin kollarını ve tırnağı metal alt yapıya bağlayan gövde kısmı ise destekleyici ünitedir.</a:t>
            </a:r>
            <a:endParaRPr lang="en-US" dirty="0"/>
          </a:p>
        </p:txBody>
      </p:sp>
      <p:pic>
        <p:nvPicPr>
          <p:cNvPr id="4" name="Picture 9" descr="gıub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05064"/>
            <a:ext cx="2532063" cy="270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N38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92696"/>
            <a:ext cx="273630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286000" y="98072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Rijit</a:t>
            </a:r>
            <a:r>
              <a:rPr lang="tr-TR" dirty="0" smtClean="0">
                <a:solidFill>
                  <a:srgbClr val="FF0000"/>
                </a:solidFill>
              </a:rPr>
              <a:t> kısım, deformasyonu engeller, </a:t>
            </a:r>
            <a:r>
              <a:rPr lang="tr-TR" dirty="0" err="1" smtClean="0">
                <a:solidFill>
                  <a:srgbClr val="FF0000"/>
                </a:solidFill>
              </a:rPr>
              <a:t>rijiditeyi</a:t>
            </a:r>
            <a:r>
              <a:rPr lang="tr-TR" dirty="0" smtClean="0">
                <a:solidFill>
                  <a:srgbClr val="FF0000"/>
                </a:solidFill>
              </a:rPr>
              <a:t> sağlar.</a:t>
            </a:r>
          </a:p>
          <a:p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2286000" y="191683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Esnek kısım; </a:t>
            </a:r>
            <a:r>
              <a:rPr lang="tr-TR" dirty="0" err="1" smtClean="0">
                <a:solidFill>
                  <a:srgbClr val="FF0000"/>
                </a:solidFill>
              </a:rPr>
              <a:t>andırkat</a:t>
            </a:r>
            <a:r>
              <a:rPr lang="tr-TR" dirty="0" smtClean="0">
                <a:solidFill>
                  <a:srgbClr val="FF0000"/>
                </a:solidFill>
              </a:rPr>
              <a:t> bölgesine yerleşir. Tutuculuğu sağlar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7" descr="DSCN38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2"/>
            <a:ext cx="28956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SCN38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01008"/>
            <a:ext cx="289877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685</Words>
  <Application>Microsoft Office PowerPoint</Application>
  <PresentationFormat>Ekran Gösterisi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DİŞ HEKİMLİĞİNDE KULLANILAN TEL MATERYALLER,BÜKME KROŞELER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Kroşe telleri</vt:lpstr>
      <vt:lpstr>Slayt 11</vt:lpstr>
      <vt:lpstr>  Ortodontik teller  </vt:lpstr>
      <vt:lpstr>Protezlerde kullanılan teller</vt:lpstr>
      <vt:lpstr>Slayt 14</vt:lpstr>
      <vt:lpstr>Slayt 15</vt:lpstr>
      <vt:lpstr>Kroşe Bükülmesinde Kullanılan Aletler</vt:lpstr>
      <vt:lpstr>Slayt 17</vt:lpstr>
      <vt:lpstr>Slayt 18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DİŞ HEKİMLİĞİNDE KULLANILAN TEL MATERYALLER</dc:title>
  <dc:creator>PelinOzkan</dc:creator>
  <cp:lastModifiedBy>kullanicii</cp:lastModifiedBy>
  <cp:revision>22</cp:revision>
  <dcterms:created xsi:type="dcterms:W3CDTF">2014-04-04T09:16:24Z</dcterms:created>
  <dcterms:modified xsi:type="dcterms:W3CDTF">2020-01-21T07:42:02Z</dcterms:modified>
</cp:coreProperties>
</file>