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70" r:id="rId13"/>
    <p:sldId id="271" r:id="rId14"/>
    <p:sldId id="272" r:id="rId15"/>
    <p:sldId id="273" r:id="rId16"/>
    <p:sldId id="274" r:id="rId17"/>
    <p:sldId id="276" r:id="rId18"/>
    <p:sldId id="277" r:id="rId19"/>
    <p:sldId id="278" r:id="rId20"/>
    <p:sldId id="279" r:id="rId21"/>
    <p:sldId id="280" r:id="rId22"/>
    <p:sldId id="281" r:id="rId23"/>
    <p:sldId id="283" r:id="rId24"/>
    <p:sldId id="301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5" r:id="rId36"/>
    <p:sldId id="296" r:id="rId37"/>
    <p:sldId id="297" r:id="rId38"/>
    <p:sldId id="298" r:id="rId39"/>
    <p:sldId id="299" r:id="rId40"/>
    <p:sldId id="300" r:id="rId41"/>
    <p:sldId id="306" r:id="rId42"/>
    <p:sldId id="302" r:id="rId43"/>
    <p:sldId id="303" r:id="rId44"/>
    <p:sldId id="304" r:id="rId45"/>
    <p:sldId id="309" r:id="rId46"/>
    <p:sldId id="307" r:id="rId47"/>
    <p:sldId id="308" r:id="rId48"/>
    <p:sldId id="311" r:id="rId4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kan" initials="h" lastIdx="1" clrIdx="0">
    <p:extLst>
      <p:ext uri="{19B8F6BF-5375-455C-9EA6-DF929625EA0E}">
        <p15:presenceInfo xmlns:p15="http://schemas.microsoft.com/office/powerpoint/2012/main" userId="haka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41" autoAdjust="0"/>
    <p:restoredTop sz="94660"/>
  </p:normalViewPr>
  <p:slideViewPr>
    <p:cSldViewPr snapToGrid="0">
      <p:cViewPr varScale="1">
        <p:scale>
          <a:sx n="92" d="100"/>
          <a:sy n="92" d="100"/>
        </p:scale>
        <p:origin x="47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10-07T15:54:17.181" idx="1">
    <p:pos x="10" y="10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0910B8D7-8415-4D10-BC99-D696A9734A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77285E88-F544-4A2F-8C1B-A3D76A9D19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DF935128-4B1A-4A10-AA31-1A835910D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A22A-0BA5-483F-8AC9-F684B738DE80}" type="datetimeFigureOut">
              <a:rPr lang="tr-TR" smtClean="0"/>
              <a:t>9.5.2019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4A06585D-CBC1-4175-91FC-615F0EA3E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52F76C53-B42C-439F-B00C-B597B6991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57993-C40F-458D-8498-BC37C3995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2448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1DA56D7F-2E8B-4E85-BA06-C073370D3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FF07F6FC-1E0D-45E8-B363-BD701C852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F7D49020-AF08-4044-B729-DFB70A885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A22A-0BA5-483F-8AC9-F684B738DE80}" type="datetimeFigureOut">
              <a:rPr lang="tr-TR" smtClean="0"/>
              <a:t>9.5.2019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CAECB4C-F326-4C5F-B0DB-1BC7AAA46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62EB634A-B5BC-4C38-8CCF-CD62D43B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57993-C40F-458D-8498-BC37C3995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4741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xmlns="" id="{129685AD-BC2B-458D-AD7D-4A3B3066A7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6E8078CE-D822-407C-AE14-B53FE25B22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659E7051-D3A5-4E91-8859-738B095C2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A22A-0BA5-483F-8AC9-F684B738DE80}" type="datetimeFigureOut">
              <a:rPr lang="tr-TR" smtClean="0"/>
              <a:t>9.5.2019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B207AC17-02B0-4BA9-8D95-B92849701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1BD6CA17-BE91-4513-9606-2EFC050B5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57993-C40F-458D-8498-BC37C3995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0254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5EB54D9B-DB31-471D-AF23-7C6821DD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B3712EEF-3358-4B8A-B60C-071B045BCE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E611C0C-C9EF-4A91-AA12-2E385BFD6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A22A-0BA5-483F-8AC9-F684B738DE80}" type="datetimeFigureOut">
              <a:rPr lang="tr-TR" smtClean="0"/>
              <a:t>9.5.2019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1D695BF2-CAEB-43C2-8BF0-05CF635B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F6547CE9-D37F-4D1F-85A8-B65A808BE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57993-C40F-458D-8498-BC37C3995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8591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811A7999-1BB8-4234-98CD-9CCE9F668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6400D62E-F45E-40EE-AD3A-4E178FEBCC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209721C5-3719-4598-8DA4-96BB90BF3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A22A-0BA5-483F-8AC9-F684B738DE80}" type="datetimeFigureOut">
              <a:rPr lang="tr-TR" smtClean="0"/>
              <a:t>9.5.2019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DEE83085-BA16-49E9-8E33-5CC918F9B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C025D150-01F6-4B0F-A165-8EB371F61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57993-C40F-458D-8498-BC37C3995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9336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03469E3D-52D3-4F04-9E8A-10A3CC3F7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900B5190-3B31-4622-B64E-22C8DC64E0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62C542F6-2EF2-4C50-8FB3-A9FE491447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6FB2C72E-42E9-400A-8C75-38207B4E7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A22A-0BA5-483F-8AC9-F684B738DE80}" type="datetimeFigureOut">
              <a:rPr lang="tr-TR" smtClean="0"/>
              <a:t>9.5.2019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01C9D586-26CB-4DCE-BD27-7CC12FB64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514E426E-0704-411E-B273-033E55DE2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57993-C40F-458D-8498-BC37C3995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5346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148E0BAE-A490-4BCC-975F-64B5568D2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864D1533-2094-4222-87EE-04FAB595AE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B7E1F46E-A6AB-425B-B23A-90D1152461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xmlns="" id="{051B44CF-EC9E-4BEB-91B3-1E769852D2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E030FC08-790E-4329-B8DE-E9A1EA1A69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xmlns="" id="{671DE1D0-2886-46CC-AF09-0DAAC466A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A22A-0BA5-483F-8AC9-F684B738DE80}" type="datetimeFigureOut">
              <a:rPr lang="tr-TR" smtClean="0"/>
              <a:t>9.5.2019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xmlns="" id="{09F68D93-2861-4B3F-9E36-6FDFD7887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xmlns="" id="{8ADE3B3C-0974-4396-BD63-0B6BA63B1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57993-C40F-458D-8498-BC37C3995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6122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4E04AE43-59F2-4372-ACB0-3EDBA7DC8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xmlns="" id="{DE3F7D8C-7479-4DC9-ABDE-0CCAA6AD7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A22A-0BA5-483F-8AC9-F684B738DE80}" type="datetimeFigureOut">
              <a:rPr lang="tr-TR" smtClean="0"/>
              <a:t>9.5.2019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xmlns="" id="{40F55161-BBD8-4C9B-87D8-2B26658F4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xmlns="" id="{552BA893-D5F4-4180-9C33-7E262533D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57993-C40F-458D-8498-BC37C3995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609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xmlns="" id="{9B472AB8-8282-4557-B997-A92E26393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A22A-0BA5-483F-8AC9-F684B738DE80}" type="datetimeFigureOut">
              <a:rPr lang="tr-TR" smtClean="0"/>
              <a:t>9.5.2019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xmlns="" id="{AE346B50-F605-405C-9FB6-4BD85517B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xmlns="" id="{9AF8BE77-BAFB-46D1-8D76-FD4741A26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57993-C40F-458D-8498-BC37C3995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2692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094214FF-8012-4E85-BD1B-5F9D76539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01D98C19-C9FE-4605-B98A-553268C9F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AFEE01C6-0DCD-45E6-B726-FC2FC64919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D3F1AB07-A93E-4DA4-9E01-15033C9EC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A22A-0BA5-483F-8AC9-F684B738DE80}" type="datetimeFigureOut">
              <a:rPr lang="tr-TR" smtClean="0"/>
              <a:t>9.5.2019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8586043C-5F77-496B-B24D-4944802C5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B77E1CD0-1B3A-4F24-AC83-1F6BA4A9B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57993-C40F-458D-8498-BC37C3995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63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7ED951D7-D021-4259-A76E-947FBC0FD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xmlns="" id="{6BD86B4B-9540-4AFD-B825-5DCA8BCC48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56888234-7D98-4B93-8DA2-30A00C60EC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66750BF1-6714-4676-954B-B24D8BA7E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4A22A-0BA5-483F-8AC9-F684B738DE80}" type="datetimeFigureOut">
              <a:rPr lang="tr-TR" smtClean="0"/>
              <a:t>9.5.2019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CCB503F1-1BDC-4C67-823E-B77FF050C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5EBE513A-90F0-4176-8596-8D119C73B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57993-C40F-458D-8498-BC37C3995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9709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xmlns="" id="{D9916E15-9D87-433B-A018-C99A5B213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6B0123A2-05D8-4554-AC54-B9BE496A5B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F46C3DDD-B185-498F-A177-C94AF15DDB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4A22A-0BA5-483F-8AC9-F684B738DE80}" type="datetimeFigureOut">
              <a:rPr lang="tr-TR" smtClean="0"/>
              <a:t>9.5.2019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6B3EDD0-5172-4713-A6E7-831C8DD59C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4946D3BB-B4BD-4873-9D20-4BF6DAB538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57993-C40F-458D-8498-BC37C39955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6027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g"/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g"/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g"/><Relationship Id="rId2" Type="http://schemas.openxmlformats.org/officeDocument/2006/relationships/image" Target="../media/image35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g"/><Relationship Id="rId2" Type="http://schemas.openxmlformats.org/officeDocument/2006/relationships/image" Target="../media/image3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comments" Target="../comments/comment1.xml"/><Relationship Id="rId4" Type="http://schemas.openxmlformats.org/officeDocument/2006/relationships/image" Target="../media/image3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g"/><Relationship Id="rId2" Type="http://schemas.openxmlformats.org/officeDocument/2006/relationships/image" Target="../media/image39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jpg"/><Relationship Id="rId2" Type="http://schemas.openxmlformats.org/officeDocument/2006/relationships/image" Target="../media/image4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jpg"/><Relationship Id="rId2" Type="http://schemas.openxmlformats.org/officeDocument/2006/relationships/image" Target="../media/image4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9.jp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jpg"/><Relationship Id="rId2" Type="http://schemas.openxmlformats.org/officeDocument/2006/relationships/image" Target="../media/image5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2.jp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jpg"/><Relationship Id="rId2" Type="http://schemas.openxmlformats.org/officeDocument/2006/relationships/image" Target="../media/image54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jpg"/><Relationship Id="rId2" Type="http://schemas.openxmlformats.org/officeDocument/2006/relationships/image" Target="../media/image57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jpg"/><Relationship Id="rId2" Type="http://schemas.openxmlformats.org/officeDocument/2006/relationships/image" Target="../media/image5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1.jp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jpg"/><Relationship Id="rId2" Type="http://schemas.openxmlformats.org/officeDocument/2006/relationships/image" Target="../media/image62.jp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jpg"/><Relationship Id="rId2" Type="http://schemas.openxmlformats.org/officeDocument/2006/relationships/image" Target="../media/image6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jp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jpg"/><Relationship Id="rId2" Type="http://schemas.openxmlformats.org/officeDocument/2006/relationships/image" Target="../media/image67.jp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9.jp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jpg"/><Relationship Id="rId2" Type="http://schemas.openxmlformats.org/officeDocument/2006/relationships/image" Target="../media/image70.jp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jpg"/><Relationship Id="rId2" Type="http://schemas.openxmlformats.org/officeDocument/2006/relationships/image" Target="../media/image72.jp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jpg"/><Relationship Id="rId2" Type="http://schemas.openxmlformats.org/officeDocument/2006/relationships/image" Target="../media/image7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29EC7A8F-0154-4399-8245-BAA4909BE745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735282" y="2734397"/>
            <a:ext cx="9144000" cy="1655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4400" dirty="0">
                <a:latin typeface="Garamond" panose="02020404030301010803" pitchFamily="18" charset="0"/>
              </a:rPr>
              <a:t>DUYU ORGANLARI TERİMLERİ</a:t>
            </a:r>
          </a:p>
        </p:txBody>
      </p:sp>
    </p:spTree>
    <p:extLst>
      <p:ext uri="{BB962C8B-B14F-4D97-AF65-F5344CB8AC3E}">
        <p14:creationId xmlns:p14="http://schemas.microsoft.com/office/powerpoint/2010/main" val="1734981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A5227E09-0BEB-4453-B2ED-E87DD3FF4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1061"/>
            <a:ext cx="8305800" cy="580590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Endophthalmitis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endoftalmit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sz="1800" dirty="0" err="1">
                <a:latin typeface="Garamond" panose="02020404030301010803" pitchFamily="18" charset="0"/>
              </a:rPr>
              <a:t>Uvea,corpus</a:t>
            </a:r>
            <a:r>
              <a:rPr lang="tr-TR" sz="1800" dirty="0">
                <a:latin typeface="Garamond" panose="02020404030301010803" pitchFamily="18" charset="0"/>
              </a:rPr>
              <a:t> , </a:t>
            </a:r>
            <a:r>
              <a:rPr lang="tr-TR" sz="1800" dirty="0" err="1">
                <a:latin typeface="Garamond" panose="02020404030301010803" pitchFamily="18" charset="0"/>
              </a:rPr>
              <a:t>vitreum</a:t>
            </a:r>
            <a:r>
              <a:rPr lang="tr-TR" sz="1800" dirty="0">
                <a:latin typeface="Garamond" panose="02020404030301010803" pitchFamily="18" charset="0"/>
              </a:rPr>
              <a:t> ve retinada sınırlı kalan benzer bir iltihaplanma.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Vascular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retinopathy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vasküler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retinopati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 </a:t>
            </a:r>
            <a:r>
              <a:rPr lang="tr-TR" sz="1800" dirty="0">
                <a:latin typeface="Garamond" panose="02020404030301010803" pitchFamily="18" charset="0"/>
              </a:rPr>
              <a:t>Gözdeki veya sistemik damar hastalıklarına bağlı olarak oluşan retina kanaması, </a:t>
            </a:r>
            <a:r>
              <a:rPr lang="tr-TR" sz="1800" dirty="0" err="1">
                <a:latin typeface="Garamond" panose="02020404030301010803" pitchFamily="18" charset="0"/>
              </a:rPr>
              <a:t>eksudasyonu</a:t>
            </a:r>
            <a:r>
              <a:rPr lang="tr-TR" sz="1800" dirty="0">
                <a:latin typeface="Garamond" panose="02020404030301010803" pitchFamily="18" charset="0"/>
              </a:rPr>
              <a:t>, ödemi, </a:t>
            </a:r>
            <a:r>
              <a:rPr lang="tr-TR" sz="1800" dirty="0" err="1">
                <a:latin typeface="Garamond" panose="02020404030301010803" pitchFamily="18" charset="0"/>
              </a:rPr>
              <a:t>iskemisi</a:t>
            </a:r>
            <a:r>
              <a:rPr lang="tr-TR" sz="1800" dirty="0">
                <a:latin typeface="Garamond" panose="02020404030301010803" pitchFamily="18" charset="0"/>
              </a:rPr>
              <a:t> veya enfarktüsü.</a:t>
            </a:r>
          </a:p>
          <a:p>
            <a:pPr marL="0" indent="0">
              <a:buNone/>
            </a:pPr>
            <a:endParaRPr lang="tr-TR" sz="18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Diabetic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retinopath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diabetik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retinopati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 </a:t>
            </a:r>
            <a:r>
              <a:rPr lang="tr-TR" sz="1800" dirty="0" err="1">
                <a:latin typeface="Garamond" panose="02020404030301010803" pitchFamily="18" charset="0"/>
              </a:rPr>
              <a:t>Diabet</a:t>
            </a:r>
            <a:r>
              <a:rPr lang="tr-TR" sz="1800" dirty="0">
                <a:latin typeface="Garamond" panose="02020404030301010803" pitchFamily="18" charset="0"/>
              </a:rPr>
              <a:t> nedeniyle meydana gelen retina patolojisi.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Retina 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dekolmanı</a:t>
            </a:r>
            <a:r>
              <a:rPr lang="tr-TR" sz="1800" dirty="0" err="1">
                <a:latin typeface="Garamond" panose="02020404030301010803" pitchFamily="18" charset="0"/>
              </a:rPr>
              <a:t>:Nörol</a:t>
            </a:r>
            <a:r>
              <a:rPr lang="tr-TR" sz="1800" dirty="0">
                <a:latin typeface="Garamond" panose="02020404030301010803" pitchFamily="18" charset="0"/>
              </a:rPr>
              <a:t> retinanın, alttaki retina pigment </a:t>
            </a:r>
            <a:r>
              <a:rPr lang="tr-TR" sz="1800" dirty="0" err="1">
                <a:latin typeface="Garamond" panose="02020404030301010803" pitchFamily="18" charset="0"/>
              </a:rPr>
              <a:t>epitelinden</a:t>
            </a:r>
            <a:r>
              <a:rPr lang="tr-TR" sz="1800" dirty="0">
                <a:latin typeface="Garamond" panose="02020404030301010803" pitchFamily="18" charset="0"/>
              </a:rPr>
              <a:t> ayrılması.</a:t>
            </a:r>
          </a:p>
          <a:p>
            <a:pPr marL="0" indent="0">
              <a:buNone/>
            </a:pPr>
            <a:endParaRPr lang="tr-TR" sz="18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Retrolental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fibrodyslasia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retronal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fibrodisplazisi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 </a:t>
            </a:r>
            <a:r>
              <a:rPr lang="tr-TR" sz="1800" dirty="0">
                <a:latin typeface="Garamond" panose="02020404030301010803" pitchFamily="18" charset="0"/>
              </a:rPr>
              <a:t>Prematüre bebeklere yüksek </a:t>
            </a:r>
            <a:r>
              <a:rPr lang="tr-TR" sz="1800" dirty="0" err="1">
                <a:latin typeface="Garamond" panose="02020404030301010803" pitchFamily="18" charset="0"/>
              </a:rPr>
              <a:t>konsantasyonda</a:t>
            </a:r>
            <a:r>
              <a:rPr lang="tr-TR" sz="1800" dirty="0">
                <a:latin typeface="Garamond" panose="02020404030301010803" pitchFamily="18" charset="0"/>
              </a:rPr>
              <a:t> oksijen verilmesine  bağlı olarak gelişen retina damarlarında anormallikle belirlenen bir hastalık.</a:t>
            </a: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Retinoblastoma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blefaroplasti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Retina nükleer tabakalarından gelişen doğuştan bir </a:t>
            </a:r>
            <a:r>
              <a:rPr lang="tr-TR" sz="1800" dirty="0" err="1">
                <a:latin typeface="Garamond" panose="02020404030301010803" pitchFamily="18" charset="0"/>
              </a:rPr>
              <a:t>malign</a:t>
            </a:r>
            <a:r>
              <a:rPr lang="tr-TR" sz="1800" dirty="0">
                <a:latin typeface="Garamond" panose="02020404030301010803" pitchFamily="18" charset="0"/>
              </a:rPr>
              <a:t> tümördür.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Retinitis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pigmentoza</a:t>
            </a:r>
            <a:r>
              <a:rPr lang="tr-TR" sz="1800" dirty="0" err="1"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  <a:r>
              <a:rPr lang="tr-TR" sz="1800" dirty="0" err="1">
                <a:latin typeface="Garamond" panose="02020404030301010803" pitchFamily="18" charset="0"/>
              </a:rPr>
              <a:t>Kalıtsal</a:t>
            </a:r>
            <a:r>
              <a:rPr lang="tr-TR" sz="1800" dirty="0">
                <a:latin typeface="Garamond" panose="02020404030301010803" pitchFamily="18" charset="0"/>
              </a:rPr>
              <a:t>, yavaş gelişen bir çeşit retina dejenerasyonudur. 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3EDA1A98-78A8-4020-8584-16DBD7BF1F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0349" y="119062"/>
            <a:ext cx="1855718" cy="1139895"/>
          </a:xfrm>
          <a:prstGeom prst="rect">
            <a:avLst/>
          </a:prstGeom>
        </p:spPr>
      </p:pic>
      <p:cxnSp>
        <p:nvCxnSpPr>
          <p:cNvPr id="7" name="Düz Ok Bağlayıcısı 6">
            <a:extLst>
              <a:ext uri="{FF2B5EF4-FFF2-40B4-BE49-F238E27FC236}">
                <a16:creationId xmlns:a16="http://schemas.microsoft.com/office/drawing/2014/main" xmlns="" id="{EF5C084E-048D-417C-9504-97EE3BD053ED}"/>
              </a:ext>
            </a:extLst>
          </p:cNvPr>
          <p:cNvCxnSpPr/>
          <p:nvPr/>
        </p:nvCxnSpPr>
        <p:spPr>
          <a:xfrm>
            <a:off x="8772939" y="503583"/>
            <a:ext cx="64935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Açıklama Balonu: Bükülü Çizgi (Kenarlık Yok) 7">
            <a:extLst>
              <a:ext uri="{FF2B5EF4-FFF2-40B4-BE49-F238E27FC236}">
                <a16:creationId xmlns:a16="http://schemas.microsoft.com/office/drawing/2014/main" xmlns="" id="{08D3C2AB-95E9-4DA7-98BF-61A3F3A173B9}"/>
              </a:ext>
            </a:extLst>
          </p:cNvPr>
          <p:cNvSpPr/>
          <p:nvPr/>
        </p:nvSpPr>
        <p:spPr>
          <a:xfrm>
            <a:off x="11596067" y="940904"/>
            <a:ext cx="450159" cy="318053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21</a:t>
            </a:r>
          </a:p>
        </p:txBody>
      </p:sp>
      <p:pic>
        <p:nvPicPr>
          <p:cNvPr id="10" name="Resim 9">
            <a:extLst>
              <a:ext uri="{FF2B5EF4-FFF2-40B4-BE49-F238E27FC236}">
                <a16:creationId xmlns:a16="http://schemas.microsoft.com/office/drawing/2014/main" xmlns="" id="{7AEF35D2-8543-4A32-B048-E13953F8C8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6645" y="4214192"/>
            <a:ext cx="2279581" cy="1272208"/>
          </a:xfrm>
          <a:prstGeom prst="rect">
            <a:avLst/>
          </a:prstGeom>
        </p:spPr>
      </p:pic>
      <p:cxnSp>
        <p:nvCxnSpPr>
          <p:cNvPr id="12" name="Düz Ok Bağlayıcısı 11">
            <a:extLst>
              <a:ext uri="{FF2B5EF4-FFF2-40B4-BE49-F238E27FC236}">
                <a16:creationId xmlns:a16="http://schemas.microsoft.com/office/drawing/2014/main" xmlns="" id="{DD0AE5C0-9484-4F37-AA00-A61A2B0A2A5E}"/>
              </a:ext>
            </a:extLst>
          </p:cNvPr>
          <p:cNvCxnSpPr/>
          <p:nvPr/>
        </p:nvCxnSpPr>
        <p:spPr>
          <a:xfrm>
            <a:off x="8560904" y="5102087"/>
            <a:ext cx="86139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Açıklama Balonu: Bükülü Çizgi (Kenarlık Yok) 12">
            <a:extLst>
              <a:ext uri="{FF2B5EF4-FFF2-40B4-BE49-F238E27FC236}">
                <a16:creationId xmlns:a16="http://schemas.microsoft.com/office/drawing/2014/main" xmlns="" id="{E2E247A6-547C-4458-A3D7-56000C7B2D3A}"/>
              </a:ext>
            </a:extLst>
          </p:cNvPr>
          <p:cNvSpPr/>
          <p:nvPr/>
        </p:nvSpPr>
        <p:spPr>
          <a:xfrm>
            <a:off x="11317357" y="5486400"/>
            <a:ext cx="503582" cy="251791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3494944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4961E5AB-84C0-4CB7-9727-6668A9DA0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626" y="288374"/>
            <a:ext cx="10094844" cy="5926896"/>
          </a:xfrm>
        </p:spPr>
        <p:txBody>
          <a:bodyPr>
            <a:normAutofit fontScale="92500" lnSpcReduction="20000"/>
          </a:bodyPr>
          <a:lstStyle/>
          <a:p>
            <a:r>
              <a:rPr lang="tr-TR" sz="2400" dirty="0">
                <a:latin typeface="Arial Black" panose="020B0A04020102020204" pitchFamily="34" charset="0"/>
              </a:rPr>
              <a:t> AMELİYAT TERİMLERİ</a:t>
            </a:r>
          </a:p>
          <a:p>
            <a:pPr marL="0" indent="0">
              <a:buNone/>
            </a:pPr>
            <a:endParaRPr lang="tr-TR" sz="2400" dirty="0">
              <a:latin typeface="Arial Black" panose="020B0A04020102020204" pitchFamily="34" charset="0"/>
            </a:endParaRPr>
          </a:p>
          <a:p>
            <a:endParaRPr lang="tr-TR" sz="24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tr-TR" sz="1800" dirty="0">
                <a:latin typeface="Arial Black" panose="020B0A04020102020204" pitchFamily="34" charset="0"/>
              </a:rPr>
              <a:t>Lens </a:t>
            </a:r>
            <a:r>
              <a:rPr lang="tr-TR" sz="1800" dirty="0" err="1">
                <a:latin typeface="Arial Black" panose="020B0A04020102020204" pitchFamily="34" charset="0"/>
              </a:rPr>
              <a:t>extraction</a:t>
            </a:r>
            <a:r>
              <a:rPr lang="tr-TR" sz="1800" dirty="0">
                <a:latin typeface="Arial Black" panose="020B0A04020102020204" pitchFamily="34" charset="0"/>
              </a:rPr>
              <a:t>(lens </a:t>
            </a:r>
            <a:r>
              <a:rPr lang="tr-TR" sz="1800" dirty="0" err="1">
                <a:latin typeface="Arial Black" panose="020B0A04020102020204" pitchFamily="34" charset="0"/>
              </a:rPr>
              <a:t>ekstraksiyonu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Lensin çıkarılması.</a:t>
            </a:r>
          </a:p>
          <a:p>
            <a:endParaRPr lang="tr-TR" sz="1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Cornea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transplantaion</a:t>
            </a:r>
            <a:r>
              <a:rPr lang="tr-TR" sz="1800" dirty="0">
                <a:latin typeface="Arial Black" panose="020B0A04020102020204" pitchFamily="34" charset="0"/>
              </a:rPr>
              <a:t>(kornea transplantasyonu): </a:t>
            </a:r>
            <a:r>
              <a:rPr lang="tr-TR" sz="1800" dirty="0">
                <a:latin typeface="Garamond" panose="02020404030301010803" pitchFamily="18" charset="0"/>
              </a:rPr>
              <a:t>İşlevsiz olan korneanın çıkarılarak başka bir insandan alınan korneanın </a:t>
            </a:r>
            <a:r>
              <a:rPr lang="tr-TR" sz="1800" dirty="0" err="1">
                <a:latin typeface="Garamond" panose="02020404030301010803" pitchFamily="18" charset="0"/>
              </a:rPr>
              <a:t>implante</a:t>
            </a:r>
            <a:r>
              <a:rPr lang="tr-TR" sz="1800" dirty="0">
                <a:latin typeface="Garamond" panose="02020404030301010803" pitchFamily="18" charset="0"/>
              </a:rPr>
              <a:t> edilmesi.</a:t>
            </a:r>
          </a:p>
          <a:p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Keratocentesis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keratosentez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Korneanın delinmesi.</a:t>
            </a:r>
          </a:p>
          <a:p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Kerectomy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kerektomi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Korneanın kısmen çıkarılması.</a:t>
            </a:r>
          </a:p>
          <a:p>
            <a:endParaRPr lang="tr-TR" sz="1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Tarsorrhaphy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tarsorafi</a:t>
            </a:r>
            <a:r>
              <a:rPr lang="tr-TR" sz="1800" dirty="0">
                <a:latin typeface="Arial Black" panose="020B0A04020102020204" pitchFamily="34" charset="0"/>
              </a:rPr>
              <a:t>): </a:t>
            </a:r>
            <a:r>
              <a:rPr lang="tr-TR" sz="1800" dirty="0">
                <a:latin typeface="Garamond" panose="02020404030301010803" pitchFamily="18" charset="0"/>
              </a:rPr>
              <a:t>Kapak kenarlarını karşılıklı dikerek göz kapağı aralığını daraltma veya tamamen kapatma.</a:t>
            </a:r>
          </a:p>
          <a:p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Blepharoplasty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blefaroplasti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Göz kapağı üzerinde herhangi bir şekil bozukluğunu düzeltmek  amacıyla yapılan estetik  ameliyat.</a:t>
            </a:r>
          </a:p>
          <a:p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Enucleation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enükleasyon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Göz küresinin </a:t>
            </a:r>
            <a:r>
              <a:rPr lang="tr-TR" sz="1800" dirty="0" err="1">
                <a:latin typeface="Garamond" panose="02020404030301010803" pitchFamily="18" charset="0"/>
              </a:rPr>
              <a:t>orbita</a:t>
            </a:r>
            <a:r>
              <a:rPr lang="tr-TR" sz="1800" dirty="0">
                <a:latin typeface="Garamond" panose="02020404030301010803" pitchFamily="18" charset="0"/>
              </a:rPr>
              <a:t> içi yumuşak dokularla birlikte çıkarılması.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D90C4A08-9D44-4F04-B245-50427CAC1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3207" y="106432"/>
            <a:ext cx="2466975" cy="1847850"/>
          </a:xfrm>
          <a:prstGeom prst="rect">
            <a:avLst/>
          </a:prstGeom>
        </p:spPr>
      </p:pic>
      <p:cxnSp>
        <p:nvCxnSpPr>
          <p:cNvPr id="7" name="Düz Ok Bağlayıcısı 6">
            <a:extLst>
              <a:ext uri="{FF2B5EF4-FFF2-40B4-BE49-F238E27FC236}">
                <a16:creationId xmlns:a16="http://schemas.microsoft.com/office/drawing/2014/main" xmlns="" id="{2E00D5D0-60D8-446F-8538-F0C7162E965C}"/>
              </a:ext>
            </a:extLst>
          </p:cNvPr>
          <p:cNvCxnSpPr/>
          <p:nvPr/>
        </p:nvCxnSpPr>
        <p:spPr>
          <a:xfrm>
            <a:off x="6493565" y="1457739"/>
            <a:ext cx="21070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Açıklama Balonu: Bükülü Çizgi (Kenarlık Yok) 7">
            <a:extLst>
              <a:ext uri="{FF2B5EF4-FFF2-40B4-BE49-F238E27FC236}">
                <a16:creationId xmlns:a16="http://schemas.microsoft.com/office/drawing/2014/main" xmlns="" id="{3B053B2E-21CA-4B09-A20B-9F5C2A765DFE}"/>
              </a:ext>
            </a:extLst>
          </p:cNvPr>
          <p:cNvSpPr/>
          <p:nvPr/>
        </p:nvSpPr>
        <p:spPr>
          <a:xfrm>
            <a:off x="11741426" y="1457739"/>
            <a:ext cx="450574" cy="331304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23</a:t>
            </a:r>
          </a:p>
        </p:txBody>
      </p:sp>
      <p:pic>
        <p:nvPicPr>
          <p:cNvPr id="10" name="Resim 9">
            <a:extLst>
              <a:ext uri="{FF2B5EF4-FFF2-40B4-BE49-F238E27FC236}">
                <a16:creationId xmlns:a16="http://schemas.microsoft.com/office/drawing/2014/main" xmlns="" id="{495DF290-0EB0-4653-A485-D997A35AA3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0043" y="2360750"/>
            <a:ext cx="2647950" cy="1724025"/>
          </a:xfrm>
          <a:prstGeom prst="rect">
            <a:avLst/>
          </a:prstGeom>
        </p:spPr>
      </p:pic>
      <p:cxnSp>
        <p:nvCxnSpPr>
          <p:cNvPr id="12" name="Düz Ok Bağlayıcısı 11">
            <a:extLst>
              <a:ext uri="{FF2B5EF4-FFF2-40B4-BE49-F238E27FC236}">
                <a16:creationId xmlns:a16="http://schemas.microsoft.com/office/drawing/2014/main" xmlns="" id="{BEE69046-15DF-4E08-B6E9-BCFB94303345}"/>
              </a:ext>
            </a:extLst>
          </p:cNvPr>
          <p:cNvCxnSpPr/>
          <p:nvPr/>
        </p:nvCxnSpPr>
        <p:spPr>
          <a:xfrm>
            <a:off x="6096000" y="2941983"/>
            <a:ext cx="312751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Açıklama Balonu: Bükülü Çizgi (Kenarlık Yok) 12">
            <a:extLst>
              <a:ext uri="{FF2B5EF4-FFF2-40B4-BE49-F238E27FC236}">
                <a16:creationId xmlns:a16="http://schemas.microsoft.com/office/drawing/2014/main" xmlns="" id="{983785AF-6301-439C-9C56-3870842DDB5E}"/>
              </a:ext>
            </a:extLst>
          </p:cNvPr>
          <p:cNvSpPr/>
          <p:nvPr/>
        </p:nvSpPr>
        <p:spPr>
          <a:xfrm>
            <a:off x="11131826" y="4084775"/>
            <a:ext cx="438356" cy="195677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24</a:t>
            </a:r>
          </a:p>
        </p:txBody>
      </p:sp>
    </p:spTree>
    <p:extLst>
      <p:ext uri="{BB962C8B-B14F-4D97-AF65-F5344CB8AC3E}">
        <p14:creationId xmlns:p14="http://schemas.microsoft.com/office/powerpoint/2010/main" val="35436201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55E3DD5C-6B02-4214-B11F-34BBF86A6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latin typeface="Arial Black" panose="020B0A04020102020204" pitchFamily="34" charset="0"/>
              </a:rPr>
              <a:t> BURUNA İLİŞKİN TERİMLER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CACDBB1C-D620-47D4-A78C-AF4F44AA3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887" y="1891886"/>
            <a:ext cx="8663609" cy="4351338"/>
          </a:xfrm>
        </p:spPr>
        <p:txBody>
          <a:bodyPr>
            <a:normAutofit lnSpcReduction="10000"/>
          </a:bodyPr>
          <a:lstStyle/>
          <a:p>
            <a:pPr>
              <a:spcAft>
                <a:spcPts val="0"/>
              </a:spcAft>
            </a:pPr>
            <a:r>
              <a:rPr lang="tr-TR" sz="1800" b="1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Nose</a:t>
            </a:r>
            <a:r>
              <a:rPr lang="tr-TR" sz="1800" b="1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 / </a:t>
            </a:r>
            <a:r>
              <a:rPr lang="tr-TR" sz="1800" b="1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Nasus</a:t>
            </a:r>
            <a:r>
              <a:rPr lang="tr-TR" sz="1800" b="1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 / </a:t>
            </a:r>
            <a:r>
              <a:rPr lang="tr-TR" sz="1800" b="1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rhino</a:t>
            </a:r>
            <a:r>
              <a:rPr lang="tr-TR" sz="1800" b="1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 (</a:t>
            </a:r>
            <a:r>
              <a:rPr lang="tr-TR" sz="1800" b="1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nouz</a:t>
            </a:r>
            <a:r>
              <a:rPr lang="tr-TR" sz="1800" b="1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 / </a:t>
            </a:r>
            <a:r>
              <a:rPr lang="tr-TR" sz="1800" b="1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nasi</a:t>
            </a:r>
            <a:r>
              <a:rPr lang="tr-TR" sz="1800" b="1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 / </a:t>
            </a:r>
            <a:r>
              <a:rPr lang="tr-TR" sz="1800" b="1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rino</a:t>
            </a:r>
            <a:r>
              <a:rPr lang="tr-TR" sz="1800" b="1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):</a:t>
            </a:r>
            <a:r>
              <a:rPr lang="tr-TR" sz="1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Burun. </a:t>
            </a:r>
          </a:p>
          <a:p>
            <a:pPr>
              <a:spcAft>
                <a:spcPts val="0"/>
              </a:spcAft>
            </a:pPr>
            <a:endParaRPr lang="tr-TR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tr-TR" sz="1800" b="1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Os</a:t>
            </a:r>
            <a:r>
              <a:rPr lang="tr-TR" sz="1800" b="1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 </a:t>
            </a:r>
            <a:r>
              <a:rPr lang="tr-TR" sz="1800" b="1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nasale</a:t>
            </a:r>
            <a:r>
              <a:rPr lang="tr-TR" sz="1800" b="1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 (</a:t>
            </a:r>
            <a:r>
              <a:rPr lang="tr-TR" sz="1800" b="1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os</a:t>
            </a:r>
            <a:r>
              <a:rPr lang="tr-TR" sz="1800" b="1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 </a:t>
            </a:r>
            <a:r>
              <a:rPr lang="tr-TR" sz="1800" b="1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nazale</a:t>
            </a:r>
            <a:r>
              <a:rPr lang="tr-TR" sz="1800" b="1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): </a:t>
            </a:r>
            <a:r>
              <a:rPr lang="tr-TR" sz="1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Burun kemiği. </a:t>
            </a:r>
          </a:p>
          <a:p>
            <a:pPr>
              <a:spcAft>
                <a:spcPts val="0"/>
              </a:spcAft>
            </a:pPr>
            <a:endParaRPr lang="tr-TR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tr-TR" sz="1800" b="1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Concha</a:t>
            </a:r>
            <a:r>
              <a:rPr lang="tr-TR" sz="1800" b="1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 </a:t>
            </a:r>
            <a:r>
              <a:rPr lang="tr-TR" sz="1800" b="1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nasalis</a:t>
            </a:r>
            <a:r>
              <a:rPr lang="tr-TR" sz="1800" b="1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 (</a:t>
            </a:r>
            <a:r>
              <a:rPr lang="tr-TR" sz="1800" b="1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konka</a:t>
            </a:r>
            <a:r>
              <a:rPr lang="tr-TR" sz="1800" b="1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 </a:t>
            </a:r>
            <a:r>
              <a:rPr lang="tr-TR" sz="1800" b="1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nazalis</a:t>
            </a:r>
            <a:r>
              <a:rPr lang="tr-TR" sz="1800" b="1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): </a:t>
            </a:r>
            <a:r>
              <a:rPr lang="tr-TR" sz="1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Burun boşluğu dış yan duvarlarındaki 3 kemik kabartıdan her biri. Burun </a:t>
            </a:r>
            <a:r>
              <a:rPr lang="tr-TR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konkası</a:t>
            </a:r>
            <a:r>
              <a:rPr lang="tr-TR" sz="1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  <a:p>
            <a:pPr>
              <a:spcAft>
                <a:spcPts val="0"/>
              </a:spcAft>
            </a:pPr>
            <a:endParaRPr lang="tr-TR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tr-TR" sz="1800" b="1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Naris</a:t>
            </a:r>
            <a:r>
              <a:rPr lang="tr-TR" sz="1800" b="1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 (</a:t>
            </a:r>
            <a:r>
              <a:rPr lang="tr-TR" sz="1800" b="1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naris</a:t>
            </a:r>
            <a:r>
              <a:rPr lang="tr-TR" sz="1800" b="1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): </a:t>
            </a:r>
            <a:r>
              <a:rPr lang="tr-TR" sz="1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Burun deliği. </a:t>
            </a:r>
          </a:p>
          <a:p>
            <a:pPr>
              <a:spcAft>
                <a:spcPts val="0"/>
              </a:spcAft>
            </a:pPr>
            <a:endParaRPr lang="tr-TR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tr-TR" sz="1800" b="1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Nasal</a:t>
            </a:r>
            <a:r>
              <a:rPr lang="tr-TR" sz="1800" b="1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 </a:t>
            </a:r>
            <a:r>
              <a:rPr lang="tr-TR" sz="1800" b="1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valve</a:t>
            </a:r>
            <a:r>
              <a:rPr lang="tr-TR" sz="1800" b="1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 (nazal </a:t>
            </a:r>
            <a:r>
              <a:rPr lang="tr-TR" sz="1800" b="1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valv</a:t>
            </a:r>
            <a:r>
              <a:rPr lang="tr-TR" sz="1800" b="1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) : </a:t>
            </a:r>
            <a:r>
              <a:rPr lang="tr-TR" sz="1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Burun açıklığı.</a:t>
            </a:r>
          </a:p>
          <a:p>
            <a:pPr marL="0" indent="0">
              <a:spcAft>
                <a:spcPts val="0"/>
              </a:spcAft>
              <a:buNone/>
            </a:pPr>
            <a:r>
              <a:rPr lang="tr-TR" sz="1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tr-TR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800" b="1" dirty="0" err="1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Nasal</a:t>
            </a:r>
            <a:r>
              <a:rPr lang="tr-TR" sz="1800" b="1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b="1" dirty="0" err="1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cavity</a:t>
            </a:r>
            <a:r>
              <a:rPr lang="tr-TR" sz="1800" b="1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(nazal </a:t>
            </a:r>
            <a:r>
              <a:rPr lang="tr-TR" sz="1800" b="1" dirty="0" err="1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kaviti</a:t>
            </a:r>
            <a:r>
              <a:rPr lang="tr-TR" sz="1800" b="1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): </a:t>
            </a:r>
            <a:r>
              <a:rPr lang="tr-T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Burun boşluğu</a:t>
            </a:r>
            <a:endParaRPr lang="tr-TR" sz="1800" dirty="0">
              <a:latin typeface="Garamond" panose="02020404030301010803" pitchFamily="18" charset="0"/>
            </a:endParaRPr>
          </a:p>
        </p:txBody>
      </p:sp>
      <p:sp>
        <p:nvSpPr>
          <p:cNvPr id="4" name="Ok: Sağ 3">
            <a:extLst>
              <a:ext uri="{FF2B5EF4-FFF2-40B4-BE49-F238E27FC236}">
                <a16:creationId xmlns:a16="http://schemas.microsoft.com/office/drawing/2014/main" xmlns="" id="{4A52A0E3-4D0D-419F-A7CD-4E0349FE73A1}"/>
              </a:ext>
            </a:extLst>
          </p:cNvPr>
          <p:cNvSpPr/>
          <p:nvPr/>
        </p:nvSpPr>
        <p:spPr>
          <a:xfrm>
            <a:off x="357809" y="874643"/>
            <a:ext cx="480391" cy="38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xmlns="" id="{FF41869C-1BE8-4B70-98A6-BF99974B7B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7802" y="365125"/>
            <a:ext cx="1866900" cy="2457450"/>
          </a:xfrm>
          <a:prstGeom prst="rect">
            <a:avLst/>
          </a:prstGeom>
        </p:spPr>
      </p:pic>
      <p:sp>
        <p:nvSpPr>
          <p:cNvPr id="7" name="Açıklama Balonu: Bükülü Çizgi (Kenarlık Yok) 6">
            <a:extLst>
              <a:ext uri="{FF2B5EF4-FFF2-40B4-BE49-F238E27FC236}">
                <a16:creationId xmlns:a16="http://schemas.microsoft.com/office/drawing/2014/main" xmlns="" id="{287EB8C7-6F11-479B-BE47-39F66070681B}"/>
              </a:ext>
            </a:extLst>
          </p:cNvPr>
          <p:cNvSpPr/>
          <p:nvPr/>
        </p:nvSpPr>
        <p:spPr>
          <a:xfrm>
            <a:off x="11614702" y="2186609"/>
            <a:ext cx="484533" cy="410817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25</a:t>
            </a:r>
          </a:p>
        </p:txBody>
      </p:sp>
      <p:pic>
        <p:nvPicPr>
          <p:cNvPr id="9" name="Resim 8">
            <a:extLst>
              <a:ext uri="{FF2B5EF4-FFF2-40B4-BE49-F238E27FC236}">
                <a16:creationId xmlns:a16="http://schemas.microsoft.com/office/drawing/2014/main" xmlns="" id="{8C3E7A88-BFCB-4AD0-BB22-587C94885B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5527" y="1690688"/>
            <a:ext cx="2298630" cy="1489869"/>
          </a:xfrm>
          <a:prstGeom prst="rect">
            <a:avLst/>
          </a:prstGeom>
        </p:spPr>
      </p:pic>
      <p:cxnSp>
        <p:nvCxnSpPr>
          <p:cNvPr id="11" name="Düz Ok Bağlayıcısı 10">
            <a:extLst>
              <a:ext uri="{FF2B5EF4-FFF2-40B4-BE49-F238E27FC236}">
                <a16:creationId xmlns:a16="http://schemas.microsoft.com/office/drawing/2014/main" xmlns="" id="{0DE879E5-BBB7-46A0-BC0D-9C9558D3519F}"/>
              </a:ext>
            </a:extLst>
          </p:cNvPr>
          <p:cNvCxnSpPr>
            <a:cxnSpLocks/>
          </p:cNvCxnSpPr>
          <p:nvPr/>
        </p:nvCxnSpPr>
        <p:spPr>
          <a:xfrm flipV="1">
            <a:off x="5062330" y="2279375"/>
            <a:ext cx="2266122" cy="543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Açıklama Balonu: Bükülü Çizgi (Kenarlık Yok) 11">
            <a:extLst>
              <a:ext uri="{FF2B5EF4-FFF2-40B4-BE49-F238E27FC236}">
                <a16:creationId xmlns:a16="http://schemas.microsoft.com/office/drawing/2014/main" xmlns="" id="{962D7059-CA69-45DF-914E-15019C7C0552}"/>
              </a:ext>
            </a:extLst>
          </p:cNvPr>
          <p:cNvSpPr/>
          <p:nvPr/>
        </p:nvSpPr>
        <p:spPr>
          <a:xfrm>
            <a:off x="8693426" y="2822575"/>
            <a:ext cx="569843" cy="331442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26</a:t>
            </a:r>
          </a:p>
        </p:txBody>
      </p:sp>
      <p:pic>
        <p:nvPicPr>
          <p:cNvPr id="14" name="Resim 13">
            <a:extLst>
              <a:ext uri="{FF2B5EF4-FFF2-40B4-BE49-F238E27FC236}">
                <a16:creationId xmlns:a16="http://schemas.microsoft.com/office/drawing/2014/main" xmlns="" id="{A46ED7A8-BEBD-4CE1-B3B6-703CC4AE6D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4842" y="4806950"/>
            <a:ext cx="2705100" cy="1685925"/>
          </a:xfrm>
          <a:prstGeom prst="rect">
            <a:avLst/>
          </a:prstGeom>
        </p:spPr>
      </p:pic>
      <p:cxnSp>
        <p:nvCxnSpPr>
          <p:cNvPr id="16" name="Düz Ok Bağlayıcısı 15">
            <a:extLst>
              <a:ext uri="{FF2B5EF4-FFF2-40B4-BE49-F238E27FC236}">
                <a16:creationId xmlns:a16="http://schemas.microsoft.com/office/drawing/2014/main" xmlns="" id="{07814069-A325-44D2-BF5C-133AF9408F39}"/>
              </a:ext>
            </a:extLst>
          </p:cNvPr>
          <p:cNvCxnSpPr>
            <a:cxnSpLocks/>
          </p:cNvCxnSpPr>
          <p:nvPr/>
        </p:nvCxnSpPr>
        <p:spPr>
          <a:xfrm>
            <a:off x="5671930" y="5844209"/>
            <a:ext cx="165652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Açıklama Balonu: Bükülü Çizgi (Kenarlık Yok) 16">
            <a:extLst>
              <a:ext uri="{FF2B5EF4-FFF2-40B4-BE49-F238E27FC236}">
                <a16:creationId xmlns:a16="http://schemas.microsoft.com/office/drawing/2014/main" xmlns="" id="{A7482866-C143-4B6C-A35A-83C57E494592}"/>
              </a:ext>
            </a:extLst>
          </p:cNvPr>
          <p:cNvSpPr/>
          <p:nvPr/>
        </p:nvSpPr>
        <p:spPr>
          <a:xfrm>
            <a:off x="10129941" y="5565913"/>
            <a:ext cx="591067" cy="397565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27</a:t>
            </a:r>
          </a:p>
        </p:txBody>
      </p:sp>
    </p:spTree>
    <p:extLst>
      <p:ext uri="{BB962C8B-B14F-4D97-AF65-F5344CB8AC3E}">
        <p14:creationId xmlns:p14="http://schemas.microsoft.com/office/powerpoint/2010/main" val="11129068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A7EA9E6A-8730-4785-99E4-8BB4DC2D15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409" y="459788"/>
            <a:ext cx="8557591" cy="5938424"/>
          </a:xfrm>
        </p:spPr>
        <p:txBody>
          <a:bodyPr>
            <a:normAutofit/>
          </a:bodyPr>
          <a:lstStyle/>
          <a:p>
            <a:r>
              <a:rPr lang="tr-TR" sz="1800" dirty="0" err="1">
                <a:latin typeface="Arial Black" panose="020B0A04020102020204" pitchFamily="34" charset="0"/>
              </a:rPr>
              <a:t>Regio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respiratoria</a:t>
            </a:r>
            <a:r>
              <a:rPr lang="tr-TR" sz="1800" dirty="0">
                <a:latin typeface="Arial Black" panose="020B0A04020102020204" pitchFamily="34" charset="0"/>
              </a:rPr>
              <a:t> (</a:t>
            </a:r>
            <a:r>
              <a:rPr lang="tr-TR" sz="1800" dirty="0" err="1">
                <a:latin typeface="Arial Black" panose="020B0A04020102020204" pitchFamily="34" charset="0"/>
              </a:rPr>
              <a:t>regio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respiratorya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 Burun boşluğunun solunumla ilgili bölümü</a:t>
            </a:r>
            <a:r>
              <a:rPr lang="tr-TR" sz="1800" dirty="0"/>
              <a:t>. </a:t>
            </a:r>
          </a:p>
          <a:p>
            <a:endParaRPr lang="tr-TR" sz="1800" dirty="0"/>
          </a:p>
          <a:p>
            <a:r>
              <a:rPr lang="tr-TR" sz="1800" dirty="0" err="1">
                <a:latin typeface="Arial Black" panose="020B0A04020102020204" pitchFamily="34" charset="0"/>
              </a:rPr>
              <a:t>Regio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olfactoria</a:t>
            </a:r>
            <a:r>
              <a:rPr lang="tr-TR" sz="1800" dirty="0">
                <a:latin typeface="Arial Black" panose="020B0A04020102020204" pitchFamily="34" charset="0"/>
              </a:rPr>
              <a:t> (</a:t>
            </a:r>
            <a:r>
              <a:rPr lang="tr-TR" sz="1800" dirty="0" err="1">
                <a:latin typeface="Arial Black" panose="020B0A04020102020204" pitchFamily="34" charset="0"/>
              </a:rPr>
              <a:t>regio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olfaktorya</a:t>
            </a:r>
            <a:r>
              <a:rPr lang="tr-TR" sz="1800" dirty="0">
                <a:latin typeface="Garamond" panose="02020404030301010803" pitchFamily="18" charset="0"/>
              </a:rPr>
              <a:t>): Burun boşluğunun koku bölgesi olan üst kısmı. </a:t>
            </a:r>
          </a:p>
          <a:p>
            <a:endParaRPr lang="tr-TR" sz="1800" dirty="0"/>
          </a:p>
          <a:p>
            <a:endParaRPr lang="tr-TR" sz="1800" dirty="0"/>
          </a:p>
          <a:p>
            <a:r>
              <a:rPr lang="tr-TR" sz="1800" dirty="0" err="1">
                <a:latin typeface="Arial Black" panose="020B0A04020102020204" pitchFamily="34" charset="0"/>
              </a:rPr>
              <a:t>Nasal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septum</a:t>
            </a:r>
            <a:r>
              <a:rPr lang="tr-TR" sz="1800" dirty="0">
                <a:latin typeface="Arial Black" panose="020B0A04020102020204" pitchFamily="34" charset="0"/>
              </a:rPr>
              <a:t> (</a:t>
            </a:r>
            <a:r>
              <a:rPr lang="tr-TR" sz="1800" dirty="0" err="1">
                <a:latin typeface="Arial Black" panose="020B0A04020102020204" pitchFamily="34" charset="0"/>
              </a:rPr>
              <a:t>nasal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septum</a:t>
            </a:r>
            <a:r>
              <a:rPr lang="tr-TR" sz="1800" dirty="0">
                <a:latin typeface="Arial Black" panose="020B0A04020102020204" pitchFamily="34" charset="0"/>
              </a:rPr>
              <a:t>): </a:t>
            </a:r>
            <a:r>
              <a:rPr lang="tr-TR" sz="1800" dirty="0">
                <a:latin typeface="Garamond" panose="02020404030301010803" pitchFamily="18" charset="0"/>
              </a:rPr>
              <a:t>Burun boşluğunu ikiye ayıran bölme; burun bölmesi.</a:t>
            </a:r>
          </a:p>
          <a:p>
            <a:endParaRPr lang="tr-TR" sz="1800" dirty="0"/>
          </a:p>
          <a:p>
            <a:endParaRPr lang="tr-TR" sz="1800" dirty="0"/>
          </a:p>
          <a:p>
            <a:endParaRPr lang="tr-TR" sz="1800" dirty="0"/>
          </a:p>
          <a:p>
            <a:endParaRPr lang="tr-TR" sz="1800" dirty="0"/>
          </a:p>
          <a:p>
            <a:endParaRPr lang="tr-TR" sz="1800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4FB3267C-753D-4D03-B114-113BC677FA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0053" y="1205326"/>
            <a:ext cx="3151947" cy="1561065"/>
          </a:xfrm>
          <a:prstGeom prst="rect">
            <a:avLst/>
          </a:prstGeom>
        </p:spPr>
      </p:pic>
      <p:sp>
        <p:nvSpPr>
          <p:cNvPr id="6" name="Açıklama Balonu: Bükülü Çizgi (Kenarlık Yok) 5">
            <a:extLst>
              <a:ext uri="{FF2B5EF4-FFF2-40B4-BE49-F238E27FC236}">
                <a16:creationId xmlns:a16="http://schemas.microsoft.com/office/drawing/2014/main" xmlns="" id="{F003B887-E06C-41CD-ACBF-BF459D0F4EA9}"/>
              </a:ext>
            </a:extLst>
          </p:cNvPr>
          <p:cNvSpPr/>
          <p:nvPr/>
        </p:nvSpPr>
        <p:spPr>
          <a:xfrm>
            <a:off x="11211339" y="2766391"/>
            <a:ext cx="543339" cy="149087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28</a:t>
            </a:r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xmlns="" id="{312200A7-1D38-439B-AFF0-5812165B3A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7774" y="3429001"/>
            <a:ext cx="3152775" cy="2081212"/>
          </a:xfrm>
          <a:prstGeom prst="rect">
            <a:avLst/>
          </a:prstGeom>
        </p:spPr>
      </p:pic>
      <p:cxnSp>
        <p:nvCxnSpPr>
          <p:cNvPr id="10" name="Düz Ok Bağlayıcısı 9">
            <a:extLst>
              <a:ext uri="{FF2B5EF4-FFF2-40B4-BE49-F238E27FC236}">
                <a16:creationId xmlns:a16="http://schemas.microsoft.com/office/drawing/2014/main" xmlns="" id="{836D166D-2702-40D4-B708-46DBE01FC0F6}"/>
              </a:ext>
            </a:extLst>
          </p:cNvPr>
          <p:cNvCxnSpPr/>
          <p:nvPr/>
        </p:nvCxnSpPr>
        <p:spPr>
          <a:xfrm>
            <a:off x="2703443" y="3429000"/>
            <a:ext cx="1696279" cy="9309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Açıklama Balonu: Bükülü Çizgi (Kenarlık Yok) 10">
            <a:extLst>
              <a:ext uri="{FF2B5EF4-FFF2-40B4-BE49-F238E27FC236}">
                <a16:creationId xmlns:a16="http://schemas.microsoft.com/office/drawing/2014/main" xmlns="" id="{A4A1F927-FACE-4E95-A7F5-5B1D150C0480}"/>
              </a:ext>
            </a:extLst>
          </p:cNvPr>
          <p:cNvSpPr/>
          <p:nvPr/>
        </p:nvSpPr>
        <p:spPr>
          <a:xfrm>
            <a:off x="8004313" y="4850296"/>
            <a:ext cx="463826" cy="225287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29</a:t>
            </a:r>
          </a:p>
        </p:txBody>
      </p:sp>
    </p:spTree>
    <p:extLst>
      <p:ext uri="{BB962C8B-B14F-4D97-AF65-F5344CB8AC3E}">
        <p14:creationId xmlns:p14="http://schemas.microsoft.com/office/powerpoint/2010/main" val="7822164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3BB29319-4CD7-4A80-832A-C60F374EE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009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b="1" dirty="0"/>
              <a:t>. Burun Hastalıklarında Semptomlara İlişkin Terimler </a:t>
            </a:r>
            <a:endParaRPr lang="tr-TR" sz="36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4674FAC7-E0EE-40CD-9369-80CE3789F5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435" y="1507572"/>
            <a:ext cx="10515600" cy="4351338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tr-TR" sz="1800" b="1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Anosmia</a:t>
            </a:r>
            <a:r>
              <a:rPr lang="tr-TR" sz="1800" b="1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 (</a:t>
            </a:r>
            <a:r>
              <a:rPr lang="tr-TR" sz="1800" b="1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anozmi</a:t>
            </a:r>
            <a:r>
              <a:rPr lang="tr-TR" sz="1800" b="1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): </a:t>
            </a:r>
            <a:r>
              <a:rPr lang="tr-TR" sz="1800" dirty="0">
                <a:solidFill>
                  <a:srgbClr val="000000"/>
                </a:solidFill>
                <a:latin typeface="Garamond" panose="02020404030301010803" pitchFamily="18" charset="0"/>
                <a:ea typeface="Calibri" panose="020F0502020204030204" pitchFamily="34" charset="0"/>
              </a:rPr>
              <a:t>Koku alma hissinin olmayışı. </a:t>
            </a:r>
          </a:p>
          <a:p>
            <a:pPr>
              <a:spcAft>
                <a:spcPts val="0"/>
              </a:spcAft>
            </a:pPr>
            <a:endParaRPr lang="tr-TR" sz="2000" dirty="0">
              <a:solidFill>
                <a:srgbClr val="000000"/>
              </a:solidFill>
              <a:latin typeface="Garamond" panose="02020404030301010803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tr-TR" sz="1800" b="1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Cerebrospinal</a:t>
            </a:r>
            <a:r>
              <a:rPr lang="tr-TR" sz="1800" b="1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 </a:t>
            </a:r>
            <a:r>
              <a:rPr lang="tr-TR" sz="1800" b="1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fluid</a:t>
            </a:r>
            <a:r>
              <a:rPr lang="tr-TR" sz="1800" b="1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 </a:t>
            </a:r>
            <a:r>
              <a:rPr lang="tr-TR" sz="1800" b="1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rhinorrhea</a:t>
            </a:r>
            <a:r>
              <a:rPr lang="tr-TR" sz="1800" b="1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 (</a:t>
            </a:r>
            <a:r>
              <a:rPr lang="tr-TR" sz="1800" b="1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serebrosipinal</a:t>
            </a:r>
            <a:r>
              <a:rPr lang="tr-TR" sz="1800" b="1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 </a:t>
            </a:r>
            <a:r>
              <a:rPr lang="tr-TR" sz="1800" b="1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fluid</a:t>
            </a:r>
            <a:r>
              <a:rPr lang="tr-TR" sz="1800" b="1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 </a:t>
            </a:r>
            <a:r>
              <a:rPr lang="tr-TR" sz="1800" b="1" dirty="0" err="1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rinore</a:t>
            </a:r>
            <a:r>
              <a:rPr lang="tr-TR" sz="1800" b="1" dirty="0">
                <a:solidFill>
                  <a:srgbClr val="000000"/>
                </a:solidFill>
                <a:latin typeface="Arial Black" panose="020B0A04020102020204" pitchFamily="34" charset="0"/>
                <a:ea typeface="Calibri" panose="020F0502020204030204" pitchFamily="34" charset="0"/>
              </a:rPr>
              <a:t>): </a:t>
            </a:r>
            <a:r>
              <a:rPr lang="tr-TR" sz="1800" dirty="0">
                <a:solidFill>
                  <a:srgbClr val="000000"/>
                </a:solidFill>
                <a:latin typeface="Garamond" panose="02020404030301010803" pitchFamily="18" charset="0"/>
                <a:ea typeface="Calibri" panose="020F0502020204030204" pitchFamily="34" charset="0"/>
              </a:rPr>
              <a:t>Beyin omurilik sıvısının </a:t>
            </a:r>
            <a:r>
              <a:rPr lang="tr-TR" sz="1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burundan gelmesi. </a:t>
            </a:r>
          </a:p>
          <a:p>
            <a:pPr>
              <a:spcAft>
                <a:spcPts val="0"/>
              </a:spcAft>
            </a:pPr>
            <a:endParaRPr lang="tr-TR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b="1" dirty="0" err="1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Rhinophonia</a:t>
            </a:r>
            <a:r>
              <a:rPr lang="tr-TR" sz="1800" b="1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 </a:t>
            </a:r>
            <a:r>
              <a:rPr lang="tr-TR" sz="1800" b="1" dirty="0" err="1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rinofoni</a:t>
            </a:r>
            <a:r>
              <a:rPr lang="tr-TR" sz="1800" b="1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): </a:t>
            </a:r>
            <a:r>
              <a:rPr lang="tr-TR" sz="18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Konuşurken sesin genizden gelişi, burundan konuşma.</a:t>
            </a:r>
          </a:p>
          <a:p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24870213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E084025-8D8C-47DB-A284-75BF2D292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3090"/>
            <a:ext cx="10515600" cy="1325563"/>
          </a:xfrm>
        </p:spPr>
        <p:txBody>
          <a:bodyPr>
            <a:normAutofit/>
          </a:bodyPr>
          <a:lstStyle/>
          <a:p>
            <a:r>
              <a:rPr lang="it-IT" sz="3600" dirty="0">
                <a:latin typeface="Arial Black" panose="020B0A04020102020204" pitchFamily="34" charset="0"/>
                <a:cs typeface="Aharoni" panose="02010803020104030203" pitchFamily="2" charset="-79"/>
              </a:rPr>
              <a:t>Tanısal Yöntemler </a:t>
            </a:r>
            <a:r>
              <a:rPr lang="tr-TR" sz="3600" dirty="0">
                <a:latin typeface="Arial Black" panose="020B0A04020102020204" pitchFamily="34" charset="0"/>
                <a:cs typeface="Aharoni" panose="02010803020104030203" pitchFamily="2" charset="-79"/>
              </a:rPr>
              <a:t>İ</a:t>
            </a:r>
            <a:r>
              <a:rPr lang="it-IT" sz="3600" dirty="0">
                <a:latin typeface="Arial Black" panose="020B0A04020102020204" pitchFamily="34" charset="0"/>
                <a:cs typeface="Aharoni" panose="02010803020104030203" pitchFamily="2" charset="-79"/>
              </a:rPr>
              <a:t>le </a:t>
            </a:r>
            <a:r>
              <a:rPr lang="tr-TR" sz="3600" dirty="0">
                <a:latin typeface="Arial Black" panose="020B0A04020102020204" pitchFamily="34" charset="0"/>
                <a:cs typeface="Aharoni" panose="02010803020104030203" pitchFamily="2" charset="-79"/>
              </a:rPr>
              <a:t>İ</a:t>
            </a:r>
            <a:r>
              <a:rPr lang="it-IT" sz="3600" dirty="0">
                <a:latin typeface="Arial Black" panose="020B0A04020102020204" pitchFamily="34" charset="0"/>
                <a:cs typeface="Aharoni" panose="02010803020104030203" pitchFamily="2" charset="-79"/>
              </a:rPr>
              <a:t>lgili Terimler </a:t>
            </a:r>
            <a:endParaRPr lang="tr-TR" sz="36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97195012-9F25-4C44-B136-FFA71C14B3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39" y="1478653"/>
            <a:ext cx="9617765" cy="50944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Acoustik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rhinometry</a:t>
            </a:r>
            <a:r>
              <a:rPr lang="tr-TR" sz="1800" dirty="0">
                <a:latin typeface="Arial Black" panose="020B0A04020102020204" pitchFamily="34" charset="0"/>
              </a:rPr>
              <a:t> (akustik </a:t>
            </a:r>
            <a:r>
              <a:rPr lang="tr-TR" sz="1800" dirty="0" err="1">
                <a:latin typeface="Arial Black" panose="020B0A04020102020204" pitchFamily="34" charset="0"/>
              </a:rPr>
              <a:t>rinometri</a:t>
            </a:r>
            <a:r>
              <a:rPr lang="tr-TR" sz="1800" dirty="0">
                <a:latin typeface="Garamond" panose="02020404030301010803" pitchFamily="18" charset="0"/>
              </a:rPr>
              <a:t>): Burun boşluğuna verilen ses dalgalarını yansımasının ölçülmesi ile burun boşluğundaki direnç noktalarının belirlendiği test yöntemleri. </a:t>
            </a:r>
          </a:p>
          <a:p>
            <a:endParaRPr lang="tr-TR" sz="1800" dirty="0"/>
          </a:p>
          <a:p>
            <a:pPr marL="0" indent="0">
              <a:buNone/>
            </a:pP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Cottle</a:t>
            </a:r>
            <a:r>
              <a:rPr lang="tr-TR" sz="1800" dirty="0">
                <a:latin typeface="Arial Black" panose="020B0A04020102020204" pitchFamily="34" charset="0"/>
              </a:rPr>
              <a:t> test (</a:t>
            </a:r>
            <a:r>
              <a:rPr lang="tr-TR" sz="1800" dirty="0" err="1">
                <a:latin typeface="Arial Black" panose="020B0A04020102020204" pitchFamily="34" charset="0"/>
              </a:rPr>
              <a:t>kotıl</a:t>
            </a:r>
            <a:r>
              <a:rPr lang="tr-TR" sz="1800" dirty="0">
                <a:latin typeface="Arial Black" panose="020B0A04020102020204" pitchFamily="34" charset="0"/>
              </a:rPr>
              <a:t> testi): </a:t>
            </a:r>
            <a:r>
              <a:rPr lang="tr-TR" sz="1800" dirty="0">
                <a:latin typeface="Garamond" panose="02020404030301010803" pitchFamily="18" charset="0"/>
              </a:rPr>
              <a:t>Burun tıkanıklığı şikâyetlerinde burun hava geçişini saptamak için yapılan bir test. </a:t>
            </a:r>
          </a:p>
          <a:p>
            <a:pPr marL="0" indent="0">
              <a:buNone/>
            </a:pP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Nasal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speculum</a:t>
            </a:r>
            <a:r>
              <a:rPr lang="tr-TR" sz="1800" dirty="0">
                <a:latin typeface="Arial Black" panose="020B0A04020102020204" pitchFamily="34" charset="0"/>
              </a:rPr>
              <a:t> (nazal </a:t>
            </a:r>
            <a:r>
              <a:rPr lang="tr-TR" sz="1800" dirty="0" err="1">
                <a:latin typeface="Arial Black" panose="020B0A04020102020204" pitchFamily="34" charset="0"/>
              </a:rPr>
              <a:t>spekülüm</a:t>
            </a:r>
            <a:r>
              <a:rPr lang="tr-TR" sz="1800" dirty="0">
                <a:latin typeface="Arial Black" panose="020B0A04020102020204" pitchFamily="34" charset="0"/>
              </a:rPr>
              <a:t>): </a:t>
            </a:r>
            <a:r>
              <a:rPr lang="tr-TR" sz="1800" dirty="0">
                <a:latin typeface="Garamond" panose="02020404030301010803" pitchFamily="18" charset="0"/>
              </a:rPr>
              <a:t>Burun deliklerini açarak burun içi muayenede kullanılan alet</a:t>
            </a:r>
            <a:r>
              <a:rPr lang="tr-TR" sz="1800" dirty="0"/>
              <a:t>. </a:t>
            </a:r>
          </a:p>
          <a:p>
            <a:endParaRPr lang="tr-TR" sz="1800" dirty="0"/>
          </a:p>
          <a:p>
            <a:pPr marL="0" indent="0">
              <a:buNone/>
            </a:pP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Olfactometer</a:t>
            </a:r>
            <a:r>
              <a:rPr lang="tr-TR" sz="1800" dirty="0">
                <a:latin typeface="Arial Black" panose="020B0A04020102020204" pitchFamily="34" charset="0"/>
              </a:rPr>
              <a:t> (</a:t>
            </a:r>
            <a:r>
              <a:rPr lang="tr-TR" sz="1800" dirty="0" err="1">
                <a:latin typeface="Arial Black" panose="020B0A04020102020204" pitchFamily="34" charset="0"/>
              </a:rPr>
              <a:t>olfaktometre</a:t>
            </a:r>
            <a:r>
              <a:rPr lang="tr-TR" sz="1800" dirty="0">
                <a:latin typeface="Arial Black" panose="020B0A04020102020204" pitchFamily="34" charset="0"/>
              </a:rPr>
              <a:t>): </a:t>
            </a:r>
            <a:r>
              <a:rPr lang="tr-TR" sz="1800" dirty="0">
                <a:latin typeface="Garamond" panose="02020404030301010803" pitchFamily="18" charset="0"/>
              </a:rPr>
              <a:t>Koku alma duyusunun derecesini ölçen alet. </a:t>
            </a:r>
          </a:p>
          <a:p>
            <a:endParaRPr lang="tr-TR" sz="1800" dirty="0"/>
          </a:p>
          <a:p>
            <a:pPr marL="0" indent="0">
              <a:buNone/>
            </a:pP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Olfactometry</a:t>
            </a:r>
            <a:r>
              <a:rPr lang="tr-TR" sz="1800" dirty="0">
                <a:latin typeface="Arial Black" panose="020B0A04020102020204" pitchFamily="34" charset="0"/>
              </a:rPr>
              <a:t> (</a:t>
            </a:r>
            <a:r>
              <a:rPr lang="tr-TR" sz="1800" dirty="0" err="1">
                <a:latin typeface="Arial Black" panose="020B0A04020102020204" pitchFamily="34" charset="0"/>
              </a:rPr>
              <a:t>olfaktometri</a:t>
            </a:r>
            <a:r>
              <a:rPr lang="tr-TR" sz="1800" dirty="0">
                <a:latin typeface="Arial Black" panose="020B0A04020102020204" pitchFamily="34" charset="0"/>
              </a:rPr>
              <a:t>): </a:t>
            </a:r>
            <a:r>
              <a:rPr lang="tr-TR" sz="1800" dirty="0">
                <a:latin typeface="Garamond" panose="02020404030301010803" pitchFamily="18" charset="0"/>
              </a:rPr>
              <a:t>Koku alma derecesinin ölçülmesi. </a:t>
            </a:r>
          </a:p>
          <a:p>
            <a:endParaRPr lang="tr-TR" sz="1800" dirty="0"/>
          </a:p>
          <a:p>
            <a:pPr marL="0" indent="0">
              <a:buNone/>
            </a:pP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Politzer</a:t>
            </a:r>
            <a:r>
              <a:rPr lang="tr-TR" sz="1800" dirty="0">
                <a:latin typeface="Arial Black" panose="020B0A04020102020204" pitchFamily="34" charset="0"/>
              </a:rPr>
              <a:t> test (</a:t>
            </a:r>
            <a:r>
              <a:rPr lang="tr-TR" sz="1800" dirty="0" err="1">
                <a:latin typeface="Arial Black" panose="020B0A04020102020204" pitchFamily="34" charset="0"/>
              </a:rPr>
              <a:t>politzer</a:t>
            </a:r>
            <a:r>
              <a:rPr lang="tr-TR" sz="1800" dirty="0">
                <a:latin typeface="Arial Black" panose="020B0A04020102020204" pitchFamily="34" charset="0"/>
              </a:rPr>
              <a:t> test): </a:t>
            </a:r>
            <a:r>
              <a:rPr lang="tr-TR" sz="1800" dirty="0">
                <a:latin typeface="Garamond" panose="02020404030301010803" pitchFamily="18" charset="0"/>
              </a:rPr>
              <a:t>Bir burun deliğini kapatırken diğer taraftan lastik pompa ile basınçlı hava verilmesi.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A815C41C-224F-42B4-B5D9-BE169C6EA6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8644" y="1002403"/>
            <a:ext cx="1722368" cy="1356485"/>
          </a:xfrm>
          <a:prstGeom prst="rect">
            <a:avLst/>
          </a:prstGeom>
        </p:spPr>
      </p:pic>
      <p:cxnSp>
        <p:nvCxnSpPr>
          <p:cNvPr id="7" name="Düz Ok Bağlayıcısı 6">
            <a:extLst>
              <a:ext uri="{FF2B5EF4-FFF2-40B4-BE49-F238E27FC236}">
                <a16:creationId xmlns:a16="http://schemas.microsoft.com/office/drawing/2014/main" xmlns="" id="{B42F558F-0D40-424A-A320-20E9A7E5A372}"/>
              </a:ext>
            </a:extLst>
          </p:cNvPr>
          <p:cNvCxnSpPr/>
          <p:nvPr/>
        </p:nvCxnSpPr>
        <p:spPr>
          <a:xfrm>
            <a:off x="9170504" y="1656522"/>
            <a:ext cx="53526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Açıklama Balonu: Bükülü Çizgi (Kenarlık Yok) 7">
            <a:extLst>
              <a:ext uri="{FF2B5EF4-FFF2-40B4-BE49-F238E27FC236}">
                <a16:creationId xmlns:a16="http://schemas.microsoft.com/office/drawing/2014/main" xmlns="" id="{5E9EAE5B-DC14-4B6D-BBAB-C3A21992B2EC}"/>
              </a:ext>
            </a:extLst>
          </p:cNvPr>
          <p:cNvSpPr/>
          <p:nvPr/>
        </p:nvSpPr>
        <p:spPr>
          <a:xfrm>
            <a:off x="11741013" y="2027583"/>
            <a:ext cx="450988" cy="278295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30</a:t>
            </a:r>
          </a:p>
        </p:txBody>
      </p:sp>
      <p:pic>
        <p:nvPicPr>
          <p:cNvPr id="10" name="Resim 9">
            <a:extLst>
              <a:ext uri="{FF2B5EF4-FFF2-40B4-BE49-F238E27FC236}">
                <a16:creationId xmlns:a16="http://schemas.microsoft.com/office/drawing/2014/main" xmlns="" id="{F3B42EE4-B8EA-4AF0-830C-87E1D147DF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6996" y="4072266"/>
            <a:ext cx="2183296" cy="1225825"/>
          </a:xfrm>
          <a:prstGeom prst="rect">
            <a:avLst/>
          </a:prstGeom>
        </p:spPr>
      </p:pic>
      <p:cxnSp>
        <p:nvCxnSpPr>
          <p:cNvPr id="12" name="Düz Ok Bağlayıcısı 11">
            <a:extLst>
              <a:ext uri="{FF2B5EF4-FFF2-40B4-BE49-F238E27FC236}">
                <a16:creationId xmlns:a16="http://schemas.microsoft.com/office/drawing/2014/main" xmlns="" id="{5ABCD917-61A0-4F46-A686-B24629B8D7CD}"/>
              </a:ext>
            </a:extLst>
          </p:cNvPr>
          <p:cNvCxnSpPr/>
          <p:nvPr/>
        </p:nvCxnSpPr>
        <p:spPr>
          <a:xfrm flipV="1">
            <a:off x="7139354" y="4797287"/>
            <a:ext cx="1487811" cy="1463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Açıklama Balonu: Bükülü Çizgi (Kenarlık Yok) 12">
            <a:extLst>
              <a:ext uri="{FF2B5EF4-FFF2-40B4-BE49-F238E27FC236}">
                <a16:creationId xmlns:a16="http://schemas.microsoft.com/office/drawing/2014/main" xmlns="" id="{C32A1C27-2DFD-4DC0-AE84-0DA7FB4C5EE8}"/>
              </a:ext>
            </a:extLst>
          </p:cNvPr>
          <p:cNvSpPr/>
          <p:nvPr/>
        </p:nvSpPr>
        <p:spPr>
          <a:xfrm>
            <a:off x="11290024" y="4804448"/>
            <a:ext cx="450988" cy="278295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31</a:t>
            </a:r>
          </a:p>
        </p:txBody>
      </p:sp>
    </p:spTree>
    <p:extLst>
      <p:ext uri="{BB962C8B-B14F-4D97-AF65-F5344CB8AC3E}">
        <p14:creationId xmlns:p14="http://schemas.microsoft.com/office/powerpoint/2010/main" val="37243360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3BA47A4E-B783-4A68-A90C-1A2A179AAA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948" y="715618"/>
            <a:ext cx="8928652" cy="58191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Respirometer</a:t>
            </a:r>
            <a:r>
              <a:rPr lang="tr-TR" sz="1800" dirty="0">
                <a:latin typeface="Arial Black" panose="020B0A04020102020204" pitchFamily="34" charset="0"/>
              </a:rPr>
              <a:t> (</a:t>
            </a:r>
            <a:r>
              <a:rPr lang="tr-TR" sz="1800" dirty="0" err="1">
                <a:latin typeface="Arial Black" panose="020B0A04020102020204" pitchFamily="34" charset="0"/>
              </a:rPr>
              <a:t>respirametre</a:t>
            </a:r>
            <a:r>
              <a:rPr lang="tr-TR" sz="1800" dirty="0">
                <a:latin typeface="Arial Black" panose="020B0A04020102020204" pitchFamily="34" charset="0"/>
              </a:rPr>
              <a:t>): </a:t>
            </a:r>
            <a:r>
              <a:rPr lang="tr-TR" sz="1800" dirty="0">
                <a:latin typeface="Garamond" panose="02020404030301010803" pitchFamily="18" charset="0"/>
              </a:rPr>
              <a:t>Solunum genişliğini ölçmede kullanılan alet.</a:t>
            </a:r>
          </a:p>
          <a:p>
            <a:pPr marL="0" indent="0">
              <a:buNone/>
            </a:pPr>
            <a:r>
              <a:rPr lang="tr-TR" sz="1800" dirty="0"/>
              <a:t> </a:t>
            </a: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Respirometry</a:t>
            </a:r>
            <a:r>
              <a:rPr lang="tr-TR" sz="1800" dirty="0">
                <a:latin typeface="Arial Black" panose="020B0A04020102020204" pitchFamily="34" charset="0"/>
              </a:rPr>
              <a:t> (</a:t>
            </a:r>
            <a:r>
              <a:rPr lang="tr-TR" sz="1800" dirty="0" err="1">
                <a:latin typeface="Arial Black" panose="020B0A04020102020204" pitchFamily="34" charset="0"/>
              </a:rPr>
              <a:t>respirametri</a:t>
            </a:r>
            <a:r>
              <a:rPr lang="tr-TR" sz="1800" dirty="0">
                <a:latin typeface="Arial Black" panose="020B0A04020102020204" pitchFamily="34" charset="0"/>
              </a:rPr>
              <a:t>): </a:t>
            </a:r>
            <a:r>
              <a:rPr lang="tr-TR" sz="1800" dirty="0">
                <a:latin typeface="Garamond" panose="02020404030301010803" pitchFamily="18" charset="0"/>
              </a:rPr>
              <a:t>Solunum genişliğinin ölçülmesi. </a:t>
            </a:r>
          </a:p>
          <a:p>
            <a:endParaRPr lang="tr-TR" sz="1800" dirty="0"/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Rhinomanometer</a:t>
            </a:r>
            <a:r>
              <a:rPr lang="tr-TR" sz="1800" dirty="0">
                <a:latin typeface="Arial Black" panose="020B0A04020102020204" pitchFamily="34" charset="0"/>
              </a:rPr>
              <a:t> (</a:t>
            </a:r>
            <a:r>
              <a:rPr lang="tr-TR" sz="1800" dirty="0" err="1">
                <a:latin typeface="Arial Black" panose="020B0A04020102020204" pitchFamily="34" charset="0"/>
              </a:rPr>
              <a:t>rinomanometre</a:t>
            </a:r>
            <a:r>
              <a:rPr lang="tr-TR" sz="1800" dirty="0">
                <a:latin typeface="Arial Black" panose="020B0A04020102020204" pitchFamily="34" charset="0"/>
              </a:rPr>
              <a:t>): </a:t>
            </a:r>
            <a:r>
              <a:rPr lang="tr-TR" sz="1800" dirty="0">
                <a:latin typeface="Garamond" panose="02020404030301010803" pitchFamily="18" charset="0"/>
              </a:rPr>
              <a:t>Burun boşluğundaki hava akımı ve basınçlar</a:t>
            </a:r>
            <a:r>
              <a:rPr lang="tr-TR" sz="1800" dirty="0"/>
              <a:t>ı ölçmeye yarayan cihaz. </a:t>
            </a:r>
          </a:p>
          <a:p>
            <a:endParaRPr lang="tr-TR" sz="1800" dirty="0"/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Rhinomanometry</a:t>
            </a:r>
            <a:r>
              <a:rPr lang="tr-TR" sz="1800" dirty="0">
                <a:latin typeface="Arial Black" panose="020B0A04020102020204" pitchFamily="34" charset="0"/>
              </a:rPr>
              <a:t> (</a:t>
            </a:r>
            <a:r>
              <a:rPr lang="tr-TR" sz="1800" dirty="0" err="1">
                <a:latin typeface="Arial Black" panose="020B0A04020102020204" pitchFamily="34" charset="0"/>
              </a:rPr>
              <a:t>rinomanometri</a:t>
            </a:r>
            <a:r>
              <a:rPr lang="tr-TR" sz="1800" dirty="0">
                <a:latin typeface="Arial Black" panose="020B0A04020102020204" pitchFamily="34" charset="0"/>
              </a:rPr>
              <a:t>): </a:t>
            </a:r>
            <a:r>
              <a:rPr lang="tr-TR" sz="1800" dirty="0">
                <a:latin typeface="Garamond" panose="02020404030301010803" pitchFamily="18" charset="0"/>
              </a:rPr>
              <a:t>Burun boşluğundaki hava akımı ve basınçların </a:t>
            </a:r>
            <a:r>
              <a:rPr lang="tr-TR" sz="1800" dirty="0"/>
              <a:t>ölçülmesi işlemi. </a:t>
            </a:r>
          </a:p>
          <a:p>
            <a:endParaRPr lang="tr-TR" sz="1800" dirty="0"/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Rhinoscope</a:t>
            </a:r>
            <a:r>
              <a:rPr lang="tr-TR" sz="1800" dirty="0">
                <a:latin typeface="Arial Black" panose="020B0A04020102020204" pitchFamily="34" charset="0"/>
              </a:rPr>
              <a:t> (</a:t>
            </a:r>
            <a:r>
              <a:rPr lang="tr-TR" sz="1800" dirty="0" err="1">
                <a:latin typeface="Arial Black" panose="020B0A04020102020204" pitchFamily="34" charset="0"/>
              </a:rPr>
              <a:t>rinoskop</a:t>
            </a:r>
            <a:r>
              <a:rPr lang="tr-TR" sz="1800" dirty="0">
                <a:latin typeface="Arial Black" panose="020B0A04020102020204" pitchFamily="34" charset="0"/>
              </a:rPr>
              <a:t>): </a:t>
            </a:r>
            <a:r>
              <a:rPr lang="tr-TR" sz="1800" dirty="0">
                <a:latin typeface="Garamond" panose="02020404030301010803" pitchFamily="18" charset="0"/>
              </a:rPr>
              <a:t>Burun içini muayenede kullanılan alet. </a:t>
            </a:r>
          </a:p>
          <a:p>
            <a:endParaRPr lang="tr-TR" sz="1800" dirty="0"/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Rhinoscopy</a:t>
            </a:r>
            <a:r>
              <a:rPr lang="tr-TR" sz="1800" dirty="0">
                <a:latin typeface="Arial Black" panose="020B0A04020102020204" pitchFamily="34" charset="0"/>
              </a:rPr>
              <a:t> (</a:t>
            </a:r>
            <a:r>
              <a:rPr lang="tr-TR" sz="1800" dirty="0" err="1">
                <a:latin typeface="Arial Black" panose="020B0A04020102020204" pitchFamily="34" charset="0"/>
              </a:rPr>
              <a:t>rinoskopi</a:t>
            </a:r>
            <a:r>
              <a:rPr lang="tr-TR" sz="1800" dirty="0">
                <a:latin typeface="Arial Black" panose="020B0A04020102020204" pitchFamily="34" charset="0"/>
              </a:rPr>
              <a:t>): </a:t>
            </a:r>
            <a:r>
              <a:rPr lang="tr-TR" sz="1800" dirty="0">
                <a:latin typeface="Garamond" panose="02020404030301010803" pitchFamily="18" charset="0"/>
              </a:rPr>
              <a:t>Burun içinin </a:t>
            </a:r>
            <a:r>
              <a:rPr lang="tr-TR" sz="1800" dirty="0" err="1">
                <a:latin typeface="Garamond" panose="02020404030301010803" pitchFamily="18" charset="0"/>
              </a:rPr>
              <a:t>rinoskop</a:t>
            </a:r>
            <a:r>
              <a:rPr lang="tr-TR" sz="1800" dirty="0">
                <a:latin typeface="Garamond" panose="02020404030301010803" pitchFamily="18" charset="0"/>
              </a:rPr>
              <a:t> aracılığı ile muayenesi.</a:t>
            </a:r>
          </a:p>
          <a:p>
            <a:endParaRPr lang="tr-TR" sz="1800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79F57382-FC65-4A0A-BB90-3088B0AD2D8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4050" y="132521"/>
            <a:ext cx="1823002" cy="1587776"/>
          </a:xfrm>
          <a:prstGeom prst="rect">
            <a:avLst/>
          </a:prstGeom>
        </p:spPr>
      </p:pic>
      <p:cxnSp>
        <p:nvCxnSpPr>
          <p:cNvPr id="7" name="Düz Ok Bağlayıcısı 6">
            <a:extLst>
              <a:ext uri="{FF2B5EF4-FFF2-40B4-BE49-F238E27FC236}">
                <a16:creationId xmlns:a16="http://schemas.microsoft.com/office/drawing/2014/main" xmlns="" id="{81452227-94CF-4E44-AAE6-B38977C8BF1F}"/>
              </a:ext>
            </a:extLst>
          </p:cNvPr>
          <p:cNvCxnSpPr/>
          <p:nvPr/>
        </p:nvCxnSpPr>
        <p:spPr>
          <a:xfrm>
            <a:off x="8613913" y="927652"/>
            <a:ext cx="67586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Açıklama Balonu: Bükülü Çizgi (Kenarlık Yok) 7">
            <a:extLst>
              <a:ext uri="{FF2B5EF4-FFF2-40B4-BE49-F238E27FC236}">
                <a16:creationId xmlns:a16="http://schemas.microsoft.com/office/drawing/2014/main" xmlns="" id="{E75D04FB-6CB8-4977-8B12-249E22E7BD90}"/>
              </a:ext>
            </a:extLst>
          </p:cNvPr>
          <p:cNvSpPr/>
          <p:nvPr/>
        </p:nvSpPr>
        <p:spPr>
          <a:xfrm>
            <a:off x="11476382" y="927652"/>
            <a:ext cx="467139" cy="344557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32</a:t>
            </a:r>
          </a:p>
        </p:txBody>
      </p:sp>
      <p:pic>
        <p:nvPicPr>
          <p:cNvPr id="10" name="Resim 9">
            <a:extLst>
              <a:ext uri="{FF2B5EF4-FFF2-40B4-BE49-F238E27FC236}">
                <a16:creationId xmlns:a16="http://schemas.microsoft.com/office/drawing/2014/main" xmlns="" id="{B3B7C1D0-CA9D-4E88-8000-113AB847C0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3600" y="2486024"/>
            <a:ext cx="1934819" cy="1317349"/>
          </a:xfrm>
          <a:prstGeom prst="rect">
            <a:avLst/>
          </a:prstGeom>
        </p:spPr>
      </p:pic>
      <p:cxnSp>
        <p:nvCxnSpPr>
          <p:cNvPr id="12" name="Düz Ok Bağlayıcısı 11">
            <a:extLst>
              <a:ext uri="{FF2B5EF4-FFF2-40B4-BE49-F238E27FC236}">
                <a16:creationId xmlns:a16="http://schemas.microsoft.com/office/drawing/2014/main" xmlns="" id="{8B2F0E1D-68EC-4334-B619-15005B2CE29E}"/>
              </a:ext>
            </a:extLst>
          </p:cNvPr>
          <p:cNvCxnSpPr/>
          <p:nvPr/>
        </p:nvCxnSpPr>
        <p:spPr>
          <a:xfrm>
            <a:off x="8454887" y="2703443"/>
            <a:ext cx="979833" cy="145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Düz Ok Bağlayıcısı 13">
            <a:extLst>
              <a:ext uri="{FF2B5EF4-FFF2-40B4-BE49-F238E27FC236}">
                <a16:creationId xmlns:a16="http://schemas.microsoft.com/office/drawing/2014/main" xmlns="" id="{14BCEB17-D30D-40C1-BE13-87990330D29D}"/>
              </a:ext>
            </a:extLst>
          </p:cNvPr>
          <p:cNvCxnSpPr/>
          <p:nvPr/>
        </p:nvCxnSpPr>
        <p:spPr>
          <a:xfrm>
            <a:off x="9382539" y="3429000"/>
            <a:ext cx="16151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Açıklama Balonu: Bükülü Çizgi (Kenarlık Yok) 14">
            <a:extLst>
              <a:ext uri="{FF2B5EF4-FFF2-40B4-BE49-F238E27FC236}">
                <a16:creationId xmlns:a16="http://schemas.microsoft.com/office/drawing/2014/main" xmlns="" id="{88450B6E-DA2E-440F-B64D-3E26D1974E0D}"/>
              </a:ext>
            </a:extLst>
          </p:cNvPr>
          <p:cNvSpPr/>
          <p:nvPr/>
        </p:nvSpPr>
        <p:spPr>
          <a:xfrm>
            <a:off x="11709951" y="3280638"/>
            <a:ext cx="467139" cy="344557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33</a:t>
            </a:r>
          </a:p>
        </p:txBody>
      </p:sp>
      <p:pic>
        <p:nvPicPr>
          <p:cNvPr id="17" name="Resim 16">
            <a:extLst>
              <a:ext uri="{FF2B5EF4-FFF2-40B4-BE49-F238E27FC236}">
                <a16:creationId xmlns:a16="http://schemas.microsoft.com/office/drawing/2014/main" xmlns="" id="{44BA8173-3DC9-44CA-A758-8D2FA1E27C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5184" y="4616724"/>
            <a:ext cx="885825" cy="1981200"/>
          </a:xfrm>
          <a:prstGeom prst="rect">
            <a:avLst/>
          </a:prstGeom>
        </p:spPr>
      </p:pic>
      <p:sp>
        <p:nvSpPr>
          <p:cNvPr id="18" name="Açıklama Balonu: Bükülü Çizgi (Kenarlık Yok) 17">
            <a:extLst>
              <a:ext uri="{FF2B5EF4-FFF2-40B4-BE49-F238E27FC236}">
                <a16:creationId xmlns:a16="http://schemas.microsoft.com/office/drawing/2014/main" xmlns="" id="{66B30937-BFFC-44CD-87A9-250C8E778D1C}"/>
              </a:ext>
            </a:extLst>
          </p:cNvPr>
          <p:cNvSpPr/>
          <p:nvPr/>
        </p:nvSpPr>
        <p:spPr>
          <a:xfrm>
            <a:off x="10880034" y="5658677"/>
            <a:ext cx="487017" cy="331305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34</a:t>
            </a:r>
          </a:p>
        </p:txBody>
      </p:sp>
      <p:cxnSp>
        <p:nvCxnSpPr>
          <p:cNvPr id="20" name="Düz Ok Bağlayıcısı 19">
            <a:extLst>
              <a:ext uri="{FF2B5EF4-FFF2-40B4-BE49-F238E27FC236}">
                <a16:creationId xmlns:a16="http://schemas.microsoft.com/office/drawing/2014/main" xmlns="" id="{B9B3622A-8D70-4A6C-8AF1-BC5FD4F081E2}"/>
              </a:ext>
            </a:extLst>
          </p:cNvPr>
          <p:cNvCxnSpPr/>
          <p:nvPr/>
        </p:nvCxnSpPr>
        <p:spPr>
          <a:xfrm>
            <a:off x="8070574" y="5137704"/>
            <a:ext cx="1364146" cy="2294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89048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CAA12452-7045-4F53-91DD-A93B38FB6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6110"/>
          </a:xfrm>
        </p:spPr>
        <p:txBody>
          <a:bodyPr>
            <a:normAutofit/>
          </a:bodyPr>
          <a:lstStyle/>
          <a:p>
            <a:r>
              <a:rPr lang="tr-TR" sz="3600" dirty="0">
                <a:latin typeface="Arial Black" panose="020B0A04020102020204" pitchFamily="34" charset="0"/>
                <a:cs typeface="Aharoni" panose="02010803020104030203" pitchFamily="2" charset="-79"/>
              </a:rPr>
              <a:t>Burun Ameliyatlarına İlişkin Terimler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DB6E5B87-9593-4A10-BB96-4648AC7A3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131" y="183887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tr-TR" sz="2000" dirty="0" err="1">
                <a:latin typeface="Arial Black" panose="020B0A04020102020204" pitchFamily="34" charset="0"/>
              </a:rPr>
              <a:t>Rhinoplasty</a:t>
            </a:r>
            <a:r>
              <a:rPr lang="tr-TR" sz="2000" dirty="0">
                <a:latin typeface="Arial Black" panose="020B0A04020102020204" pitchFamily="34" charset="0"/>
              </a:rPr>
              <a:t> (</a:t>
            </a:r>
            <a:r>
              <a:rPr lang="tr-TR" sz="2000" dirty="0" err="1">
                <a:latin typeface="Arial Black" panose="020B0A04020102020204" pitchFamily="34" charset="0"/>
              </a:rPr>
              <a:t>rinoplasti</a:t>
            </a:r>
            <a:r>
              <a:rPr lang="tr-TR" sz="2000" dirty="0">
                <a:latin typeface="Arial Black" panose="020B0A04020102020204" pitchFamily="34" charset="0"/>
              </a:rPr>
              <a:t>): </a:t>
            </a:r>
            <a:r>
              <a:rPr lang="tr-TR" sz="2000" dirty="0">
                <a:latin typeface="Garamond" panose="02020404030301010803" pitchFamily="18" charset="0"/>
              </a:rPr>
              <a:t>Herhangi bir şekil bozukluğunu düzeltme amacıyla burun üzerinde yapılan estetik ameliyatı. </a:t>
            </a:r>
          </a:p>
          <a:p>
            <a:endParaRPr lang="tr-TR" sz="20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2000" dirty="0" err="1">
                <a:latin typeface="Arial Black" panose="020B0A04020102020204" pitchFamily="34" charset="0"/>
              </a:rPr>
              <a:t>Septoplasty</a:t>
            </a:r>
            <a:r>
              <a:rPr lang="tr-TR" sz="2000" dirty="0">
                <a:latin typeface="Arial Black" panose="020B0A04020102020204" pitchFamily="34" charset="0"/>
              </a:rPr>
              <a:t> (</a:t>
            </a:r>
            <a:r>
              <a:rPr lang="tr-TR" sz="2000" dirty="0" err="1">
                <a:latin typeface="Arial Black" panose="020B0A04020102020204" pitchFamily="34" charset="0"/>
              </a:rPr>
              <a:t>septoplasti</a:t>
            </a:r>
            <a:r>
              <a:rPr lang="tr-TR" sz="2000" dirty="0">
                <a:latin typeface="Arial Black" panose="020B0A04020102020204" pitchFamily="34" charset="0"/>
              </a:rPr>
              <a:t>): </a:t>
            </a:r>
            <a:r>
              <a:rPr lang="tr-TR" sz="2000" dirty="0">
                <a:latin typeface="Garamond" panose="02020404030301010803" pitchFamily="18" charset="0"/>
              </a:rPr>
              <a:t>Burun </a:t>
            </a:r>
            <a:r>
              <a:rPr lang="tr-TR" sz="2000" dirty="0" err="1">
                <a:latin typeface="Garamond" panose="02020404030301010803" pitchFamily="18" charset="0"/>
              </a:rPr>
              <a:t>septumunun</a:t>
            </a:r>
            <a:r>
              <a:rPr lang="tr-TR" sz="2000" dirty="0">
                <a:latin typeface="Garamond" panose="02020404030301010803" pitchFamily="18" charset="0"/>
              </a:rPr>
              <a:t> cerrahi olarak düzeltilmesi. </a:t>
            </a:r>
          </a:p>
          <a:p>
            <a:endParaRPr lang="tr-TR" sz="20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2000" dirty="0" err="1">
                <a:latin typeface="Arial Black" panose="020B0A04020102020204" pitchFamily="34" charset="0"/>
              </a:rPr>
              <a:t>Septorhinoplasty</a:t>
            </a:r>
            <a:r>
              <a:rPr lang="tr-TR" sz="2000" dirty="0">
                <a:latin typeface="Arial Black" panose="020B0A04020102020204" pitchFamily="34" charset="0"/>
              </a:rPr>
              <a:t> (</a:t>
            </a:r>
            <a:r>
              <a:rPr lang="tr-TR" sz="2000" dirty="0" err="1">
                <a:latin typeface="Arial Black" panose="020B0A04020102020204" pitchFamily="34" charset="0"/>
              </a:rPr>
              <a:t>septorinoplasti</a:t>
            </a:r>
            <a:r>
              <a:rPr lang="tr-TR" sz="2000" dirty="0">
                <a:latin typeface="Arial Black" panose="020B0A04020102020204" pitchFamily="34" charset="0"/>
              </a:rPr>
              <a:t>): </a:t>
            </a:r>
            <a:r>
              <a:rPr lang="tr-TR" sz="2000" dirty="0">
                <a:latin typeface="Garamond" panose="02020404030301010803" pitchFamily="18" charset="0"/>
              </a:rPr>
              <a:t>Burun </a:t>
            </a:r>
            <a:r>
              <a:rPr lang="tr-TR" sz="2000" dirty="0" err="1">
                <a:latin typeface="Garamond" panose="02020404030301010803" pitchFamily="18" charset="0"/>
              </a:rPr>
              <a:t>septumunun</a:t>
            </a:r>
            <a:r>
              <a:rPr lang="tr-TR" sz="2000" dirty="0">
                <a:latin typeface="Garamond" panose="02020404030301010803" pitchFamily="18" charset="0"/>
              </a:rPr>
              <a:t> cerrahi olarak düzeltilmesi ile birlikte burnun dış görünümünün de düzeltilmesini içeren ameliyat. Burun estetik ameliyatı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70464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119FDF75-CEFC-42F4-A1A1-C9D85BDF9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6099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dirty="0">
                <a:latin typeface="Arial Black" panose="020B0A04020102020204" pitchFamily="34" charset="0"/>
              </a:rPr>
              <a:t>Kulağa İlişkin Terimler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490A6C60-39B9-42A4-AC98-8927FFD53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2636"/>
            <a:ext cx="10515600" cy="5279265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Arial Black" panose="020B0A04020102020204" pitchFamily="34" charset="0"/>
              </a:rPr>
              <a:t>Anatomik Terimler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Auris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avris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Kulak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Oto,otikos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oto,otikos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Kulak</a:t>
            </a:r>
          </a:p>
          <a:p>
            <a:pPr marL="0" indent="0">
              <a:buNone/>
            </a:pPr>
            <a:endParaRPr lang="tr-TR" sz="1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Auris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externa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avris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eksterna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Dış kulak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Auris</a:t>
            </a:r>
            <a:r>
              <a:rPr lang="tr-TR" sz="1800" dirty="0">
                <a:latin typeface="Arial Black" panose="020B0A04020102020204" pitchFamily="34" charset="0"/>
              </a:rPr>
              <a:t> Media(</a:t>
            </a:r>
            <a:r>
              <a:rPr lang="tr-TR" sz="1800" dirty="0" err="1">
                <a:latin typeface="Arial Black" panose="020B0A04020102020204" pitchFamily="34" charset="0"/>
              </a:rPr>
              <a:t>avris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media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Orta kulak.</a:t>
            </a:r>
          </a:p>
          <a:p>
            <a:pPr marL="0" indent="0">
              <a:buNone/>
            </a:pPr>
            <a:endParaRPr lang="tr-TR" sz="1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Auris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interna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avris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interna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İç kulak. 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Auricula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avrikula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Kulak kepçesi.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0D09675A-9277-41BA-BC8A-08D08FEAF5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4956" y="1552922"/>
            <a:ext cx="2351640" cy="1145277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xmlns="" id="{7E8BFB08-3818-43ED-A7E0-FB2F6DBCEA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5470" y="3799439"/>
            <a:ext cx="2714625" cy="1685925"/>
          </a:xfrm>
          <a:prstGeom prst="rect">
            <a:avLst/>
          </a:prstGeom>
        </p:spPr>
      </p:pic>
      <p:sp>
        <p:nvSpPr>
          <p:cNvPr id="8" name="Açıklama Balonu: Bükülü Çizgi (Kenarlık Yok) 7">
            <a:extLst>
              <a:ext uri="{FF2B5EF4-FFF2-40B4-BE49-F238E27FC236}">
                <a16:creationId xmlns:a16="http://schemas.microsoft.com/office/drawing/2014/main" xmlns="" id="{FABCC0D4-E7B2-4AAA-BBC5-9039EE068AAD}"/>
              </a:ext>
            </a:extLst>
          </p:cNvPr>
          <p:cNvSpPr/>
          <p:nvPr/>
        </p:nvSpPr>
        <p:spPr>
          <a:xfrm>
            <a:off x="9706596" y="2160104"/>
            <a:ext cx="577091" cy="291548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35</a:t>
            </a:r>
          </a:p>
        </p:txBody>
      </p:sp>
      <p:sp>
        <p:nvSpPr>
          <p:cNvPr id="9" name="Açıklama Balonu: Bükülü Çizgi (Kenarlık Yok) 8">
            <a:extLst>
              <a:ext uri="{FF2B5EF4-FFF2-40B4-BE49-F238E27FC236}">
                <a16:creationId xmlns:a16="http://schemas.microsoft.com/office/drawing/2014/main" xmlns="" id="{220662E6-0968-4838-8D44-5A79BDB364F0}"/>
              </a:ext>
            </a:extLst>
          </p:cNvPr>
          <p:cNvSpPr/>
          <p:nvPr/>
        </p:nvSpPr>
        <p:spPr>
          <a:xfrm>
            <a:off x="11025809" y="5009322"/>
            <a:ext cx="477078" cy="295756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36</a:t>
            </a:r>
          </a:p>
        </p:txBody>
      </p:sp>
    </p:spTree>
    <p:extLst>
      <p:ext uri="{BB962C8B-B14F-4D97-AF65-F5344CB8AC3E}">
        <p14:creationId xmlns:p14="http://schemas.microsoft.com/office/powerpoint/2010/main" val="25920102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B9015088-B148-4F8E-ACD6-E9B931A9F2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8052"/>
            <a:ext cx="9259957" cy="58589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Gl</a:t>
            </a:r>
            <a:r>
              <a:rPr lang="tr-TR" sz="1800" dirty="0">
                <a:latin typeface="Arial Black" panose="020B0A04020102020204" pitchFamily="34" charset="0"/>
              </a:rPr>
              <a:t>. </a:t>
            </a:r>
            <a:r>
              <a:rPr lang="tr-TR" sz="1800" dirty="0" err="1">
                <a:latin typeface="Arial Black" panose="020B0A04020102020204" pitchFamily="34" charset="0"/>
              </a:rPr>
              <a:t>Seruminosa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gl</a:t>
            </a:r>
            <a:r>
              <a:rPr lang="tr-TR" sz="1800" dirty="0">
                <a:latin typeface="Arial Black" panose="020B0A04020102020204" pitchFamily="34" charset="0"/>
              </a:rPr>
              <a:t>. </a:t>
            </a:r>
            <a:r>
              <a:rPr lang="tr-TR" sz="1800" dirty="0" err="1">
                <a:latin typeface="Arial Black" panose="020B0A04020102020204" pitchFamily="34" charset="0"/>
              </a:rPr>
              <a:t>Seruminoza</a:t>
            </a:r>
            <a:r>
              <a:rPr lang="tr-TR" sz="1800" dirty="0">
                <a:latin typeface="Arial Black" panose="020B0A04020102020204" pitchFamily="34" charset="0"/>
              </a:rPr>
              <a:t>): </a:t>
            </a:r>
            <a:r>
              <a:rPr lang="tr-TR" sz="1800" dirty="0" err="1">
                <a:latin typeface="Garamond" panose="02020404030301010803" pitchFamily="18" charset="0"/>
              </a:rPr>
              <a:t>Seruminos</a:t>
            </a:r>
            <a:r>
              <a:rPr lang="tr-TR" sz="1800" dirty="0">
                <a:latin typeface="Garamond" panose="02020404030301010803" pitchFamily="18" charset="0"/>
              </a:rPr>
              <a:t> bez.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Membrana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tytpanica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membrana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timpanika</a:t>
            </a:r>
            <a:r>
              <a:rPr lang="tr-TR" sz="1800" dirty="0">
                <a:latin typeface="Arial Black" panose="020B0A04020102020204" pitchFamily="34" charset="0"/>
              </a:rPr>
              <a:t>): </a:t>
            </a:r>
            <a:r>
              <a:rPr lang="tr-TR" sz="1800" dirty="0" err="1">
                <a:latin typeface="Garamond" panose="02020404030301010803" pitchFamily="18" charset="0"/>
              </a:rPr>
              <a:t>Timpanik</a:t>
            </a:r>
            <a:r>
              <a:rPr lang="tr-TR" sz="1800" dirty="0">
                <a:latin typeface="Garamond" panose="02020404030301010803" pitchFamily="18" charset="0"/>
              </a:rPr>
              <a:t> zar. Kulak zarı. Dış kulak ile orta kulak arasında bulunur.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Myringa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miringa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Kulak zarı.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Ossicula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auditoria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ossikula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avdutorya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Kulak kemikçikleri. (Örs, üzengi ve çekiç)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Stapes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stapes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Üzengi kemiği.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İncus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inkus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Örs kemiği.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Malleus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malleus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Çekiç kemiği.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D57A6299-6BDB-4048-8FC6-BF0A0B0B07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2543" y="1296519"/>
            <a:ext cx="1639957" cy="1635797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xmlns="" id="{1C70569B-C75B-49A7-B7C7-B11A69DD4C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8209" y="3429000"/>
            <a:ext cx="2388911" cy="2532408"/>
          </a:xfrm>
          <a:prstGeom prst="rect">
            <a:avLst/>
          </a:prstGeom>
        </p:spPr>
      </p:pic>
      <p:sp>
        <p:nvSpPr>
          <p:cNvPr id="8" name="Açıklama Balonu: Bükülü Çizgi (Kenarlık Yok) 7">
            <a:extLst>
              <a:ext uri="{FF2B5EF4-FFF2-40B4-BE49-F238E27FC236}">
                <a16:creationId xmlns:a16="http://schemas.microsoft.com/office/drawing/2014/main" xmlns="" id="{151A7503-1D50-40D0-B57F-3767CDA7AE58}"/>
              </a:ext>
            </a:extLst>
          </p:cNvPr>
          <p:cNvSpPr/>
          <p:nvPr/>
        </p:nvSpPr>
        <p:spPr>
          <a:xfrm>
            <a:off x="11171583" y="2610678"/>
            <a:ext cx="503582" cy="397565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37</a:t>
            </a:r>
          </a:p>
        </p:txBody>
      </p:sp>
      <p:sp>
        <p:nvSpPr>
          <p:cNvPr id="9" name="Açıklama Balonu: Bükülü Çizgi (Kenarlık Yok) 8">
            <a:extLst>
              <a:ext uri="{FF2B5EF4-FFF2-40B4-BE49-F238E27FC236}">
                <a16:creationId xmlns:a16="http://schemas.microsoft.com/office/drawing/2014/main" xmlns="" id="{43F7CCEA-F5A7-4372-B2E6-A404434E82C4}"/>
              </a:ext>
            </a:extLst>
          </p:cNvPr>
          <p:cNvSpPr/>
          <p:nvPr/>
        </p:nvSpPr>
        <p:spPr>
          <a:xfrm>
            <a:off x="9757120" y="5539409"/>
            <a:ext cx="473558" cy="318052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38</a:t>
            </a:r>
          </a:p>
        </p:txBody>
      </p:sp>
      <p:cxnSp>
        <p:nvCxnSpPr>
          <p:cNvPr id="11" name="Düz Ok Bağlayıcısı 10">
            <a:extLst>
              <a:ext uri="{FF2B5EF4-FFF2-40B4-BE49-F238E27FC236}">
                <a16:creationId xmlns:a16="http://schemas.microsoft.com/office/drawing/2014/main" xmlns="" id="{10AFD8BD-5A16-4481-80B7-78B024C8D27E}"/>
              </a:ext>
            </a:extLst>
          </p:cNvPr>
          <p:cNvCxnSpPr>
            <a:cxnSpLocks/>
          </p:cNvCxnSpPr>
          <p:nvPr/>
        </p:nvCxnSpPr>
        <p:spPr>
          <a:xfrm>
            <a:off x="4187687" y="2213113"/>
            <a:ext cx="318052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8879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1EAB561-099D-4CE1-9523-0F53A6C9D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tr-TR" dirty="0">
                <a:latin typeface="Garamond" panose="02020404030301010803" pitchFamily="18" charset="0"/>
              </a:rPr>
              <a:t>DUYU ORGANLARI TERİMLERİ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319EDCDD-AB77-4B8A-A65A-549EFB1C75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3334" y="1667599"/>
            <a:ext cx="10515600" cy="1325563"/>
          </a:xfrm>
        </p:spPr>
        <p:txBody>
          <a:bodyPr>
            <a:normAutofit/>
          </a:bodyPr>
          <a:lstStyle/>
          <a:p>
            <a:r>
              <a:rPr lang="tr-TR" sz="3200" dirty="0">
                <a:latin typeface="Garamond" panose="02020404030301010803" pitchFamily="18" charset="0"/>
              </a:rPr>
              <a:t>GÖZE İLİŞKİN TERİMLER</a:t>
            </a:r>
          </a:p>
        </p:txBody>
      </p:sp>
      <p:sp>
        <p:nvSpPr>
          <p:cNvPr id="4" name="Eksi İşareti 3">
            <a:extLst>
              <a:ext uri="{FF2B5EF4-FFF2-40B4-BE49-F238E27FC236}">
                <a16:creationId xmlns:a16="http://schemas.microsoft.com/office/drawing/2014/main" xmlns="" id="{52806255-C1D7-4824-AA7B-9C2A96056669}"/>
              </a:ext>
            </a:extLst>
          </p:cNvPr>
          <p:cNvSpPr/>
          <p:nvPr/>
        </p:nvSpPr>
        <p:spPr>
          <a:xfrm>
            <a:off x="506895" y="704609"/>
            <a:ext cx="331305" cy="702365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xmlns="" id="{8FE49742-D2D6-4B83-A08C-473DE7B5C86D}"/>
              </a:ext>
            </a:extLst>
          </p:cNvPr>
          <p:cNvSpPr txBox="1"/>
          <p:nvPr/>
        </p:nvSpPr>
        <p:spPr>
          <a:xfrm>
            <a:off x="717325" y="2700199"/>
            <a:ext cx="7185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>
                <a:latin typeface="Arial Black" panose="020B0A04020102020204" pitchFamily="34" charset="0"/>
                <a:cs typeface="Aharoni" panose="02010803020104030203" pitchFamily="2" charset="-79"/>
              </a:rPr>
              <a:t>Orbita</a:t>
            </a:r>
            <a:r>
              <a:rPr lang="tr-TR" dirty="0">
                <a:latin typeface="Arial Black" panose="020B0A04020102020204" pitchFamily="34" charset="0"/>
                <a:cs typeface="Aharoni" panose="02010803020104030203" pitchFamily="2" charset="-79"/>
              </a:rPr>
              <a:t>  (</a:t>
            </a:r>
            <a:r>
              <a:rPr lang="tr-TR" dirty="0" err="1">
                <a:latin typeface="Arial Black" panose="020B0A04020102020204" pitchFamily="34" charset="0"/>
                <a:cs typeface="Aharoni" panose="02010803020104030203" pitchFamily="2" charset="-79"/>
              </a:rPr>
              <a:t>orbita</a:t>
            </a:r>
            <a:r>
              <a:rPr lang="tr-TR" dirty="0">
                <a:latin typeface="Arial Black" panose="020B0A04020102020204" pitchFamily="34" charset="0"/>
                <a:cs typeface="Aharoni" panose="02010803020104030203" pitchFamily="2" charset="-79"/>
              </a:rPr>
              <a:t>): </a:t>
            </a:r>
            <a:r>
              <a:rPr lang="tr-TR" dirty="0" err="1">
                <a:latin typeface="Garamond" panose="02020404030301010803" pitchFamily="18" charset="0"/>
              </a:rPr>
              <a:t>Frontal</a:t>
            </a:r>
            <a:r>
              <a:rPr lang="tr-TR" dirty="0">
                <a:latin typeface="Garamond" panose="02020404030301010803" pitchFamily="18" charset="0"/>
              </a:rPr>
              <a:t> kemikte bulunan sağlı sollu , göz yuvalarının yerleştiği kemik boşluklarıdır.</a:t>
            </a: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xmlns="" id="{4D1FFAE4-9ABD-4CC5-88EC-EFA622015813}"/>
              </a:ext>
            </a:extLst>
          </p:cNvPr>
          <p:cNvSpPr txBox="1"/>
          <p:nvPr/>
        </p:nvSpPr>
        <p:spPr>
          <a:xfrm>
            <a:off x="682590" y="3722533"/>
            <a:ext cx="5516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>
                <a:latin typeface="Arial Black" panose="020B0A04020102020204" pitchFamily="34" charset="0"/>
                <a:cs typeface="Aharoni" panose="02010803020104030203" pitchFamily="2" charset="-79"/>
              </a:rPr>
              <a:t>Ophthalmos</a:t>
            </a:r>
            <a:r>
              <a:rPr lang="tr-TR" dirty="0">
                <a:latin typeface="Arial Black" panose="020B0A04020102020204" pitchFamily="34" charset="0"/>
                <a:cs typeface="Aharoni" panose="02010803020104030203" pitchFamily="2" charset="-79"/>
              </a:rPr>
              <a:t> (</a:t>
            </a:r>
            <a:r>
              <a:rPr lang="tr-TR" dirty="0" err="1">
                <a:latin typeface="Arial Black" panose="020B0A04020102020204" pitchFamily="34" charset="0"/>
                <a:cs typeface="Aharoni" panose="02010803020104030203" pitchFamily="2" charset="-79"/>
              </a:rPr>
              <a:t>oftalmos</a:t>
            </a:r>
            <a:r>
              <a:rPr lang="tr-TR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dirty="0">
                <a:latin typeface="Garamond" panose="02020404030301010803" pitchFamily="18" charset="0"/>
              </a:rPr>
              <a:t>Göz. </a:t>
            </a:r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xmlns="" id="{74A608BB-EFE9-4EE5-A936-41D6CC97EA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6191" y="2067339"/>
            <a:ext cx="2266122" cy="1474534"/>
          </a:xfrm>
          <a:prstGeom prst="rect">
            <a:avLst/>
          </a:prstGeom>
        </p:spPr>
      </p:pic>
      <p:pic>
        <p:nvPicPr>
          <p:cNvPr id="10" name="Resim 9">
            <a:extLst>
              <a:ext uri="{FF2B5EF4-FFF2-40B4-BE49-F238E27FC236}">
                <a16:creationId xmlns:a16="http://schemas.microsoft.com/office/drawing/2014/main" xmlns="" id="{1B7F9279-C989-4CD9-9850-9FB1F884D8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6462" y="3328415"/>
            <a:ext cx="1941236" cy="1206878"/>
          </a:xfrm>
          <a:prstGeom prst="rect">
            <a:avLst/>
          </a:prstGeom>
        </p:spPr>
      </p:pic>
      <p:sp>
        <p:nvSpPr>
          <p:cNvPr id="11" name="Metin kutusu 10">
            <a:extLst>
              <a:ext uri="{FF2B5EF4-FFF2-40B4-BE49-F238E27FC236}">
                <a16:creationId xmlns:a16="http://schemas.microsoft.com/office/drawing/2014/main" xmlns="" id="{CFA9EB6C-D3A9-4F75-845D-2FD837548F7E}"/>
              </a:ext>
            </a:extLst>
          </p:cNvPr>
          <p:cNvSpPr txBox="1"/>
          <p:nvPr/>
        </p:nvSpPr>
        <p:spPr>
          <a:xfrm>
            <a:off x="703879" y="4441449"/>
            <a:ext cx="2694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>
                <a:latin typeface="Arial Black" panose="020B0A04020102020204" pitchFamily="34" charset="0"/>
                <a:cs typeface="Aharoni" panose="02010803020104030203" pitchFamily="2" charset="-79"/>
              </a:rPr>
              <a:t>Oculus</a:t>
            </a:r>
            <a:r>
              <a:rPr lang="tr-TR" dirty="0">
                <a:latin typeface="Arial Black" panose="020B0A04020102020204" pitchFamily="34" charset="0"/>
                <a:cs typeface="Aharoni" panose="02010803020104030203" pitchFamily="2" charset="-79"/>
              </a:rPr>
              <a:t> (</a:t>
            </a:r>
            <a:r>
              <a:rPr lang="tr-TR" dirty="0" err="1">
                <a:latin typeface="Arial Black" panose="020B0A04020102020204" pitchFamily="34" charset="0"/>
                <a:cs typeface="Aharoni" panose="02010803020104030203" pitchFamily="2" charset="-79"/>
              </a:rPr>
              <a:t>okulus</a:t>
            </a:r>
            <a:r>
              <a:rPr lang="tr-TR" dirty="0">
                <a:latin typeface="Arial Black" panose="020B0A04020102020204" pitchFamily="34" charset="0"/>
                <a:cs typeface="Aharoni" panose="02010803020104030203" pitchFamily="2" charset="-79"/>
              </a:rPr>
              <a:t>): </a:t>
            </a:r>
            <a:r>
              <a:rPr lang="tr-TR" dirty="0">
                <a:latin typeface="Garamond" panose="02020404030301010803" pitchFamily="18" charset="0"/>
                <a:cs typeface="Gautami" panose="020B0502040204020203" pitchFamily="34" charset="0"/>
              </a:rPr>
              <a:t>Göz</a:t>
            </a:r>
          </a:p>
        </p:txBody>
      </p:sp>
      <p:cxnSp>
        <p:nvCxnSpPr>
          <p:cNvPr id="15" name="Düz Ok Bağlayıcısı 14">
            <a:extLst>
              <a:ext uri="{FF2B5EF4-FFF2-40B4-BE49-F238E27FC236}">
                <a16:creationId xmlns:a16="http://schemas.microsoft.com/office/drawing/2014/main" xmlns="" id="{4E3E7854-6E5A-4522-9B5D-DC54A9B66BDB}"/>
              </a:ext>
            </a:extLst>
          </p:cNvPr>
          <p:cNvCxnSpPr>
            <a:cxnSpLocks/>
          </p:cNvCxnSpPr>
          <p:nvPr/>
        </p:nvCxnSpPr>
        <p:spPr>
          <a:xfrm>
            <a:off x="4295462" y="3931854"/>
            <a:ext cx="160351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Düz Ok Bağlayıcısı 17">
            <a:extLst>
              <a:ext uri="{FF2B5EF4-FFF2-40B4-BE49-F238E27FC236}">
                <a16:creationId xmlns:a16="http://schemas.microsoft.com/office/drawing/2014/main" xmlns="" id="{424B5D2F-A6AC-4A47-A10F-9410A714B993}"/>
              </a:ext>
            </a:extLst>
          </p:cNvPr>
          <p:cNvCxnSpPr>
            <a:cxnSpLocks/>
          </p:cNvCxnSpPr>
          <p:nvPr/>
        </p:nvCxnSpPr>
        <p:spPr>
          <a:xfrm>
            <a:off x="7903317" y="2973490"/>
            <a:ext cx="732079" cy="104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Metin kutusu 18">
            <a:extLst>
              <a:ext uri="{FF2B5EF4-FFF2-40B4-BE49-F238E27FC236}">
                <a16:creationId xmlns:a16="http://schemas.microsoft.com/office/drawing/2014/main" xmlns="" id="{FACC2E81-D9C2-468D-9E30-E8FA6D4B1735}"/>
              </a:ext>
            </a:extLst>
          </p:cNvPr>
          <p:cNvSpPr txBox="1"/>
          <p:nvPr/>
        </p:nvSpPr>
        <p:spPr>
          <a:xfrm>
            <a:off x="621298" y="5143581"/>
            <a:ext cx="45289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tr-TR" dirty="0" err="1">
                <a:latin typeface="Arial Black" panose="020B0A04020102020204" pitchFamily="34" charset="0"/>
                <a:cs typeface="Aharoni" panose="02010803020104030203" pitchFamily="2" charset="-79"/>
              </a:rPr>
              <a:t>Nervus</a:t>
            </a:r>
            <a:r>
              <a:rPr lang="tr-TR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tr-TR" dirty="0" err="1">
                <a:latin typeface="Arial Black" panose="020B0A04020102020204" pitchFamily="34" charset="0"/>
                <a:cs typeface="Aharoni" panose="02010803020104030203" pitchFamily="2" charset="-79"/>
              </a:rPr>
              <a:t>Opticus</a:t>
            </a:r>
            <a:r>
              <a:rPr lang="tr-TR" dirty="0">
                <a:latin typeface="Arial Black" panose="020B0A04020102020204" pitchFamily="34" charset="0"/>
                <a:cs typeface="Aharoni" panose="02010803020104030203" pitchFamily="2" charset="-79"/>
              </a:rPr>
              <a:t> (</a:t>
            </a:r>
            <a:r>
              <a:rPr lang="tr-TR" dirty="0" err="1">
                <a:latin typeface="Arial Black" panose="020B0A04020102020204" pitchFamily="34" charset="0"/>
                <a:cs typeface="Aharoni" panose="02010803020104030203" pitchFamily="2" charset="-79"/>
              </a:rPr>
              <a:t>nervus</a:t>
            </a:r>
            <a:r>
              <a:rPr lang="tr-TR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tr-TR" dirty="0" err="1">
                <a:latin typeface="Arial Black" panose="020B0A04020102020204" pitchFamily="34" charset="0"/>
                <a:cs typeface="Aharoni" panose="02010803020104030203" pitchFamily="2" charset="-79"/>
              </a:rPr>
              <a:t>optikus</a:t>
            </a:r>
            <a:r>
              <a:rPr lang="tr-TR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dirty="0">
                <a:latin typeface="Garamond" panose="02020404030301010803" pitchFamily="18" charset="0"/>
              </a:rPr>
              <a:t>Optik sinir, görme siniri. 12 kafa çiftinden ikincisi.</a:t>
            </a:r>
          </a:p>
        </p:txBody>
      </p:sp>
      <p:sp>
        <p:nvSpPr>
          <p:cNvPr id="26" name="Metin kutusu 25">
            <a:extLst>
              <a:ext uri="{FF2B5EF4-FFF2-40B4-BE49-F238E27FC236}">
                <a16:creationId xmlns:a16="http://schemas.microsoft.com/office/drawing/2014/main" xmlns="" id="{062AFF2E-7258-4100-9A4F-53A817B6E2C4}"/>
              </a:ext>
            </a:extLst>
          </p:cNvPr>
          <p:cNvSpPr txBox="1"/>
          <p:nvPr/>
        </p:nvSpPr>
        <p:spPr>
          <a:xfrm>
            <a:off x="621298" y="6175907"/>
            <a:ext cx="9161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tr-TR" dirty="0" err="1">
                <a:latin typeface="Arial Black" panose="020B0A04020102020204" pitchFamily="34" charset="0"/>
                <a:cs typeface="Aharoni" panose="02010803020104030203" pitchFamily="2" charset="-79"/>
              </a:rPr>
              <a:t>Sclera</a:t>
            </a:r>
            <a:r>
              <a:rPr lang="tr-TR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dirty="0" err="1">
                <a:latin typeface="Arial Black" panose="020B0A04020102020204" pitchFamily="34" charset="0"/>
                <a:cs typeface="Aharoni" panose="02010803020104030203" pitchFamily="2" charset="-79"/>
              </a:rPr>
              <a:t>sklera</a:t>
            </a:r>
            <a:r>
              <a:rPr lang="tr-TR" dirty="0">
                <a:latin typeface="Arial Black" panose="020B0A04020102020204" pitchFamily="34" charset="0"/>
                <a:cs typeface="Aharoni" panose="02010803020104030203" pitchFamily="2" charset="-79"/>
              </a:rPr>
              <a:t>): </a:t>
            </a:r>
            <a:r>
              <a:rPr lang="tr-TR" dirty="0">
                <a:latin typeface="Garamond" panose="02020404030301010803" pitchFamily="18" charset="0"/>
              </a:rPr>
              <a:t>Göz akı. Göz yuvarının en dış katmanının arka 5/6 </a:t>
            </a:r>
            <a:r>
              <a:rPr lang="tr-TR" dirty="0" err="1">
                <a:latin typeface="Garamond" panose="02020404030301010803" pitchFamily="18" charset="0"/>
              </a:rPr>
              <a:t>kısmı.Koruma</a:t>
            </a:r>
            <a:r>
              <a:rPr lang="tr-TR" dirty="0">
                <a:latin typeface="Garamond" panose="02020404030301010803" pitchFamily="18" charset="0"/>
              </a:rPr>
              <a:t> işlevi yapar.</a:t>
            </a:r>
          </a:p>
        </p:txBody>
      </p:sp>
      <p:pic>
        <p:nvPicPr>
          <p:cNvPr id="9" name="Resim 8">
            <a:extLst>
              <a:ext uri="{FF2B5EF4-FFF2-40B4-BE49-F238E27FC236}">
                <a16:creationId xmlns:a16="http://schemas.microsoft.com/office/drawing/2014/main" xmlns="" id="{2F504467-16A7-4CDF-935C-DF6C1FD2DE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5993" y="5161324"/>
            <a:ext cx="1853982" cy="862186"/>
          </a:xfrm>
          <a:prstGeom prst="rect">
            <a:avLst/>
          </a:prstGeom>
        </p:spPr>
      </p:pic>
      <p:cxnSp>
        <p:nvCxnSpPr>
          <p:cNvPr id="13" name="Düz Ok Bağlayıcısı 12">
            <a:extLst>
              <a:ext uri="{FF2B5EF4-FFF2-40B4-BE49-F238E27FC236}">
                <a16:creationId xmlns:a16="http://schemas.microsoft.com/office/drawing/2014/main" xmlns="" id="{0D72EC5E-9159-4222-A9D5-E5E795318AE7}"/>
              </a:ext>
            </a:extLst>
          </p:cNvPr>
          <p:cNvCxnSpPr/>
          <p:nvPr/>
        </p:nvCxnSpPr>
        <p:spPr>
          <a:xfrm flipV="1">
            <a:off x="8786191" y="5832764"/>
            <a:ext cx="551773" cy="3431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68984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4AA68F5C-A9DF-4276-BB65-F43D9A435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7322"/>
            <a:ext cx="10515600" cy="57396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Cavum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tympani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kavum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timpani</a:t>
            </a:r>
            <a:r>
              <a:rPr lang="tr-TR" sz="1800" dirty="0">
                <a:latin typeface="Arial Black" panose="020B0A04020102020204" pitchFamily="34" charset="0"/>
              </a:rPr>
              <a:t>): </a:t>
            </a:r>
            <a:r>
              <a:rPr lang="tr-TR" sz="1800" dirty="0">
                <a:latin typeface="Garamond" panose="02020404030301010803" pitchFamily="18" charset="0"/>
              </a:rPr>
              <a:t>Orta kulak boşluğu.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>
                <a:latin typeface="Arial Black" panose="020B0A04020102020204" pitchFamily="34" charset="0"/>
              </a:rPr>
              <a:t>Tuba </a:t>
            </a:r>
            <a:r>
              <a:rPr lang="tr-TR" sz="1800" dirty="0" err="1">
                <a:latin typeface="Arial Black" panose="020B0A04020102020204" pitchFamily="34" charset="0"/>
              </a:rPr>
              <a:t>auditiva:</a:t>
            </a:r>
            <a:r>
              <a:rPr lang="tr-TR" sz="1800" dirty="0" err="1">
                <a:latin typeface="Garamond" panose="02020404030301010803" pitchFamily="18" charset="0"/>
              </a:rPr>
              <a:t>Orta</a:t>
            </a:r>
            <a:r>
              <a:rPr lang="tr-TR" sz="1800" dirty="0">
                <a:latin typeface="Garamond" panose="02020404030301010803" pitchFamily="18" charset="0"/>
              </a:rPr>
              <a:t> kulak boşluğu ile yutak arasında uzanan boru. Östaki borusu  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Cartilago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auricularis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kartilago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avrikularis</a:t>
            </a:r>
            <a:r>
              <a:rPr lang="tr-TR" sz="1800" dirty="0">
                <a:latin typeface="Arial Black" panose="020B0A04020102020204" pitchFamily="34" charset="0"/>
              </a:rPr>
              <a:t>): </a:t>
            </a:r>
            <a:r>
              <a:rPr lang="tr-TR" sz="1800" dirty="0">
                <a:latin typeface="Garamond" panose="02020404030301010803" pitchFamily="18" charset="0"/>
              </a:rPr>
              <a:t>Kulak kepçesinin kıkırdağı.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Cochlea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koklea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İç kulakta işitme duyusunu alan kısım.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Vestibulum:</a:t>
            </a:r>
            <a:r>
              <a:rPr lang="tr-TR" sz="1800" dirty="0" err="1">
                <a:latin typeface="Garamond" panose="02020404030301010803" pitchFamily="18" charset="0"/>
              </a:rPr>
              <a:t>İç</a:t>
            </a:r>
            <a:r>
              <a:rPr lang="tr-TR" sz="1800" dirty="0">
                <a:latin typeface="Garamond" panose="02020404030301010803" pitchFamily="18" charset="0"/>
              </a:rPr>
              <a:t> kulakta dengeyle ilgili kısım.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b="1" dirty="0" err="1">
                <a:latin typeface="Arial Black" panose="020B0A04020102020204" pitchFamily="34" charset="0"/>
              </a:rPr>
              <a:t>Acusticus</a:t>
            </a:r>
            <a:r>
              <a:rPr lang="tr-TR" sz="1800" b="1" dirty="0">
                <a:latin typeface="Arial Black" panose="020B0A04020102020204" pitchFamily="34" charset="0"/>
              </a:rPr>
              <a:t> (</a:t>
            </a:r>
            <a:r>
              <a:rPr lang="tr-TR" sz="1800" b="1" dirty="0" err="1">
                <a:latin typeface="Arial Black" panose="020B0A04020102020204" pitchFamily="34" charset="0"/>
              </a:rPr>
              <a:t>akustikus</a:t>
            </a:r>
            <a:r>
              <a:rPr lang="tr-TR" sz="1800" b="1" dirty="0">
                <a:latin typeface="Arial Black" panose="020B0A04020102020204" pitchFamily="34" charset="0"/>
              </a:rPr>
              <a:t>): </a:t>
            </a:r>
            <a:r>
              <a:rPr lang="tr-TR" sz="1800" dirty="0">
                <a:latin typeface="Garamond" panose="02020404030301010803" pitchFamily="18" charset="0"/>
              </a:rPr>
              <a:t>İşitme siniri.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b="1" dirty="0"/>
              <a:t> </a:t>
            </a:r>
            <a:r>
              <a:rPr lang="tr-TR" sz="1800" b="1" dirty="0" err="1">
                <a:latin typeface="Arial Black" panose="020B0A04020102020204" pitchFamily="34" charset="0"/>
              </a:rPr>
              <a:t>Lobulus</a:t>
            </a:r>
            <a:r>
              <a:rPr lang="tr-TR" sz="1800" b="1" dirty="0">
                <a:latin typeface="Arial Black" panose="020B0A04020102020204" pitchFamily="34" charset="0"/>
              </a:rPr>
              <a:t> </a:t>
            </a:r>
            <a:r>
              <a:rPr lang="tr-TR" sz="1800" b="1" dirty="0" err="1">
                <a:latin typeface="Arial Black" panose="020B0A04020102020204" pitchFamily="34" charset="0"/>
              </a:rPr>
              <a:t>auricularis</a:t>
            </a:r>
            <a:r>
              <a:rPr lang="tr-TR" sz="1800" b="1" dirty="0">
                <a:latin typeface="Arial Black" panose="020B0A04020102020204" pitchFamily="34" charset="0"/>
              </a:rPr>
              <a:t>(</a:t>
            </a:r>
            <a:r>
              <a:rPr lang="tr-TR" sz="1800" b="1" dirty="0" err="1">
                <a:latin typeface="Arial Black" panose="020B0A04020102020204" pitchFamily="34" charset="0"/>
              </a:rPr>
              <a:t>lobulus</a:t>
            </a:r>
            <a:r>
              <a:rPr lang="tr-TR" sz="1800" b="1" dirty="0">
                <a:latin typeface="Arial Black" panose="020B0A04020102020204" pitchFamily="34" charset="0"/>
              </a:rPr>
              <a:t> </a:t>
            </a:r>
            <a:r>
              <a:rPr lang="tr-TR" sz="1800" b="1" dirty="0" err="1">
                <a:latin typeface="Arial Black" panose="020B0A04020102020204" pitchFamily="34" charset="0"/>
              </a:rPr>
              <a:t>örikularis</a:t>
            </a:r>
            <a:r>
              <a:rPr lang="tr-TR" sz="1800" b="1" dirty="0">
                <a:latin typeface="Arial Black" panose="020B0A04020102020204" pitchFamily="34" charset="0"/>
              </a:rPr>
              <a:t>): </a:t>
            </a:r>
            <a:r>
              <a:rPr lang="tr-TR" sz="1800" dirty="0">
                <a:latin typeface="Garamond" panose="02020404030301010803" pitchFamily="18" charset="0"/>
              </a:rPr>
              <a:t>Kulak memesi.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728C2982-EE7B-4FEC-8BA9-8286585F5D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050" y="842962"/>
            <a:ext cx="3028950" cy="1514475"/>
          </a:xfrm>
          <a:prstGeom prst="rect">
            <a:avLst/>
          </a:prstGeom>
        </p:spPr>
      </p:pic>
      <p:sp>
        <p:nvSpPr>
          <p:cNvPr id="6" name="Açıklama Balonu: Bükülü Çizgi (Kenarlık Yok) 5">
            <a:extLst>
              <a:ext uri="{FF2B5EF4-FFF2-40B4-BE49-F238E27FC236}">
                <a16:creationId xmlns:a16="http://schemas.microsoft.com/office/drawing/2014/main" xmlns="" id="{C6E31C35-1ABE-4692-B885-C63FA97241DF}"/>
              </a:ext>
            </a:extLst>
          </p:cNvPr>
          <p:cNvSpPr/>
          <p:nvPr/>
        </p:nvSpPr>
        <p:spPr>
          <a:xfrm>
            <a:off x="11754678" y="2054087"/>
            <a:ext cx="437322" cy="404916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39</a:t>
            </a:r>
          </a:p>
        </p:txBody>
      </p:sp>
      <p:cxnSp>
        <p:nvCxnSpPr>
          <p:cNvPr id="8" name="Düz Ok Bağlayıcısı 7">
            <a:extLst>
              <a:ext uri="{FF2B5EF4-FFF2-40B4-BE49-F238E27FC236}">
                <a16:creationId xmlns:a16="http://schemas.microsoft.com/office/drawing/2014/main" xmlns="" id="{1835FA7D-CD40-4B39-9A24-302F8194A5A4}"/>
              </a:ext>
            </a:extLst>
          </p:cNvPr>
          <p:cNvCxnSpPr/>
          <p:nvPr/>
        </p:nvCxnSpPr>
        <p:spPr>
          <a:xfrm>
            <a:off x="8574157" y="1325218"/>
            <a:ext cx="41081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Resim 9">
            <a:extLst>
              <a:ext uri="{FF2B5EF4-FFF2-40B4-BE49-F238E27FC236}">
                <a16:creationId xmlns:a16="http://schemas.microsoft.com/office/drawing/2014/main" xmlns="" id="{E35F826D-8F2C-4507-BA30-91F584F6E1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1816" y="3010521"/>
            <a:ext cx="2466975" cy="1847850"/>
          </a:xfrm>
          <a:prstGeom prst="rect">
            <a:avLst/>
          </a:prstGeom>
        </p:spPr>
      </p:pic>
      <p:sp>
        <p:nvSpPr>
          <p:cNvPr id="11" name="Açıklama Balonu: Bükülü Çizgi (Kenarlık Yok) 10">
            <a:extLst>
              <a:ext uri="{FF2B5EF4-FFF2-40B4-BE49-F238E27FC236}">
                <a16:creationId xmlns:a16="http://schemas.microsoft.com/office/drawing/2014/main" xmlns="" id="{BE433EC8-1EF6-4ED1-9F56-738FF2FE20CD}"/>
              </a:ext>
            </a:extLst>
          </p:cNvPr>
          <p:cNvSpPr/>
          <p:nvPr/>
        </p:nvSpPr>
        <p:spPr>
          <a:xfrm>
            <a:off x="10840278" y="4081670"/>
            <a:ext cx="513522" cy="371060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40</a:t>
            </a:r>
          </a:p>
        </p:txBody>
      </p:sp>
      <p:cxnSp>
        <p:nvCxnSpPr>
          <p:cNvPr id="13" name="Düz Ok Bağlayıcısı 12">
            <a:extLst>
              <a:ext uri="{FF2B5EF4-FFF2-40B4-BE49-F238E27FC236}">
                <a16:creationId xmlns:a16="http://schemas.microsoft.com/office/drawing/2014/main" xmlns="" id="{C4E44BDC-1709-4899-91D9-B70A3B11E301}"/>
              </a:ext>
            </a:extLst>
          </p:cNvPr>
          <p:cNvCxnSpPr>
            <a:cxnSpLocks/>
          </p:cNvCxnSpPr>
          <p:nvPr/>
        </p:nvCxnSpPr>
        <p:spPr>
          <a:xfrm>
            <a:off x="6533322" y="2822713"/>
            <a:ext cx="1470991" cy="3710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06763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8463538E-6C28-478E-9FAB-E667ED329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6342"/>
            <a:ext cx="10515600" cy="1325563"/>
          </a:xfrm>
        </p:spPr>
        <p:txBody>
          <a:bodyPr/>
          <a:lstStyle/>
          <a:p>
            <a:r>
              <a:rPr lang="tr-TR" sz="3600" dirty="0">
                <a:latin typeface="Arial Black" panose="020B0A04020102020204" pitchFamily="34" charset="0"/>
              </a:rPr>
              <a:t>Semptom</a:t>
            </a:r>
            <a:r>
              <a:rPr lang="tr-TR" dirty="0"/>
              <a:t> </a:t>
            </a:r>
            <a:r>
              <a:rPr lang="tr-TR" sz="3600" dirty="0">
                <a:latin typeface="Arial Black" panose="020B0A04020102020204" pitchFamily="34" charset="0"/>
              </a:rPr>
              <a:t>Terimleri</a:t>
            </a:r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49FDF9BD-2F39-4D09-971B-DBE540A65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435" y="1666599"/>
            <a:ext cx="719261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Tinnitus</a:t>
            </a:r>
            <a:r>
              <a:rPr lang="tr-TR" sz="1800" dirty="0">
                <a:latin typeface="Garamond" panose="02020404030301010803" pitchFamily="18" charset="0"/>
              </a:rPr>
              <a:t>: Kulak çınlaması. Akustik bir uyaran söz konusu olmadığı halde ses algılanması.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Otalgia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otalji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Kulak ağrısı.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Otorrhea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otore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Kulak akıntısı.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Otorrhagia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otoraji</a:t>
            </a:r>
            <a:r>
              <a:rPr lang="tr-TR" sz="1800" dirty="0">
                <a:latin typeface="Arial Black" panose="020B0A04020102020204" pitchFamily="34" charset="0"/>
              </a:rPr>
              <a:t>): </a:t>
            </a:r>
            <a:r>
              <a:rPr lang="tr-TR" sz="1800" dirty="0">
                <a:latin typeface="Garamond" panose="02020404030301010803" pitchFamily="18" charset="0"/>
              </a:rPr>
              <a:t>Kulak kanaması, kulaktan kan gelmesi. 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ADD4D783-1357-478A-9148-718526FEAD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7398" y="1666599"/>
            <a:ext cx="2343150" cy="1952625"/>
          </a:xfrm>
          <a:prstGeom prst="rect">
            <a:avLst/>
          </a:prstGeom>
        </p:spPr>
      </p:pic>
      <p:sp>
        <p:nvSpPr>
          <p:cNvPr id="6" name="Açıklama Balonu: Bükülü Çizgi (Kenarlık Yok) 5">
            <a:extLst>
              <a:ext uri="{FF2B5EF4-FFF2-40B4-BE49-F238E27FC236}">
                <a16:creationId xmlns:a16="http://schemas.microsoft.com/office/drawing/2014/main" xmlns="" id="{AF760FF4-C069-41E0-B779-FA695AF5CF06}"/>
              </a:ext>
            </a:extLst>
          </p:cNvPr>
          <p:cNvSpPr/>
          <p:nvPr/>
        </p:nvSpPr>
        <p:spPr>
          <a:xfrm>
            <a:off x="11489635" y="3313043"/>
            <a:ext cx="424069" cy="306181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41</a:t>
            </a:r>
          </a:p>
        </p:txBody>
      </p:sp>
      <p:cxnSp>
        <p:nvCxnSpPr>
          <p:cNvPr id="8" name="Düz Ok Bağlayıcısı 7">
            <a:extLst>
              <a:ext uri="{FF2B5EF4-FFF2-40B4-BE49-F238E27FC236}">
                <a16:creationId xmlns:a16="http://schemas.microsoft.com/office/drawing/2014/main" xmlns="" id="{7CAC9B65-9844-45B8-8D86-64F12AA6BADC}"/>
              </a:ext>
            </a:extLst>
          </p:cNvPr>
          <p:cNvCxnSpPr/>
          <p:nvPr/>
        </p:nvCxnSpPr>
        <p:spPr>
          <a:xfrm flipV="1">
            <a:off x="4333461" y="3154017"/>
            <a:ext cx="3445565" cy="4652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Resim 9">
            <a:extLst>
              <a:ext uri="{FF2B5EF4-FFF2-40B4-BE49-F238E27FC236}">
                <a16:creationId xmlns:a16="http://schemas.microsoft.com/office/drawing/2014/main" xmlns="" id="{F629FEF8-8084-4BAF-8C1C-305B4BE63A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4829" y="4557712"/>
            <a:ext cx="2276475" cy="2009775"/>
          </a:xfrm>
          <a:prstGeom prst="rect">
            <a:avLst/>
          </a:prstGeom>
        </p:spPr>
      </p:pic>
      <p:sp>
        <p:nvSpPr>
          <p:cNvPr id="11" name="Açıklama Balonu: Bükülü Çizgi (Kenarlık Yok) 10">
            <a:extLst>
              <a:ext uri="{FF2B5EF4-FFF2-40B4-BE49-F238E27FC236}">
                <a16:creationId xmlns:a16="http://schemas.microsoft.com/office/drawing/2014/main" xmlns="" id="{E7528D33-FFD6-473D-8FB9-E252D9DD0FA2}"/>
              </a:ext>
            </a:extLst>
          </p:cNvPr>
          <p:cNvSpPr/>
          <p:nvPr/>
        </p:nvSpPr>
        <p:spPr>
          <a:xfrm>
            <a:off x="8097078" y="6255026"/>
            <a:ext cx="450574" cy="312461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42</a:t>
            </a:r>
          </a:p>
        </p:txBody>
      </p:sp>
    </p:spTree>
    <p:extLst>
      <p:ext uri="{BB962C8B-B14F-4D97-AF65-F5344CB8AC3E}">
        <p14:creationId xmlns:p14="http://schemas.microsoft.com/office/powerpoint/2010/main" val="18984996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7CF1358F-3F39-4954-A56E-A2CA1BBCE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2603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dirty="0">
                <a:latin typeface="Arial Black" panose="020B0A04020102020204" pitchFamily="34" charset="0"/>
              </a:rPr>
              <a:t>Tanı Terimleri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3E548629-D730-4B9A-8009-9D5BBCB69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157" y="1457739"/>
            <a:ext cx="9485243" cy="47324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perichondritis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perikondrit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Kulak kepçesi kıkırdağının </a:t>
            </a:r>
            <a:r>
              <a:rPr lang="tr-TR" sz="1800" dirty="0" err="1">
                <a:latin typeface="Garamond" panose="02020404030301010803" pitchFamily="18" charset="0"/>
              </a:rPr>
              <a:t>perikondrium</a:t>
            </a:r>
            <a:r>
              <a:rPr lang="tr-TR" sz="1800" dirty="0">
                <a:latin typeface="Garamond" panose="02020404030301010803" pitchFamily="18" charset="0"/>
              </a:rPr>
              <a:t> iltihabı.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Otitis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externa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Otitis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eksterna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Dış  kulak iltihabı.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Otitis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media:</a:t>
            </a:r>
            <a:r>
              <a:rPr lang="tr-TR" sz="1800" dirty="0" err="1">
                <a:latin typeface="Garamond" panose="02020404030301010803" pitchFamily="18" charset="0"/>
              </a:rPr>
              <a:t>Akut</a:t>
            </a:r>
            <a:r>
              <a:rPr lang="tr-TR" sz="1800" dirty="0">
                <a:latin typeface="Garamond" panose="02020404030301010803" pitchFamily="18" charset="0"/>
              </a:rPr>
              <a:t> yada orta kulak </a:t>
            </a:r>
            <a:r>
              <a:rPr lang="tr-TR" sz="1800" dirty="0" err="1">
                <a:latin typeface="Garamond" panose="02020404030301010803" pitchFamily="18" charset="0"/>
              </a:rPr>
              <a:t>iltıhabı</a:t>
            </a:r>
            <a:r>
              <a:rPr lang="tr-TR" sz="1800" dirty="0">
                <a:latin typeface="Garamond" panose="02020404030301010803" pitchFamily="18" charset="0"/>
              </a:rPr>
              <a:t>. 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Myringitis,tympanitis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mirinjit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timpanit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Kulak zarı iltihabı.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Otosclerosis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otoskleroz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Üzengi kemiği tabanının ankilozuna ve iletim tipi işitme kaybına neden olan bir hastalık.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Sensorinöral</a:t>
            </a:r>
            <a:r>
              <a:rPr lang="tr-TR" sz="1800" dirty="0">
                <a:latin typeface="Arial Black" panose="020B0A04020102020204" pitchFamily="34" charset="0"/>
              </a:rPr>
              <a:t> işitme kaybı: </a:t>
            </a:r>
            <a:r>
              <a:rPr lang="tr-TR" sz="1800" dirty="0">
                <a:latin typeface="Garamond" panose="02020404030301010803" pitchFamily="18" charset="0"/>
              </a:rPr>
              <a:t>İç kulak ve işitme sinirindeki bir nedene bağlı olarak oluşan işitme kaybı.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DD8A17AE-0E1F-4BF3-A0F8-E439508875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3669" y="1845089"/>
            <a:ext cx="2438400" cy="1876425"/>
          </a:xfrm>
          <a:prstGeom prst="rect">
            <a:avLst/>
          </a:prstGeom>
        </p:spPr>
      </p:pic>
      <p:cxnSp>
        <p:nvCxnSpPr>
          <p:cNvPr id="7" name="Düz Ok Bağlayıcısı 6">
            <a:extLst>
              <a:ext uri="{FF2B5EF4-FFF2-40B4-BE49-F238E27FC236}">
                <a16:creationId xmlns:a16="http://schemas.microsoft.com/office/drawing/2014/main" xmlns="" id="{67D33072-A20A-4D50-94C5-6751B251DE03}"/>
              </a:ext>
            </a:extLst>
          </p:cNvPr>
          <p:cNvCxnSpPr/>
          <p:nvPr/>
        </p:nvCxnSpPr>
        <p:spPr>
          <a:xfrm>
            <a:off x="6228522" y="2345635"/>
            <a:ext cx="15770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Açıklama Balonu: Bükülü Çizgi (Kenarlık Yok) 7">
            <a:extLst>
              <a:ext uri="{FF2B5EF4-FFF2-40B4-BE49-F238E27FC236}">
                <a16:creationId xmlns:a16="http://schemas.microsoft.com/office/drawing/2014/main" xmlns="" id="{9EB72FC6-9E45-49CB-95E4-26F465C7F508}"/>
              </a:ext>
            </a:extLst>
          </p:cNvPr>
          <p:cNvSpPr/>
          <p:nvPr/>
        </p:nvSpPr>
        <p:spPr>
          <a:xfrm>
            <a:off x="11224591" y="3326296"/>
            <a:ext cx="543339" cy="395218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43</a:t>
            </a:r>
          </a:p>
        </p:txBody>
      </p:sp>
    </p:spTree>
    <p:extLst>
      <p:ext uri="{BB962C8B-B14F-4D97-AF65-F5344CB8AC3E}">
        <p14:creationId xmlns:p14="http://schemas.microsoft.com/office/powerpoint/2010/main" val="13243148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E170933D-1EE3-4AFF-B84F-E7B026CC3E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64" y="142599"/>
            <a:ext cx="11247783" cy="57413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Meniere</a:t>
            </a:r>
            <a:r>
              <a:rPr lang="tr-TR" sz="1800" dirty="0">
                <a:latin typeface="Arial Black" panose="020B0A04020102020204" pitchFamily="34" charset="0"/>
              </a:rPr>
              <a:t> hastalığı: </a:t>
            </a:r>
            <a:r>
              <a:rPr lang="tr-TR" sz="1800" dirty="0">
                <a:latin typeface="Garamond" panose="02020404030301010803" pitchFamily="18" charset="0"/>
              </a:rPr>
              <a:t>İç kulakta bulunan ve dengeden sorumlu sıvılardaki basınç artısının neden olduğu bir hastalıktır.</a:t>
            </a:r>
          </a:p>
          <a:p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Vestibular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neuritis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vestibüler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nörit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Önceleri devamlı  daha sonra nöbetler halinde gelen baş dönmeleriyle ortaya çıkan iyi huylu bir hastalıktır.</a:t>
            </a:r>
          </a:p>
          <a:p>
            <a:endParaRPr lang="tr-TR" sz="1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Acoustic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neuroma</a:t>
            </a:r>
            <a:r>
              <a:rPr lang="tr-TR" sz="1800" dirty="0">
                <a:latin typeface="Arial Black" panose="020B0A04020102020204" pitchFamily="34" charset="0"/>
              </a:rPr>
              <a:t>(akustik </a:t>
            </a:r>
            <a:r>
              <a:rPr lang="tr-TR" sz="1800" dirty="0" err="1">
                <a:latin typeface="Arial Black" panose="020B0A04020102020204" pitchFamily="34" charset="0"/>
              </a:rPr>
              <a:t>nöroma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8.kafa sinirinin tümörü.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Anacusis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anakuzi</a:t>
            </a:r>
            <a:r>
              <a:rPr lang="tr-TR" sz="1800" dirty="0">
                <a:latin typeface="Arial Black" panose="020B0A04020102020204" pitchFamily="34" charset="0"/>
              </a:rPr>
              <a:t>): </a:t>
            </a:r>
            <a:r>
              <a:rPr lang="tr-TR" sz="1800" dirty="0">
                <a:latin typeface="Garamond" panose="02020404030301010803" pitchFamily="18" charset="0"/>
              </a:rPr>
              <a:t>Sağırlık işitme kaybı.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Presbyacusis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presbiakuzi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Normal yaşlanma olayının bir bölümü olarak oluşan </a:t>
            </a:r>
            <a:r>
              <a:rPr lang="tr-TR" sz="1800" dirty="0" err="1">
                <a:latin typeface="Garamond" panose="02020404030301010803" pitchFamily="18" charset="0"/>
              </a:rPr>
              <a:t>sensorinöral</a:t>
            </a:r>
            <a:r>
              <a:rPr lang="tr-TR" sz="1800" dirty="0">
                <a:latin typeface="Garamond" panose="02020404030301010803" pitchFamily="18" charset="0"/>
              </a:rPr>
              <a:t> işitme kaybı.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b="1" dirty="0" err="1">
                <a:latin typeface="Arial Black" panose="020B0A04020102020204" pitchFamily="34" charset="0"/>
              </a:rPr>
              <a:t>Microti</a:t>
            </a:r>
            <a:r>
              <a:rPr lang="tr-TR" sz="1800" b="1" dirty="0">
                <a:latin typeface="Arial Black" panose="020B0A04020102020204" pitchFamily="34" charset="0"/>
              </a:rPr>
              <a:t>(</a:t>
            </a:r>
            <a:r>
              <a:rPr lang="tr-TR" sz="1800" b="1" dirty="0" err="1">
                <a:latin typeface="Arial Black" panose="020B0A04020102020204" pitchFamily="34" charset="0"/>
              </a:rPr>
              <a:t>microti</a:t>
            </a:r>
            <a:r>
              <a:rPr lang="tr-TR" sz="1800" b="1" dirty="0">
                <a:latin typeface="Arial Black" panose="020B0A04020102020204" pitchFamily="34" charset="0"/>
              </a:rPr>
              <a:t>): </a:t>
            </a:r>
            <a:r>
              <a:rPr lang="tr-TR" sz="1800" dirty="0">
                <a:latin typeface="Garamond" panose="02020404030301010803" pitchFamily="18" charset="0"/>
              </a:rPr>
              <a:t>Kulak kepçesinin çok küçük oluşu.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9545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>
            <a:extLst>
              <a:ext uri="{FF2B5EF4-FFF2-40B4-BE49-F238E27FC236}">
                <a16:creationId xmlns:a16="http://schemas.microsoft.com/office/drawing/2014/main" xmlns="" id="{1E1877C7-C90D-492C-AA30-F8E65FDBE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3863"/>
            <a:ext cx="9445487" cy="5753100"/>
          </a:xfrm>
        </p:spPr>
        <p:txBody>
          <a:bodyPr/>
          <a:lstStyle/>
          <a:p>
            <a:pPr marL="0" indent="0">
              <a:buNone/>
            </a:pPr>
            <a:r>
              <a:rPr lang="tr-TR" sz="1800" b="1" dirty="0" err="1">
                <a:latin typeface="Arial Black" panose="020B0A04020102020204" pitchFamily="34" charset="0"/>
              </a:rPr>
              <a:t>Cholesteatoma</a:t>
            </a:r>
            <a:r>
              <a:rPr lang="tr-TR" sz="1800" b="1" dirty="0">
                <a:latin typeface="Arial Black" panose="020B0A04020102020204" pitchFamily="34" charset="0"/>
              </a:rPr>
              <a:t>(</a:t>
            </a:r>
            <a:r>
              <a:rPr lang="tr-TR" sz="1800" b="1" dirty="0" err="1">
                <a:latin typeface="Arial Black" panose="020B0A04020102020204" pitchFamily="34" charset="0"/>
              </a:rPr>
              <a:t>kolesteatom</a:t>
            </a:r>
            <a:r>
              <a:rPr lang="tr-TR" sz="1800" b="1" dirty="0">
                <a:latin typeface="Arial Black" panose="020B0A04020102020204" pitchFamily="34" charset="0"/>
              </a:rPr>
              <a:t>): </a:t>
            </a:r>
            <a:r>
              <a:rPr lang="tr-TR" sz="1800" dirty="0">
                <a:latin typeface="Garamond" panose="02020404030301010803" pitchFamily="18" charset="0"/>
              </a:rPr>
              <a:t>Orta kulakta gelişen, etrafı çok katlı yassı </a:t>
            </a:r>
            <a:r>
              <a:rPr lang="tr-TR" sz="1800" dirty="0" err="1">
                <a:latin typeface="Garamond" panose="02020404030301010803" pitchFamily="18" charset="0"/>
              </a:rPr>
              <a:t>epitelle</a:t>
            </a:r>
            <a:r>
              <a:rPr lang="tr-TR" sz="1800" dirty="0">
                <a:latin typeface="Garamond" panose="02020404030301010803" pitchFamily="18" charset="0"/>
              </a:rPr>
              <a:t> çevrili, içi kan ve kolesterol içeren </a:t>
            </a:r>
            <a:r>
              <a:rPr lang="tr-TR" sz="1800" dirty="0" err="1">
                <a:latin typeface="Garamond" panose="02020404030301010803" pitchFamily="18" charset="0"/>
              </a:rPr>
              <a:t>kistik</a:t>
            </a:r>
            <a:r>
              <a:rPr lang="tr-TR" sz="1800" dirty="0">
                <a:latin typeface="Garamond" panose="02020404030301010803" pitchFamily="18" charset="0"/>
              </a:rPr>
              <a:t> kitle.</a:t>
            </a:r>
          </a:p>
          <a:p>
            <a:pPr marL="0" indent="0">
              <a:buNone/>
            </a:pPr>
            <a:endParaRPr lang="tr-TR" sz="1800" dirty="0"/>
          </a:p>
          <a:p>
            <a:pPr marL="0" indent="0">
              <a:buNone/>
            </a:pPr>
            <a:r>
              <a:rPr lang="tr-TR" sz="1800" b="1" dirty="0" err="1">
                <a:latin typeface="Arial Black" panose="020B0A04020102020204" pitchFamily="34" charset="0"/>
              </a:rPr>
              <a:t>Deafness</a:t>
            </a:r>
            <a:r>
              <a:rPr lang="tr-TR" sz="1800" b="1" dirty="0">
                <a:latin typeface="Arial Black" panose="020B0A04020102020204" pitchFamily="34" charset="0"/>
              </a:rPr>
              <a:t>(</a:t>
            </a:r>
            <a:r>
              <a:rPr lang="tr-TR" sz="1800" b="1" dirty="0" err="1">
                <a:latin typeface="Arial Black" panose="020B0A04020102020204" pitchFamily="34" charset="0"/>
              </a:rPr>
              <a:t>difnıs</a:t>
            </a:r>
            <a:r>
              <a:rPr lang="tr-TR" sz="1800" b="1" dirty="0">
                <a:latin typeface="Arial Black" panose="020B0A04020102020204" pitchFamily="34" charset="0"/>
              </a:rPr>
              <a:t>): </a:t>
            </a:r>
            <a:r>
              <a:rPr lang="tr-TR" sz="1800" dirty="0">
                <a:latin typeface="Garamond" panose="02020404030301010803" pitchFamily="18" charset="0"/>
              </a:rPr>
              <a:t>İşitme yeteneğinin olmayışı, sağırlık.</a:t>
            </a:r>
          </a:p>
          <a:p>
            <a:pPr marL="0" indent="0">
              <a:buNone/>
            </a:pPr>
            <a:endParaRPr lang="tr-TR" sz="1800" b="1" dirty="0"/>
          </a:p>
          <a:p>
            <a:pPr marL="0" indent="0">
              <a:buNone/>
            </a:pPr>
            <a:endParaRPr lang="tr-TR" sz="1800" b="1" dirty="0"/>
          </a:p>
          <a:p>
            <a:pPr marL="0" indent="0">
              <a:buNone/>
            </a:pPr>
            <a:r>
              <a:rPr lang="tr-TR" sz="1800" b="1" dirty="0" err="1">
                <a:latin typeface="Arial Black" panose="020B0A04020102020204" pitchFamily="34" charset="0"/>
              </a:rPr>
              <a:t>Otopiyosis</a:t>
            </a:r>
            <a:r>
              <a:rPr lang="tr-TR" sz="1800" b="1" dirty="0">
                <a:latin typeface="Arial Black" panose="020B0A04020102020204" pitchFamily="34" charset="0"/>
              </a:rPr>
              <a:t>( </a:t>
            </a:r>
            <a:r>
              <a:rPr lang="tr-TR" sz="1800" b="1" dirty="0" err="1">
                <a:latin typeface="Arial Black" panose="020B0A04020102020204" pitchFamily="34" charset="0"/>
              </a:rPr>
              <a:t>otopiyoz</a:t>
            </a:r>
            <a:r>
              <a:rPr lang="tr-TR" sz="1800" b="1" dirty="0">
                <a:latin typeface="Arial Black" panose="020B0A04020102020204" pitchFamily="34" charset="0"/>
              </a:rPr>
              <a:t>): </a:t>
            </a:r>
            <a:r>
              <a:rPr lang="tr-TR" sz="1800" dirty="0">
                <a:latin typeface="Garamond" panose="02020404030301010803" pitchFamily="18" charset="0"/>
              </a:rPr>
              <a:t>Cerahatli akıntı ile seyreden herhangi bir kulak hastalığı.</a:t>
            </a:r>
          </a:p>
          <a:p>
            <a:pPr marL="0" indent="0">
              <a:buNone/>
            </a:pPr>
            <a:endParaRPr lang="tr-TR" sz="1800" b="1" dirty="0"/>
          </a:p>
          <a:p>
            <a:pPr marL="0" indent="0">
              <a:buNone/>
            </a:pPr>
            <a:r>
              <a:rPr lang="tr-TR" sz="1800" b="1" dirty="0" err="1">
                <a:latin typeface="Arial Black" panose="020B0A04020102020204" pitchFamily="34" charset="0"/>
              </a:rPr>
              <a:t>Otitis</a:t>
            </a:r>
            <a:r>
              <a:rPr lang="tr-TR" sz="1800" b="1" dirty="0">
                <a:latin typeface="Arial Black" panose="020B0A04020102020204" pitchFamily="34" charset="0"/>
              </a:rPr>
              <a:t> </a:t>
            </a:r>
            <a:r>
              <a:rPr lang="tr-TR" sz="1800" b="1" dirty="0" err="1">
                <a:latin typeface="Arial Black" panose="020B0A04020102020204" pitchFamily="34" charset="0"/>
              </a:rPr>
              <a:t>interna</a:t>
            </a:r>
            <a:r>
              <a:rPr lang="tr-TR" sz="1800" b="1" dirty="0">
                <a:latin typeface="Arial Black" panose="020B0A04020102020204" pitchFamily="34" charset="0"/>
              </a:rPr>
              <a:t>(</a:t>
            </a:r>
            <a:r>
              <a:rPr lang="tr-TR" sz="1800" b="1" dirty="0" err="1">
                <a:latin typeface="Arial Black" panose="020B0A04020102020204" pitchFamily="34" charset="0"/>
              </a:rPr>
              <a:t>otitis</a:t>
            </a:r>
            <a:r>
              <a:rPr lang="tr-TR" sz="1800" b="1" dirty="0">
                <a:latin typeface="Arial Black" panose="020B0A04020102020204" pitchFamily="34" charset="0"/>
              </a:rPr>
              <a:t> </a:t>
            </a:r>
            <a:r>
              <a:rPr lang="tr-TR" sz="1800" b="1" dirty="0" err="1">
                <a:latin typeface="Arial Black" panose="020B0A04020102020204" pitchFamily="34" charset="0"/>
              </a:rPr>
              <a:t>interna</a:t>
            </a:r>
            <a:r>
              <a:rPr lang="tr-TR" sz="1800" b="1" dirty="0">
                <a:latin typeface="Arial Black" panose="020B0A04020102020204" pitchFamily="34" charset="0"/>
              </a:rPr>
              <a:t>) :</a:t>
            </a:r>
            <a:r>
              <a:rPr lang="tr-TR" sz="1800" b="1" dirty="0">
                <a:latin typeface="Garamond" panose="02020404030301010803" pitchFamily="18" charset="0"/>
              </a:rPr>
              <a:t> </a:t>
            </a:r>
            <a:r>
              <a:rPr lang="tr-TR" sz="1800" dirty="0">
                <a:latin typeface="Garamond" panose="02020404030301010803" pitchFamily="18" charset="0"/>
              </a:rPr>
              <a:t>İç kulak iltihabı.</a:t>
            </a:r>
          </a:p>
          <a:p>
            <a:pPr marL="0" indent="0">
              <a:buNone/>
            </a:pPr>
            <a:endParaRPr lang="tr-TR" sz="1800" b="1" dirty="0"/>
          </a:p>
          <a:p>
            <a:pPr marL="0" indent="0">
              <a:buNone/>
            </a:pPr>
            <a:r>
              <a:rPr lang="tr-TR" sz="1800" b="1" dirty="0" err="1">
                <a:latin typeface="Arial Black" panose="020B0A04020102020204" pitchFamily="34" charset="0"/>
              </a:rPr>
              <a:t>Otopiesis</a:t>
            </a:r>
            <a:r>
              <a:rPr lang="tr-TR" sz="1800" b="1" dirty="0">
                <a:latin typeface="Arial Black" panose="020B0A04020102020204" pitchFamily="34" charset="0"/>
              </a:rPr>
              <a:t>(</a:t>
            </a:r>
            <a:r>
              <a:rPr lang="tr-TR" sz="1800" b="1" dirty="0" err="1">
                <a:latin typeface="Arial Black" panose="020B0A04020102020204" pitchFamily="34" charset="0"/>
              </a:rPr>
              <a:t>otopiz</a:t>
            </a:r>
            <a:r>
              <a:rPr lang="tr-TR" sz="1800" b="1" dirty="0">
                <a:latin typeface="Arial Black" panose="020B0A04020102020204" pitchFamily="34" charset="0"/>
              </a:rPr>
              <a:t>): </a:t>
            </a:r>
            <a:r>
              <a:rPr lang="tr-TR" sz="1800" dirty="0">
                <a:latin typeface="Garamond" panose="02020404030301010803" pitchFamily="18" charset="0"/>
              </a:rPr>
              <a:t>Kulak zarının içeriye doğru çökmesi.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62849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9D1E324-4D05-4838-8F1E-0709ACDA6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latin typeface="Arial Black" panose="020B0A04020102020204" pitchFamily="34" charset="0"/>
              </a:rPr>
              <a:t>Ameliyat Terimleri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5DD45287-352D-40FC-A0B3-9EB466111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489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Myringotomy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miringotomi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Kulak zarında cerrahi olarak delik açılması.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Tympanostomy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timpanostomi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 err="1">
                <a:latin typeface="Garamond" panose="02020404030301010803" pitchFamily="18" charset="0"/>
              </a:rPr>
              <a:t>Timpanik</a:t>
            </a:r>
            <a:r>
              <a:rPr lang="tr-TR" sz="1800" dirty="0">
                <a:latin typeface="Garamond" panose="02020404030301010803" pitchFamily="18" charset="0"/>
              </a:rPr>
              <a:t> boşluğun bir tüp aracılığı ile dış kulağa açılması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Tympanotomy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timpanotomi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Kulak zarı ameliyatı.</a:t>
            </a:r>
          </a:p>
          <a:p>
            <a:pPr marL="0" indent="0">
              <a:buNone/>
            </a:pPr>
            <a:endParaRPr lang="tr-TR" sz="1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Otoplasty</a:t>
            </a:r>
            <a:r>
              <a:rPr lang="tr-TR" sz="1800" dirty="0">
                <a:latin typeface="Arial Black" panose="020B0A04020102020204" pitchFamily="34" charset="0"/>
              </a:rPr>
              <a:t>(otoplasti):</a:t>
            </a:r>
            <a:r>
              <a:rPr lang="tr-TR" sz="1800" dirty="0">
                <a:latin typeface="Garamond" panose="02020404030301010803" pitchFamily="18" charset="0"/>
              </a:rPr>
              <a:t>Dış kulağın plastik ameliyatı.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989307B3-5B58-4CB0-AB7C-7AE78A9B78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0650" y="3144251"/>
            <a:ext cx="2343150" cy="1952625"/>
          </a:xfrm>
          <a:prstGeom prst="rect">
            <a:avLst/>
          </a:prstGeom>
        </p:spPr>
      </p:pic>
      <p:sp>
        <p:nvSpPr>
          <p:cNvPr id="6" name="Açıklama Balonu: Bükülü Çizgi (Kenarlık Yok) 5">
            <a:extLst>
              <a:ext uri="{FF2B5EF4-FFF2-40B4-BE49-F238E27FC236}">
                <a16:creationId xmlns:a16="http://schemas.microsoft.com/office/drawing/2014/main" xmlns="" id="{58EB7AB2-150A-47B1-9119-11724E508196}"/>
              </a:ext>
            </a:extLst>
          </p:cNvPr>
          <p:cNvSpPr/>
          <p:nvPr/>
        </p:nvSpPr>
        <p:spPr>
          <a:xfrm>
            <a:off x="11353800" y="4744278"/>
            <a:ext cx="467139" cy="352598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44</a:t>
            </a:r>
          </a:p>
        </p:txBody>
      </p:sp>
      <p:cxnSp>
        <p:nvCxnSpPr>
          <p:cNvPr id="8" name="Düz Ok Bağlayıcısı 7">
            <a:extLst>
              <a:ext uri="{FF2B5EF4-FFF2-40B4-BE49-F238E27FC236}">
                <a16:creationId xmlns:a16="http://schemas.microsoft.com/office/drawing/2014/main" xmlns="" id="{E4F2F2DD-A680-4BE9-B5C7-C6BF7AFA5EAF}"/>
              </a:ext>
            </a:extLst>
          </p:cNvPr>
          <p:cNvCxnSpPr/>
          <p:nvPr/>
        </p:nvCxnSpPr>
        <p:spPr>
          <a:xfrm>
            <a:off x="6467061" y="3657600"/>
            <a:ext cx="181554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00919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83075245-4A25-49F9-96A3-8820AA835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3192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dirty="0">
                <a:latin typeface="Aharoni" panose="02010803020104030203" pitchFamily="2" charset="-79"/>
                <a:cs typeface="Aharoni" panose="02010803020104030203" pitchFamily="2" charset="-79"/>
              </a:rPr>
              <a:t>Dil ile İlgili Terimler 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346D5F33-A4D6-4E5C-9139-7ADBD9634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Lingua</a:t>
            </a:r>
            <a:r>
              <a:rPr lang="tr-TR" sz="2000" dirty="0">
                <a:latin typeface="Aharoni" panose="02010803020104030203" pitchFamily="2" charset="-79"/>
                <a:cs typeface="Aharoni" panose="02010803020104030203" pitchFamily="2" charset="-79"/>
              </a:rPr>
              <a:t>: </a:t>
            </a:r>
            <a:r>
              <a:rPr lang="tr-TR" sz="2000" dirty="0">
                <a:latin typeface="Garamond" panose="02020404030301010803" pitchFamily="18" charset="0"/>
              </a:rPr>
              <a:t>Dil</a:t>
            </a:r>
          </a:p>
          <a:p>
            <a:pPr marL="0" indent="0">
              <a:buNone/>
            </a:pPr>
            <a:endParaRPr lang="tr-TR" sz="20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tr-TR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Papilla</a:t>
            </a:r>
            <a:r>
              <a:rPr lang="tr-TR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filiformis</a:t>
            </a:r>
            <a:r>
              <a:rPr lang="tr-TR" sz="2000" dirty="0">
                <a:latin typeface="Arial Black" panose="020B0A04020102020204" pitchFamily="34" charset="0"/>
                <a:cs typeface="Aharoni" panose="02010803020104030203" pitchFamily="2" charset="-79"/>
              </a:rPr>
              <a:t>: </a:t>
            </a:r>
            <a:r>
              <a:rPr lang="tr-TR" sz="2000" dirty="0">
                <a:latin typeface="Garamond" panose="02020404030301010803" pitchFamily="18" charset="0"/>
              </a:rPr>
              <a:t>İpliksi </a:t>
            </a:r>
            <a:r>
              <a:rPr lang="tr-TR" sz="2000" dirty="0" err="1">
                <a:latin typeface="Garamond" panose="02020404030301010803" pitchFamily="18" charset="0"/>
              </a:rPr>
              <a:t>papilla</a:t>
            </a:r>
            <a:r>
              <a:rPr lang="tr-TR" sz="2000" dirty="0">
                <a:latin typeface="Garamond" panose="02020404030301010803" pitchFamily="18" charset="0"/>
              </a:rPr>
              <a:t> </a:t>
            </a:r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r>
              <a:rPr lang="tr-TR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Papilla</a:t>
            </a:r>
            <a:r>
              <a:rPr lang="tr-TR" sz="20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tr-TR" sz="2000" dirty="0" err="1">
                <a:latin typeface="Arial Black" panose="020B0A04020102020204" pitchFamily="34" charset="0"/>
                <a:cs typeface="Aharoni" panose="02010803020104030203" pitchFamily="2" charset="-79"/>
              </a:rPr>
              <a:t>fungiformis</a:t>
            </a:r>
            <a:r>
              <a:rPr lang="tr-TR" sz="2000" dirty="0">
                <a:latin typeface="Arial Black" panose="020B0A04020102020204" pitchFamily="34" charset="0"/>
                <a:cs typeface="Aharoni" panose="02010803020104030203" pitchFamily="2" charset="-79"/>
              </a:rPr>
              <a:t>: </a:t>
            </a:r>
            <a:r>
              <a:rPr lang="tr-TR" sz="2000" dirty="0">
                <a:latin typeface="Garamond" panose="02020404030301010803" pitchFamily="18" charset="0"/>
              </a:rPr>
              <a:t>Mantarsı </a:t>
            </a:r>
            <a:r>
              <a:rPr lang="tr-TR" sz="2000" dirty="0" err="1">
                <a:latin typeface="Garamond" panose="02020404030301010803" pitchFamily="18" charset="0"/>
              </a:rPr>
              <a:t>papilla</a:t>
            </a:r>
            <a:endParaRPr lang="tr-TR" sz="20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tr-TR" sz="20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tr-TR" sz="2000" dirty="0" err="1">
                <a:latin typeface="Arial Black" panose="020B0A04020102020204" pitchFamily="34" charset="0"/>
              </a:rPr>
              <a:t>Pupilla</a:t>
            </a:r>
            <a:r>
              <a:rPr lang="tr-TR" sz="2000" dirty="0">
                <a:latin typeface="Arial Black" panose="020B0A04020102020204" pitchFamily="34" charset="0"/>
              </a:rPr>
              <a:t> </a:t>
            </a:r>
            <a:r>
              <a:rPr lang="tr-TR" sz="2000" dirty="0" err="1">
                <a:latin typeface="Arial Black" panose="020B0A04020102020204" pitchFamily="34" charset="0"/>
              </a:rPr>
              <a:t>vallata</a:t>
            </a:r>
            <a:r>
              <a:rPr lang="tr-TR" sz="2000" dirty="0">
                <a:latin typeface="Arial Black" panose="020B0A04020102020204" pitchFamily="34" charset="0"/>
              </a:rPr>
              <a:t> : </a:t>
            </a:r>
            <a:r>
              <a:rPr lang="tr-TR" sz="2000" dirty="0">
                <a:latin typeface="Garamond" panose="02020404030301010803" pitchFamily="18" charset="0"/>
              </a:rPr>
              <a:t>Oluklu </a:t>
            </a:r>
            <a:r>
              <a:rPr lang="tr-TR" sz="2000" dirty="0" err="1">
                <a:latin typeface="Garamond" panose="02020404030301010803" pitchFamily="18" charset="0"/>
              </a:rPr>
              <a:t>papilla</a:t>
            </a:r>
            <a:r>
              <a:rPr lang="tr-TR" sz="2000" dirty="0">
                <a:latin typeface="Garamond" panose="02020404030301010803" pitchFamily="18" charset="0"/>
              </a:rPr>
              <a:t> </a:t>
            </a:r>
          </a:p>
          <a:p>
            <a:pPr marL="0" indent="0">
              <a:buNone/>
            </a:pPr>
            <a:endParaRPr lang="tr-TR" sz="20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tr-TR" sz="2000" dirty="0" err="1">
                <a:latin typeface="Arial Black" panose="020B0A04020102020204" pitchFamily="34" charset="0"/>
              </a:rPr>
              <a:t>Gemma</a:t>
            </a:r>
            <a:r>
              <a:rPr lang="tr-TR" sz="2000" dirty="0">
                <a:latin typeface="Arial Black" panose="020B0A04020102020204" pitchFamily="34" charset="0"/>
              </a:rPr>
              <a:t> </a:t>
            </a:r>
            <a:r>
              <a:rPr lang="tr-TR" sz="2000" dirty="0" err="1">
                <a:latin typeface="Arial Black" panose="020B0A04020102020204" pitchFamily="34" charset="0"/>
              </a:rPr>
              <a:t>gustatoria</a:t>
            </a:r>
            <a:r>
              <a:rPr lang="tr-TR" sz="2000" dirty="0">
                <a:latin typeface="Arial Black" panose="020B0A04020102020204" pitchFamily="34" charset="0"/>
              </a:rPr>
              <a:t> : </a:t>
            </a:r>
            <a:r>
              <a:rPr lang="tr-TR" sz="2000" dirty="0">
                <a:latin typeface="Garamond" panose="02020404030301010803" pitchFamily="18" charset="0"/>
              </a:rPr>
              <a:t>Tat tomurcuğu  </a:t>
            </a:r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6901104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95EE7D16-10B8-480F-BC91-97B3767C7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1791"/>
            <a:ext cx="8769626" cy="59251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Papilla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filiformes</a:t>
            </a:r>
            <a:r>
              <a:rPr lang="tr-TR" sz="1800" dirty="0">
                <a:latin typeface="Arial Black" panose="020B0A04020102020204" pitchFamily="34" charset="0"/>
              </a:rPr>
              <a:t>: </a:t>
            </a:r>
            <a:r>
              <a:rPr lang="tr-TR" sz="1800" dirty="0">
                <a:latin typeface="Garamond" panose="02020404030301010803" pitchFamily="18" charset="0"/>
              </a:rPr>
              <a:t>Dil sırtında, küçük iplikçileri andıran, tat alma işlevleri olmayan epitel  çıkıntılardır.</a:t>
            </a:r>
          </a:p>
          <a:p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Papilla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fungiformes:</a:t>
            </a:r>
            <a:r>
              <a:rPr lang="tr-TR" sz="1800" dirty="0" err="1">
                <a:latin typeface="Garamond" panose="02020404030301010803" pitchFamily="18" charset="0"/>
              </a:rPr>
              <a:t>Mantar</a:t>
            </a:r>
            <a:r>
              <a:rPr lang="tr-TR" sz="1800" dirty="0">
                <a:latin typeface="Garamond" panose="02020404030301010803" pitchFamily="18" charset="0"/>
              </a:rPr>
              <a:t> şeklinde ve kırmızımsı renktedir. Dili yan ve uç kısmında bulunur.(Tatlı ve tuzluya duyarlıdır)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Papilla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vallatae</a:t>
            </a:r>
            <a:r>
              <a:rPr lang="tr-TR" sz="1800" dirty="0">
                <a:latin typeface="Arial Black" panose="020B0A04020102020204" pitchFamily="34" charset="0"/>
              </a:rPr>
              <a:t>: </a:t>
            </a:r>
            <a:r>
              <a:rPr lang="tr-TR" sz="1800" dirty="0">
                <a:latin typeface="Garamond" panose="02020404030301010803" pitchFamily="18" charset="0"/>
              </a:rPr>
              <a:t>Acı duyusunu alan </a:t>
            </a:r>
            <a:r>
              <a:rPr lang="tr-TR" sz="1800" dirty="0" err="1">
                <a:latin typeface="Garamond" panose="02020404030301010803" pitchFamily="18" charset="0"/>
              </a:rPr>
              <a:t>sulcus</a:t>
            </a:r>
            <a:r>
              <a:rPr lang="tr-TR" sz="1800" dirty="0">
                <a:latin typeface="Garamond" panose="02020404030301010803" pitchFamily="18" charset="0"/>
              </a:rPr>
              <a:t> </a:t>
            </a:r>
            <a:r>
              <a:rPr lang="tr-TR" sz="1800" dirty="0" err="1">
                <a:latin typeface="Garamond" panose="02020404030301010803" pitchFamily="18" charset="0"/>
              </a:rPr>
              <a:t>terminalis</a:t>
            </a:r>
            <a:r>
              <a:rPr lang="tr-TR" sz="1800" dirty="0">
                <a:latin typeface="Garamond" panose="02020404030301010803" pitchFamily="18" charset="0"/>
              </a:rPr>
              <a:t>  boyunca uzanan 7-12 adet büyük </a:t>
            </a:r>
            <a:r>
              <a:rPr lang="tr-TR" sz="1800" dirty="0" err="1">
                <a:latin typeface="Garamond" panose="02020404030301010803" pitchFamily="18" charset="0"/>
              </a:rPr>
              <a:t>papilladır</a:t>
            </a:r>
            <a:r>
              <a:rPr lang="tr-TR" sz="1800" dirty="0">
                <a:latin typeface="Garamond" panose="02020404030301010803" pitchFamily="18" charset="0"/>
              </a:rPr>
              <a:t>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Papilla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foliatae</a:t>
            </a:r>
            <a:r>
              <a:rPr lang="tr-TR" sz="1800" dirty="0">
                <a:latin typeface="Arial Black" panose="020B0A04020102020204" pitchFamily="34" charset="0"/>
              </a:rPr>
              <a:t>: </a:t>
            </a:r>
            <a:r>
              <a:rPr lang="tr-TR" sz="1800" dirty="0">
                <a:latin typeface="Garamond" panose="02020404030301010803" pitchFamily="18" charset="0"/>
              </a:rPr>
              <a:t>Dilin arka/yan  kısmında bulunan, ekşi duyusunu alan tomurcuklardır.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47FC3DCD-5EF3-48A7-9930-979D3B34F2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936" y="3746845"/>
            <a:ext cx="4136128" cy="2430118"/>
          </a:xfrm>
          <a:prstGeom prst="rect">
            <a:avLst/>
          </a:prstGeom>
        </p:spPr>
      </p:pic>
      <p:sp>
        <p:nvSpPr>
          <p:cNvPr id="6" name="Açıklama Balonu: Bükülü Çizgi (Kenarlık Yok) 5">
            <a:extLst>
              <a:ext uri="{FF2B5EF4-FFF2-40B4-BE49-F238E27FC236}">
                <a16:creationId xmlns:a16="http://schemas.microsoft.com/office/drawing/2014/main" xmlns="" id="{6F411D3E-A83E-4C6D-AC39-D2F7FB143346}"/>
              </a:ext>
            </a:extLst>
          </p:cNvPr>
          <p:cNvSpPr/>
          <p:nvPr/>
        </p:nvSpPr>
        <p:spPr>
          <a:xfrm>
            <a:off x="7898296" y="5327374"/>
            <a:ext cx="424069" cy="251791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45</a:t>
            </a:r>
          </a:p>
        </p:txBody>
      </p:sp>
    </p:spTree>
    <p:extLst>
      <p:ext uri="{BB962C8B-B14F-4D97-AF65-F5344CB8AC3E}">
        <p14:creationId xmlns:p14="http://schemas.microsoft.com/office/powerpoint/2010/main" val="28977979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A28682C-F62B-4ED9-ACF3-915EDF004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>
                <a:latin typeface="Arial Black" panose="020B0A04020102020204" pitchFamily="34" charset="0"/>
              </a:rPr>
              <a:t>DERİYE İLİŞKİN TERİMLER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66270566-9BD1-40F0-A811-244B0FD9D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862" y="1573833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tr-TR" sz="3200" dirty="0"/>
              <a:t>Anatomik Terimler</a:t>
            </a:r>
          </a:p>
          <a:p>
            <a:pPr marL="0" indent="0">
              <a:buNone/>
            </a:pPr>
            <a:endParaRPr lang="tr-TR" sz="3200" dirty="0"/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Cutis,tegument,pella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kutis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Deri </a:t>
            </a:r>
          </a:p>
          <a:p>
            <a:pPr marL="0" indent="0">
              <a:buNone/>
            </a:pPr>
            <a:endParaRPr lang="tr-TR" sz="1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Corium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koryum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Deri. Dermis.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Epidermis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Epidermis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Üst deri. Derinin en dış katmanıdır. Çok katlı yassı epitel hücrelerinden yapılmıştır.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Dermis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dermis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Epidermisin altındaki sıkı bağ dokudan yapılmış kattır. Alt deri. Deri anlamında da kullanıldığı durumlar vardır.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Hypodermis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hipodermis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Deri altı katı. </a:t>
            </a:r>
          </a:p>
        </p:txBody>
      </p:sp>
    </p:spTree>
    <p:extLst>
      <p:ext uri="{BB962C8B-B14F-4D97-AF65-F5344CB8AC3E}">
        <p14:creationId xmlns:p14="http://schemas.microsoft.com/office/powerpoint/2010/main" val="1833783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DEE01E1D-A560-4094-9D7B-FAFA93840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4313"/>
            <a:ext cx="10515600" cy="57926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1800" dirty="0">
                <a:latin typeface="Arial Black" panose="020B0A04020102020204" pitchFamily="34" charset="0"/>
              </a:rPr>
              <a:t>Pili(pili):</a:t>
            </a:r>
            <a:r>
              <a:rPr lang="tr-TR" sz="1800" dirty="0">
                <a:latin typeface="Garamond" panose="02020404030301010803" pitchFamily="18" charset="0"/>
              </a:rPr>
              <a:t>Kıllar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Lanugo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lanuga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Tüy gibi kıllar.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Melanocytu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melanosit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Epidermis katmanı hücreleri arasında melanin  pigmenti içeren ve derinin rengini veren hücreler. 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Folliculus</a:t>
            </a:r>
            <a:r>
              <a:rPr lang="tr-TR" sz="1800" dirty="0">
                <a:latin typeface="Arial Black" panose="020B0A04020102020204" pitchFamily="34" charset="0"/>
              </a:rPr>
              <a:t> pili(</a:t>
            </a:r>
            <a:r>
              <a:rPr lang="tr-TR" sz="1800" dirty="0" err="1">
                <a:latin typeface="Arial Black" panose="020B0A04020102020204" pitchFamily="34" charset="0"/>
              </a:rPr>
              <a:t>follikulus</a:t>
            </a:r>
            <a:r>
              <a:rPr lang="tr-TR" sz="1800" dirty="0">
                <a:latin typeface="Arial Black" panose="020B0A04020102020204" pitchFamily="34" charset="0"/>
              </a:rPr>
              <a:t> pili):</a:t>
            </a:r>
            <a:r>
              <a:rPr lang="tr-TR" sz="1800" dirty="0">
                <a:latin typeface="Garamond" panose="02020404030301010803" pitchFamily="18" charset="0"/>
              </a:rPr>
              <a:t>Kıl kökü. Dermis katmanın da bulunur.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Vibrissae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vibrisse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Burun kılları.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Hirci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hirsi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Koltuk altı kılları.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>
                <a:latin typeface="Arial Black" panose="020B0A04020102020204" pitchFamily="34" charset="0"/>
              </a:rPr>
              <a:t>Barba(barba):</a:t>
            </a:r>
            <a:r>
              <a:rPr lang="tr-TR" sz="1800" dirty="0">
                <a:latin typeface="Garamond" panose="02020404030301010803" pitchFamily="18" charset="0"/>
              </a:rPr>
              <a:t>Sakal.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Pubes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pubes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Dış üreme organları çevresindeki kıllar.</a:t>
            </a:r>
          </a:p>
        </p:txBody>
      </p:sp>
    </p:spTree>
    <p:extLst>
      <p:ext uri="{BB962C8B-B14F-4D97-AF65-F5344CB8AC3E}">
        <p14:creationId xmlns:p14="http://schemas.microsoft.com/office/powerpoint/2010/main" val="142053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>
            <a:extLst>
              <a:ext uri="{FF2B5EF4-FFF2-40B4-BE49-F238E27FC236}">
                <a16:creationId xmlns:a16="http://schemas.microsoft.com/office/drawing/2014/main" xmlns="" id="{AC321422-A772-4C16-9F13-A6E20E7A1B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5659" y="3119305"/>
            <a:ext cx="2146853" cy="1443452"/>
          </a:xfrm>
          <a:prstGeom prst="rect">
            <a:avLst/>
          </a:prstGeom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37E55D8-2984-42DF-BCA3-CEFBF9FB79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382" y="566668"/>
            <a:ext cx="7802218" cy="57281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Bulbus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Oculi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 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bulbus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okuli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sz="1800" dirty="0"/>
              <a:t>Göz </a:t>
            </a:r>
            <a:r>
              <a:rPr lang="tr-TR" sz="1800" dirty="0" err="1"/>
              <a:t>yuvarı,göz</a:t>
            </a:r>
            <a:r>
              <a:rPr lang="tr-TR" sz="1800" dirty="0"/>
              <a:t> küresi. </a:t>
            </a:r>
          </a:p>
          <a:p>
            <a:pPr marL="0" indent="0">
              <a:buNone/>
            </a:pPr>
            <a:endParaRPr lang="tr-TR" sz="1800" dirty="0"/>
          </a:p>
          <a:p>
            <a:pPr marL="0" indent="0">
              <a:buNone/>
            </a:pP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İris(iris): </a:t>
            </a:r>
            <a:r>
              <a:rPr lang="tr-TR" sz="1800" dirty="0" err="1"/>
              <a:t>Korpus</a:t>
            </a:r>
            <a:r>
              <a:rPr lang="tr-TR" sz="1800" dirty="0"/>
              <a:t> </a:t>
            </a:r>
            <a:r>
              <a:rPr lang="tr-TR" sz="1800" dirty="0" err="1"/>
              <a:t>silyareden</a:t>
            </a:r>
            <a:r>
              <a:rPr lang="tr-TR" sz="1800" dirty="0"/>
              <a:t> ortaya doğru uzanan yaprak şeklindeki uzantıdır. Ortasında </a:t>
            </a:r>
            <a:r>
              <a:rPr lang="tr-TR" sz="1800" dirty="0" err="1"/>
              <a:t>pupilla</a:t>
            </a:r>
            <a:r>
              <a:rPr lang="tr-TR" sz="1800" dirty="0"/>
              <a:t> denilen delik oluşur. Gözün rengini veren hücreler burada bulunur. </a:t>
            </a:r>
          </a:p>
          <a:p>
            <a:pPr marL="0" indent="0">
              <a:buNone/>
            </a:pPr>
            <a:endParaRPr lang="tr-TR" sz="1800" dirty="0"/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Pupilla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pupilla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sz="1800" dirty="0"/>
              <a:t>İrisin ortasında bulunan delik. Göze gelen ışık miktarına göre büyür yada küçülür.</a:t>
            </a:r>
          </a:p>
          <a:p>
            <a:pPr marL="0" indent="0">
              <a:buNone/>
            </a:pPr>
            <a:endParaRPr lang="tr-TR" sz="1800" dirty="0"/>
          </a:p>
          <a:p>
            <a:pPr marL="0" indent="0">
              <a:buNone/>
            </a:pPr>
            <a:endParaRPr lang="tr-TR" sz="1800" dirty="0"/>
          </a:p>
          <a:p>
            <a:pPr marL="0" indent="0">
              <a:buNone/>
            </a:pP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Retina(retina): 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G</a:t>
            </a:r>
            <a:r>
              <a:rPr lang="tr-TR" sz="1800" dirty="0"/>
              <a:t>özün en iç katmanı. Görme hücreleri bu katta bulunur.</a:t>
            </a:r>
          </a:p>
          <a:p>
            <a:pPr marL="0" indent="0">
              <a:buNone/>
            </a:pPr>
            <a:endParaRPr lang="tr-TR" sz="1800" dirty="0"/>
          </a:p>
          <a:p>
            <a:pPr marL="0" indent="0">
              <a:buNone/>
            </a:pP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Lens(lens):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Mercek. Söbe şekli olan elastik yapılı bir oluşumdur. Göze gelen ışıkları toplayamaya yarar.</a:t>
            </a:r>
            <a:endParaRPr lang="tr-TR" sz="18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>
              <a:buNone/>
            </a:pPr>
            <a:endParaRPr lang="tr-TR" sz="1800" dirty="0"/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Palpebra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palpebra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Göz kapağı.</a:t>
            </a:r>
            <a:endParaRPr lang="tr-TR" sz="1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8FADAB76-3BC7-4892-AA05-757300D75A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7983" y="732563"/>
            <a:ext cx="2385391" cy="2023889"/>
          </a:xfrm>
          <a:prstGeom prst="rect">
            <a:avLst/>
          </a:prstGeom>
        </p:spPr>
      </p:pic>
      <p:cxnSp>
        <p:nvCxnSpPr>
          <p:cNvPr id="9" name="Düz Ok Bağlayıcısı 8">
            <a:extLst>
              <a:ext uri="{FF2B5EF4-FFF2-40B4-BE49-F238E27FC236}">
                <a16:creationId xmlns:a16="http://schemas.microsoft.com/office/drawing/2014/main" xmlns="" id="{7F9313C5-3864-40FC-94CE-3671DB758C9E}"/>
              </a:ext>
            </a:extLst>
          </p:cNvPr>
          <p:cNvCxnSpPr/>
          <p:nvPr/>
        </p:nvCxnSpPr>
        <p:spPr>
          <a:xfrm flipV="1">
            <a:off x="7913077" y="1137139"/>
            <a:ext cx="1052018" cy="4001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Açıklama Balonu: Bükülü Çizgi (Kenarlık Yok) 9">
            <a:extLst>
              <a:ext uri="{FF2B5EF4-FFF2-40B4-BE49-F238E27FC236}">
                <a16:creationId xmlns:a16="http://schemas.microsoft.com/office/drawing/2014/main" xmlns="" id="{6A98DACC-8BCE-465E-AE81-3C4AB543B251}"/>
              </a:ext>
            </a:extLst>
          </p:cNvPr>
          <p:cNvSpPr/>
          <p:nvPr/>
        </p:nvSpPr>
        <p:spPr>
          <a:xfrm>
            <a:off x="11117124" y="1961322"/>
            <a:ext cx="306250" cy="212035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4</a:t>
            </a:r>
          </a:p>
        </p:txBody>
      </p:sp>
      <p:cxnSp>
        <p:nvCxnSpPr>
          <p:cNvPr id="12" name="Düz Ok Bağlayıcısı 11">
            <a:extLst>
              <a:ext uri="{FF2B5EF4-FFF2-40B4-BE49-F238E27FC236}">
                <a16:creationId xmlns:a16="http://schemas.microsoft.com/office/drawing/2014/main" xmlns="" id="{8A5F2068-94BB-4C7E-9610-0657FD27A3D1}"/>
              </a:ext>
            </a:extLst>
          </p:cNvPr>
          <p:cNvCxnSpPr>
            <a:cxnSpLocks/>
          </p:cNvCxnSpPr>
          <p:nvPr/>
        </p:nvCxnSpPr>
        <p:spPr>
          <a:xfrm>
            <a:off x="10363201" y="1537252"/>
            <a:ext cx="753923" cy="14619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Metin kutusu 12">
            <a:extLst>
              <a:ext uri="{FF2B5EF4-FFF2-40B4-BE49-F238E27FC236}">
                <a16:creationId xmlns:a16="http://schemas.microsoft.com/office/drawing/2014/main" xmlns="" id="{B86522F9-235E-4B1E-9CAE-A254D982D938}"/>
              </a:ext>
            </a:extLst>
          </p:cNvPr>
          <p:cNvSpPr txBox="1"/>
          <p:nvPr/>
        </p:nvSpPr>
        <p:spPr>
          <a:xfrm>
            <a:off x="10628243" y="3067027"/>
            <a:ext cx="816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/>
              <a:t>Pupilla</a:t>
            </a:r>
            <a:endParaRPr lang="tr-TR" dirty="0"/>
          </a:p>
        </p:txBody>
      </p:sp>
      <p:cxnSp>
        <p:nvCxnSpPr>
          <p:cNvPr id="11" name="Düz Ok Bağlayıcısı 10">
            <a:extLst>
              <a:ext uri="{FF2B5EF4-FFF2-40B4-BE49-F238E27FC236}">
                <a16:creationId xmlns:a16="http://schemas.microsoft.com/office/drawing/2014/main" xmlns="" id="{C398D723-0002-43DB-B947-B9769A8B2B33}"/>
              </a:ext>
            </a:extLst>
          </p:cNvPr>
          <p:cNvCxnSpPr>
            <a:cxnSpLocks/>
          </p:cNvCxnSpPr>
          <p:nvPr/>
        </p:nvCxnSpPr>
        <p:spPr>
          <a:xfrm>
            <a:off x="8627165" y="3856383"/>
            <a:ext cx="1073426" cy="5565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Metin kutusu 13">
            <a:extLst>
              <a:ext uri="{FF2B5EF4-FFF2-40B4-BE49-F238E27FC236}">
                <a16:creationId xmlns:a16="http://schemas.microsoft.com/office/drawing/2014/main" xmlns="" id="{BB88EE86-7A8B-4575-BA73-9E97448575A4}"/>
              </a:ext>
            </a:extLst>
          </p:cNvPr>
          <p:cNvSpPr txBox="1"/>
          <p:nvPr/>
        </p:nvSpPr>
        <p:spPr>
          <a:xfrm>
            <a:off x="9872611" y="4209195"/>
            <a:ext cx="782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Retina</a:t>
            </a:r>
          </a:p>
        </p:txBody>
      </p:sp>
      <p:pic>
        <p:nvPicPr>
          <p:cNvPr id="16" name="Resim 15">
            <a:extLst>
              <a:ext uri="{FF2B5EF4-FFF2-40B4-BE49-F238E27FC236}">
                <a16:creationId xmlns:a16="http://schemas.microsoft.com/office/drawing/2014/main" xmlns="" id="{9C6F2382-842C-4CDC-A006-7005AF2851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337" y="5031628"/>
            <a:ext cx="2385391" cy="1189232"/>
          </a:xfrm>
          <a:prstGeom prst="rect">
            <a:avLst/>
          </a:prstGeom>
        </p:spPr>
      </p:pic>
      <p:cxnSp>
        <p:nvCxnSpPr>
          <p:cNvPr id="18" name="Düz Ok Bağlayıcısı 17">
            <a:extLst>
              <a:ext uri="{FF2B5EF4-FFF2-40B4-BE49-F238E27FC236}">
                <a16:creationId xmlns:a16="http://schemas.microsoft.com/office/drawing/2014/main" xmlns="" id="{B47DBA7A-7721-4737-9C71-7ECDF8C9BBC0}"/>
              </a:ext>
            </a:extLst>
          </p:cNvPr>
          <p:cNvCxnSpPr>
            <a:cxnSpLocks/>
            <a:endCxn id="16" idx="1"/>
          </p:cNvCxnSpPr>
          <p:nvPr/>
        </p:nvCxnSpPr>
        <p:spPr>
          <a:xfrm>
            <a:off x="6400800" y="5031628"/>
            <a:ext cx="1696537" cy="594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Açıklama Balonu: Bükülü Çizgi (Kenarlık Yok) 19">
            <a:extLst>
              <a:ext uri="{FF2B5EF4-FFF2-40B4-BE49-F238E27FC236}">
                <a16:creationId xmlns:a16="http://schemas.microsoft.com/office/drawing/2014/main" xmlns="" id="{6E218B54-5FC9-4A64-A0AF-296C0DC5B3AF}"/>
              </a:ext>
            </a:extLst>
          </p:cNvPr>
          <p:cNvSpPr/>
          <p:nvPr/>
        </p:nvSpPr>
        <p:spPr>
          <a:xfrm>
            <a:off x="9448797" y="3719663"/>
            <a:ext cx="251794" cy="242737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5</a:t>
            </a:r>
          </a:p>
        </p:txBody>
      </p:sp>
      <p:sp>
        <p:nvSpPr>
          <p:cNvPr id="21" name="Açıklama Balonu: Bükülü Çizgi (Kenarlık Yok) 20">
            <a:extLst>
              <a:ext uri="{FF2B5EF4-FFF2-40B4-BE49-F238E27FC236}">
                <a16:creationId xmlns:a16="http://schemas.microsoft.com/office/drawing/2014/main" xmlns="" id="{7ACE0E26-97DB-43D0-B209-1CE289CBA414}"/>
              </a:ext>
            </a:extLst>
          </p:cNvPr>
          <p:cNvSpPr/>
          <p:nvPr/>
        </p:nvSpPr>
        <p:spPr>
          <a:xfrm>
            <a:off x="10628243" y="5626244"/>
            <a:ext cx="238540" cy="337234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09030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AE4B8D2-C128-4831-926A-1B1B3CFC8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2902" y="357809"/>
            <a:ext cx="9803296" cy="60046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Gl.Sebacea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gl.sebasea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Deri ve yağ bezleri.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Gl.sudorifer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gl.sudorifer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 err="1">
                <a:latin typeface="Garamond" panose="02020404030301010803" pitchFamily="18" charset="0"/>
              </a:rPr>
              <a:t>Sudorifer</a:t>
            </a:r>
            <a:r>
              <a:rPr lang="tr-TR" sz="1800" dirty="0">
                <a:latin typeface="Garamond" panose="02020404030301010803" pitchFamily="18" charset="0"/>
              </a:rPr>
              <a:t> bez. Deri ve ter bezleri.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Unguis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unguis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Tırnak.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Onyx</a:t>
            </a:r>
            <a:r>
              <a:rPr lang="tr-TR" sz="1800" dirty="0">
                <a:latin typeface="Arial Black" panose="020B0A04020102020204" pitchFamily="34" charset="0"/>
              </a:rPr>
              <a:t>(oniks):</a:t>
            </a:r>
            <a:r>
              <a:rPr lang="tr-TR" sz="1800" dirty="0">
                <a:latin typeface="Garamond" panose="02020404030301010803" pitchFamily="18" charset="0"/>
              </a:rPr>
              <a:t>Tırnak.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M.Arrector</a:t>
            </a:r>
            <a:r>
              <a:rPr lang="tr-TR" sz="1800" dirty="0">
                <a:latin typeface="Arial Black" panose="020B0A04020102020204" pitchFamily="34" charset="0"/>
              </a:rPr>
              <a:t> pili(</a:t>
            </a:r>
            <a:r>
              <a:rPr lang="tr-TR" sz="1800" dirty="0" err="1">
                <a:latin typeface="Arial Black" panose="020B0A04020102020204" pitchFamily="34" charset="0"/>
              </a:rPr>
              <a:t>m.arrektor</a:t>
            </a:r>
            <a:r>
              <a:rPr lang="tr-TR" sz="1800" dirty="0">
                <a:latin typeface="Arial Black" panose="020B0A04020102020204" pitchFamily="34" charset="0"/>
              </a:rPr>
              <a:t> pili):</a:t>
            </a:r>
            <a:r>
              <a:rPr lang="tr-TR" sz="1800" dirty="0" err="1">
                <a:latin typeface="Garamond" panose="02020404030301010803" pitchFamily="18" charset="0"/>
              </a:rPr>
              <a:t>Errektör</a:t>
            </a:r>
            <a:r>
              <a:rPr lang="tr-TR" sz="1800" dirty="0">
                <a:latin typeface="Garamond" panose="02020404030301010803" pitchFamily="18" charset="0"/>
              </a:rPr>
              <a:t> kıl kası. Düz kas dokudur.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>
                <a:latin typeface="Arial Black" panose="020B0A04020102020204" pitchFamily="34" charset="0"/>
              </a:rPr>
              <a:t>Merkel </a:t>
            </a:r>
            <a:r>
              <a:rPr lang="tr-TR" sz="1800" dirty="0" err="1">
                <a:latin typeface="Arial Black" panose="020B0A04020102020204" pitchFamily="34" charset="0"/>
              </a:rPr>
              <a:t>hücreleri:</a:t>
            </a:r>
            <a:r>
              <a:rPr lang="tr-TR" sz="1800" dirty="0" err="1">
                <a:latin typeface="Garamond" panose="02020404030301010803" pitchFamily="18" charset="0"/>
              </a:rPr>
              <a:t>El</a:t>
            </a:r>
            <a:r>
              <a:rPr lang="tr-TR" sz="1800" dirty="0">
                <a:latin typeface="Garamond" panose="02020404030301010803" pitchFamily="18" charset="0"/>
              </a:rPr>
              <a:t> ve ayak  ayalarındaki kalın deride epidermis hücreleri arasında bulunan dokunma duyusunu alan hücreler.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043DAFB6-AAFF-4D60-9F3E-5FAB56F6BD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0725" y="172278"/>
            <a:ext cx="2581275" cy="1771650"/>
          </a:xfrm>
          <a:prstGeom prst="rect">
            <a:avLst/>
          </a:prstGeom>
        </p:spPr>
      </p:pic>
      <p:sp>
        <p:nvSpPr>
          <p:cNvPr id="6" name="Açıklama Balonu: Bükülü Çizgi (Kenarlık Yok) 5">
            <a:extLst>
              <a:ext uri="{FF2B5EF4-FFF2-40B4-BE49-F238E27FC236}">
                <a16:creationId xmlns:a16="http://schemas.microsoft.com/office/drawing/2014/main" xmlns="" id="{B10E324E-27F1-4EDE-8DD4-21D83AE062A7}"/>
              </a:ext>
            </a:extLst>
          </p:cNvPr>
          <p:cNvSpPr/>
          <p:nvPr/>
        </p:nvSpPr>
        <p:spPr>
          <a:xfrm>
            <a:off x="11701670" y="1943928"/>
            <a:ext cx="490330" cy="331304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46</a:t>
            </a:r>
          </a:p>
        </p:txBody>
      </p:sp>
      <p:cxnSp>
        <p:nvCxnSpPr>
          <p:cNvPr id="8" name="Düz Ok Bağlayıcısı 7">
            <a:extLst>
              <a:ext uri="{FF2B5EF4-FFF2-40B4-BE49-F238E27FC236}">
                <a16:creationId xmlns:a16="http://schemas.microsoft.com/office/drawing/2014/main" xmlns="" id="{E41671C2-0A73-464B-8498-71C8B68DC0C1}"/>
              </a:ext>
            </a:extLst>
          </p:cNvPr>
          <p:cNvCxnSpPr/>
          <p:nvPr/>
        </p:nvCxnSpPr>
        <p:spPr>
          <a:xfrm>
            <a:off x="6096000" y="357809"/>
            <a:ext cx="204083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67759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586F9216-6F23-402D-91CE-B48A77E50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latin typeface="Arial Black" panose="020B0A04020102020204" pitchFamily="34" charset="0"/>
              </a:rPr>
              <a:t>Semptom Terimleri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2132CF5A-2965-41F1-8282-9A0D1E9B29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5869"/>
            <a:ext cx="907442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Pruritus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pruritus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Kaşıntı.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Cicatrix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sikatriks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Yara iyileştikten sonra deriden kalan izi.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Petechiae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peteşi</a:t>
            </a:r>
            <a:r>
              <a:rPr lang="tr-TR" sz="1800" dirty="0">
                <a:latin typeface="Arial Black" panose="020B0A04020102020204" pitchFamily="34" charset="0"/>
              </a:rPr>
              <a:t>): </a:t>
            </a:r>
            <a:r>
              <a:rPr lang="tr-TR" sz="1800" dirty="0">
                <a:latin typeface="Garamond" panose="02020404030301010803" pitchFamily="18" charset="0"/>
              </a:rPr>
              <a:t>Deri altında oluşan küçük kan lekeleri.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Macula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makül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10mm’nin altında olmak üzere büyüklüğü ve biçimi değişik olabilen, deride kabarıklık yapmayan renk değişikliği.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Papula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papül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Çapı genellikle 10mm’nin altında bulunan sert , kabarık lezyon.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26D6754B-5CCE-4434-B2AF-5AAB8B8093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7921" y="887689"/>
            <a:ext cx="2475879" cy="1590468"/>
          </a:xfrm>
          <a:prstGeom prst="rect">
            <a:avLst/>
          </a:prstGeom>
        </p:spPr>
      </p:pic>
      <p:sp>
        <p:nvSpPr>
          <p:cNvPr id="6" name="Açıklama Balonu: Bükülü Çizgi (Kenarlık Yok) 5">
            <a:extLst>
              <a:ext uri="{FF2B5EF4-FFF2-40B4-BE49-F238E27FC236}">
                <a16:creationId xmlns:a16="http://schemas.microsoft.com/office/drawing/2014/main" xmlns="" id="{0633A8B8-E089-4291-A7DA-F677C65DD2F8}"/>
              </a:ext>
            </a:extLst>
          </p:cNvPr>
          <p:cNvSpPr/>
          <p:nvPr/>
        </p:nvSpPr>
        <p:spPr>
          <a:xfrm>
            <a:off x="11353800" y="2252870"/>
            <a:ext cx="467139" cy="225287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47</a:t>
            </a:r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xmlns="" id="{F5CD6054-874A-459C-8D13-CAC3A392F6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9559" y="2571336"/>
            <a:ext cx="2020128" cy="1285047"/>
          </a:xfrm>
          <a:prstGeom prst="rect">
            <a:avLst/>
          </a:prstGeom>
        </p:spPr>
      </p:pic>
      <p:cxnSp>
        <p:nvCxnSpPr>
          <p:cNvPr id="10" name="Düz Ok Bağlayıcısı 9">
            <a:extLst>
              <a:ext uri="{FF2B5EF4-FFF2-40B4-BE49-F238E27FC236}">
                <a16:creationId xmlns:a16="http://schemas.microsoft.com/office/drawing/2014/main" xmlns="" id="{1FC14FDA-F2EB-4849-9FDB-7219AB906FCB}"/>
              </a:ext>
            </a:extLst>
          </p:cNvPr>
          <p:cNvCxnSpPr/>
          <p:nvPr/>
        </p:nvCxnSpPr>
        <p:spPr>
          <a:xfrm flipV="1">
            <a:off x="5989983" y="3024555"/>
            <a:ext cx="657002" cy="1893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Açıklama Balonu: Bükülü Çizgi (Kenarlık Yok) 10">
            <a:extLst>
              <a:ext uri="{FF2B5EF4-FFF2-40B4-BE49-F238E27FC236}">
                <a16:creationId xmlns:a16="http://schemas.microsoft.com/office/drawing/2014/main" xmlns="" id="{8FD54E9B-E7E7-474A-912E-4A9F59951D01}"/>
              </a:ext>
            </a:extLst>
          </p:cNvPr>
          <p:cNvSpPr/>
          <p:nvPr/>
        </p:nvSpPr>
        <p:spPr>
          <a:xfrm>
            <a:off x="8759687" y="3564835"/>
            <a:ext cx="530087" cy="291548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48</a:t>
            </a:r>
          </a:p>
        </p:txBody>
      </p:sp>
      <p:pic>
        <p:nvPicPr>
          <p:cNvPr id="13" name="Resim 12">
            <a:extLst>
              <a:ext uri="{FF2B5EF4-FFF2-40B4-BE49-F238E27FC236}">
                <a16:creationId xmlns:a16="http://schemas.microsoft.com/office/drawing/2014/main" xmlns="" id="{D5C58611-F074-46B3-A91A-408603EA52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6457" y="5207828"/>
            <a:ext cx="2475879" cy="1285047"/>
          </a:xfrm>
          <a:prstGeom prst="rect">
            <a:avLst/>
          </a:prstGeom>
        </p:spPr>
      </p:pic>
      <p:sp>
        <p:nvSpPr>
          <p:cNvPr id="14" name="Açıklama Balonu: Bükülü Çizgi (Kenarlık Yok) 13">
            <a:extLst>
              <a:ext uri="{FF2B5EF4-FFF2-40B4-BE49-F238E27FC236}">
                <a16:creationId xmlns:a16="http://schemas.microsoft.com/office/drawing/2014/main" xmlns="" id="{A408889F-2B45-4258-9A66-544A42EF6120}"/>
              </a:ext>
            </a:extLst>
          </p:cNvPr>
          <p:cNvSpPr/>
          <p:nvPr/>
        </p:nvSpPr>
        <p:spPr>
          <a:xfrm>
            <a:off x="10813774" y="5970311"/>
            <a:ext cx="437322" cy="262077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49</a:t>
            </a:r>
          </a:p>
        </p:txBody>
      </p:sp>
    </p:spTree>
    <p:extLst>
      <p:ext uri="{BB962C8B-B14F-4D97-AF65-F5344CB8AC3E}">
        <p14:creationId xmlns:p14="http://schemas.microsoft.com/office/powerpoint/2010/main" val="26495526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29603B6E-98EB-4987-9B71-C3269A0BF1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7809"/>
            <a:ext cx="8796130" cy="581915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Plak</a:t>
            </a:r>
            <a:r>
              <a:rPr lang="tr-TR" sz="1800" dirty="0" err="1">
                <a:latin typeface="Garamond" panose="02020404030301010803" pitchFamily="18" charset="0"/>
              </a:rPr>
              <a:t>:Çapı</a:t>
            </a:r>
            <a:r>
              <a:rPr lang="tr-TR" sz="1800" dirty="0">
                <a:latin typeface="Garamond" panose="02020404030301010803" pitchFamily="18" charset="0"/>
              </a:rPr>
              <a:t> 10mm’ den büyük çevresinde yüksel bir lezyon veya bir grup </a:t>
            </a:r>
            <a:r>
              <a:rPr lang="tr-TR" sz="1800" dirty="0" err="1">
                <a:latin typeface="Garamond" panose="02020404030301010803" pitchFamily="18" charset="0"/>
              </a:rPr>
              <a:t>papül</a:t>
            </a:r>
            <a:r>
              <a:rPr lang="tr-TR" sz="1800" dirty="0">
                <a:latin typeface="Garamond" panose="02020404030301010803" pitchFamily="18" charset="0"/>
              </a:rPr>
              <a:t>.</a:t>
            </a:r>
          </a:p>
          <a:p>
            <a:pPr marL="0" indent="0">
              <a:buNone/>
            </a:pPr>
            <a:endParaRPr lang="tr-TR" sz="1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Nodule</a:t>
            </a:r>
            <a:r>
              <a:rPr lang="tr-TR" sz="1800" dirty="0">
                <a:latin typeface="Arial Black" panose="020B0A04020102020204" pitchFamily="34" charset="0"/>
              </a:rPr>
              <a:t>(nodül):</a:t>
            </a:r>
            <a:r>
              <a:rPr lang="tr-TR" sz="1800" dirty="0">
                <a:latin typeface="Garamond" panose="02020404030301010803" pitchFamily="18" charset="0"/>
              </a:rPr>
              <a:t>Elen gelen deride kabarıklık yapabilen yada yapmayan yuvarlak sert kitle.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Vesicule</a:t>
            </a:r>
            <a:r>
              <a:rPr lang="tr-TR" sz="1800" dirty="0">
                <a:latin typeface="Arial Black" panose="020B0A04020102020204" pitchFamily="34" charset="0"/>
              </a:rPr>
              <a:t>(vezikül):</a:t>
            </a:r>
            <a:r>
              <a:rPr lang="tr-TR" sz="1800" dirty="0">
                <a:latin typeface="Garamond" panose="02020404030301010803" pitchFamily="18" charset="0"/>
              </a:rPr>
              <a:t>Çapı 5mm’den küçük, çevresi kesin belirli içerisinde </a:t>
            </a:r>
            <a:r>
              <a:rPr lang="tr-TR" sz="1800" dirty="0" err="1">
                <a:latin typeface="Garamond" panose="02020404030301010803" pitchFamily="18" charset="0"/>
              </a:rPr>
              <a:t>seröz</a:t>
            </a:r>
            <a:r>
              <a:rPr lang="tr-TR" sz="1800" dirty="0">
                <a:latin typeface="Garamond" panose="02020404030301010803" pitchFamily="18" charset="0"/>
              </a:rPr>
              <a:t> sıvı bulunan lezyon.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>
                <a:latin typeface="Arial Black" panose="020B0A04020102020204" pitchFamily="34" charset="0"/>
              </a:rPr>
              <a:t>Bulla(</a:t>
            </a:r>
            <a:r>
              <a:rPr lang="tr-TR" sz="1800" dirty="0" err="1">
                <a:latin typeface="Arial Black" panose="020B0A04020102020204" pitchFamily="34" charset="0"/>
              </a:rPr>
              <a:t>bül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Çapı 5mm’den büyük vezikül.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Pustula</a:t>
            </a:r>
            <a:r>
              <a:rPr lang="tr-TR" sz="1800" dirty="0">
                <a:latin typeface="Arial Black" panose="020B0A04020102020204" pitchFamily="34" charset="0"/>
              </a:rPr>
              <a:t>(püstül</a:t>
            </a:r>
            <a:r>
              <a:rPr lang="tr-TR" sz="1800" dirty="0">
                <a:latin typeface="Garamond" panose="02020404030301010803" pitchFamily="18" charset="0"/>
              </a:rPr>
              <a:t>):İçerisinde irin bulunan yüzeysel, kabarık bir lezyon.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Telangiectasia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telanjiyektazi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Yüzeysel kan damarlarının genişlemesi.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08D87050-6941-442C-AAFA-2CC6CF4FF8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9044" y="555142"/>
            <a:ext cx="2670105" cy="1533525"/>
          </a:xfrm>
          <a:prstGeom prst="rect">
            <a:avLst/>
          </a:prstGeom>
        </p:spPr>
      </p:pic>
      <p:cxnSp>
        <p:nvCxnSpPr>
          <p:cNvPr id="7" name="Düz Ok Bağlayıcısı 6">
            <a:extLst>
              <a:ext uri="{FF2B5EF4-FFF2-40B4-BE49-F238E27FC236}">
                <a16:creationId xmlns:a16="http://schemas.microsoft.com/office/drawing/2014/main" xmlns="" id="{880E1E75-3BE1-4AD6-87A0-03FCBA1E5AA0}"/>
              </a:ext>
            </a:extLst>
          </p:cNvPr>
          <p:cNvCxnSpPr/>
          <p:nvPr/>
        </p:nvCxnSpPr>
        <p:spPr>
          <a:xfrm>
            <a:off x="8569569" y="1321904"/>
            <a:ext cx="679939" cy="1450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Açıklama Balonu: Bükülü Çizgi (Kenarlık Yok) 7">
            <a:extLst>
              <a:ext uri="{FF2B5EF4-FFF2-40B4-BE49-F238E27FC236}">
                <a16:creationId xmlns:a16="http://schemas.microsoft.com/office/drawing/2014/main" xmlns="" id="{632452BC-46D6-421A-9716-C1855592CC9D}"/>
              </a:ext>
            </a:extLst>
          </p:cNvPr>
          <p:cNvSpPr/>
          <p:nvPr/>
        </p:nvSpPr>
        <p:spPr>
          <a:xfrm>
            <a:off x="11648661" y="2088667"/>
            <a:ext cx="430488" cy="283472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50</a:t>
            </a:r>
          </a:p>
        </p:txBody>
      </p:sp>
      <p:pic>
        <p:nvPicPr>
          <p:cNvPr id="10" name="Resim 9">
            <a:extLst>
              <a:ext uri="{FF2B5EF4-FFF2-40B4-BE49-F238E27FC236}">
                <a16:creationId xmlns:a16="http://schemas.microsoft.com/office/drawing/2014/main" xmlns="" id="{5EDD3174-9C6C-459A-9EF9-C74790F508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2381" y="2783370"/>
            <a:ext cx="2466975" cy="1483829"/>
          </a:xfrm>
          <a:prstGeom prst="rect">
            <a:avLst/>
          </a:prstGeom>
        </p:spPr>
      </p:pic>
      <p:cxnSp>
        <p:nvCxnSpPr>
          <p:cNvPr id="12" name="Düz Ok Bağlayıcısı 11">
            <a:extLst>
              <a:ext uri="{FF2B5EF4-FFF2-40B4-BE49-F238E27FC236}">
                <a16:creationId xmlns:a16="http://schemas.microsoft.com/office/drawing/2014/main" xmlns="" id="{4B5D6E13-2942-4331-B2D1-D828B876CDDC}"/>
              </a:ext>
            </a:extLst>
          </p:cNvPr>
          <p:cNvCxnSpPr/>
          <p:nvPr/>
        </p:nvCxnSpPr>
        <p:spPr>
          <a:xfrm flipV="1">
            <a:off x="4900246" y="3106615"/>
            <a:ext cx="766077" cy="1465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Açıklama Balonu: Bükülü Çizgi (Kenarlık Yok) 12">
            <a:extLst>
              <a:ext uri="{FF2B5EF4-FFF2-40B4-BE49-F238E27FC236}">
                <a16:creationId xmlns:a16="http://schemas.microsoft.com/office/drawing/2014/main" xmlns="" id="{12F0F608-AD5D-47CE-BF9E-F2D84ACA08FF}"/>
              </a:ext>
            </a:extLst>
          </p:cNvPr>
          <p:cNvSpPr/>
          <p:nvPr/>
        </p:nvSpPr>
        <p:spPr>
          <a:xfrm>
            <a:off x="8388626" y="3909401"/>
            <a:ext cx="583096" cy="251782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51</a:t>
            </a:r>
          </a:p>
        </p:txBody>
      </p:sp>
      <p:pic>
        <p:nvPicPr>
          <p:cNvPr id="15" name="Resim 14">
            <a:extLst>
              <a:ext uri="{FF2B5EF4-FFF2-40B4-BE49-F238E27FC236}">
                <a16:creationId xmlns:a16="http://schemas.microsoft.com/office/drawing/2014/main" xmlns="" id="{458F0E91-04BA-48F0-A0D5-67CBBA6D4B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5489" y="4909516"/>
            <a:ext cx="2381250" cy="1809750"/>
          </a:xfrm>
          <a:prstGeom prst="rect">
            <a:avLst/>
          </a:prstGeom>
        </p:spPr>
      </p:pic>
      <p:cxnSp>
        <p:nvCxnSpPr>
          <p:cNvPr id="17" name="Düz Ok Bağlayıcısı 16">
            <a:extLst>
              <a:ext uri="{FF2B5EF4-FFF2-40B4-BE49-F238E27FC236}">
                <a16:creationId xmlns:a16="http://schemas.microsoft.com/office/drawing/2014/main" xmlns="" id="{B539ADF5-AA1E-45CD-AEC2-C022716E70EA}"/>
              </a:ext>
            </a:extLst>
          </p:cNvPr>
          <p:cNvCxnSpPr/>
          <p:nvPr/>
        </p:nvCxnSpPr>
        <p:spPr>
          <a:xfrm>
            <a:off x="7035868" y="5817704"/>
            <a:ext cx="1233488" cy="1727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Açıklama Balonu: Bükülü Çizgi (Kenarlık Yok) 17">
            <a:extLst>
              <a:ext uri="{FF2B5EF4-FFF2-40B4-BE49-F238E27FC236}">
                <a16:creationId xmlns:a16="http://schemas.microsoft.com/office/drawing/2014/main" xmlns="" id="{DBAF6EA7-348D-4EE2-9CC5-67900952B47F}"/>
              </a:ext>
            </a:extLst>
          </p:cNvPr>
          <p:cNvSpPr/>
          <p:nvPr/>
        </p:nvSpPr>
        <p:spPr>
          <a:xfrm>
            <a:off x="10856739" y="6176963"/>
            <a:ext cx="497061" cy="303350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52</a:t>
            </a:r>
          </a:p>
        </p:txBody>
      </p:sp>
    </p:spTree>
    <p:extLst>
      <p:ext uri="{BB962C8B-B14F-4D97-AF65-F5344CB8AC3E}">
        <p14:creationId xmlns:p14="http://schemas.microsoft.com/office/powerpoint/2010/main" val="63490094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288C51BD-7D3A-4748-B73F-6B06E4295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304800"/>
            <a:ext cx="9193696" cy="59516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Ecchymosis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ekimoz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Kan damarlarının yırtılmasından dolayı deri altında kan toplanması ve bu yüzden  o kısımlardaki derinin morarması.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Erosion</a:t>
            </a:r>
            <a:r>
              <a:rPr lang="tr-TR" sz="1800" dirty="0">
                <a:latin typeface="Arial Black" panose="020B0A04020102020204" pitchFamily="34" charset="0"/>
              </a:rPr>
              <a:t>(erozyon):</a:t>
            </a:r>
            <a:r>
              <a:rPr lang="tr-TR" sz="1800" dirty="0">
                <a:latin typeface="Garamond" panose="02020404030301010803" pitchFamily="18" charset="0"/>
              </a:rPr>
              <a:t>Epidermisin kısmen veya tamamen kaybı.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Ulcer</a:t>
            </a:r>
            <a:r>
              <a:rPr lang="tr-TR" sz="1800" dirty="0">
                <a:latin typeface="Arial Black" panose="020B0A04020102020204" pitchFamily="34" charset="0"/>
              </a:rPr>
              <a:t>(ülser):</a:t>
            </a:r>
            <a:r>
              <a:rPr lang="tr-TR" sz="1800" dirty="0">
                <a:latin typeface="Garamond" panose="02020404030301010803" pitchFamily="18" charset="0"/>
              </a:rPr>
              <a:t>Epidermisin ve en azından </a:t>
            </a:r>
            <a:r>
              <a:rPr lang="tr-TR" sz="1800" dirty="0" err="1">
                <a:latin typeface="Garamond" panose="02020404030301010803" pitchFamily="18" charset="0"/>
              </a:rPr>
              <a:t>dermisin</a:t>
            </a:r>
            <a:r>
              <a:rPr lang="tr-TR" sz="1800" dirty="0">
                <a:latin typeface="Garamond" panose="02020404030301010803" pitchFamily="18" charset="0"/>
              </a:rPr>
              <a:t> bir kısmının kaybı.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Lichenification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likenifikasyon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Deri işaretlerinin belirginleşmesiyle birlikte görülen deri kalınlaşması.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Depigmnetation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depigmentasyon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Deriye rengini veren maddenin kısmen yada  tamamen kaybolması.</a:t>
            </a:r>
          </a:p>
          <a:p>
            <a:pPr marL="0" indent="0">
              <a:buNone/>
            </a:pPr>
            <a:endParaRPr lang="tr-TR" sz="1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Hyperpigmentation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hiperpigmentasyon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Deriye rengini veren maddenin fazla bulunması.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ADD503DE-A917-42B4-9D26-1EA75B278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5025" y="4294119"/>
            <a:ext cx="2466975" cy="1847850"/>
          </a:xfrm>
          <a:prstGeom prst="rect">
            <a:avLst/>
          </a:prstGeom>
        </p:spPr>
      </p:pic>
      <p:sp>
        <p:nvSpPr>
          <p:cNvPr id="6" name="Açıklama Balonu: Bükülü Çizgi (Kenarlık Yok) 5">
            <a:extLst>
              <a:ext uri="{FF2B5EF4-FFF2-40B4-BE49-F238E27FC236}">
                <a16:creationId xmlns:a16="http://schemas.microsoft.com/office/drawing/2014/main" xmlns="" id="{45349526-9825-41C4-8C16-A2569B5228DC}"/>
              </a:ext>
            </a:extLst>
          </p:cNvPr>
          <p:cNvSpPr/>
          <p:nvPr/>
        </p:nvSpPr>
        <p:spPr>
          <a:xfrm>
            <a:off x="11078816" y="6141969"/>
            <a:ext cx="579783" cy="311840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53</a:t>
            </a:r>
          </a:p>
        </p:txBody>
      </p:sp>
    </p:spTree>
    <p:extLst>
      <p:ext uri="{BB962C8B-B14F-4D97-AF65-F5344CB8AC3E}">
        <p14:creationId xmlns:p14="http://schemas.microsoft.com/office/powerpoint/2010/main" val="7171294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8F791E05-2131-4C2D-87CA-EA8A47F30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latin typeface="Arial Black" panose="020B0A04020102020204" pitchFamily="34" charset="0"/>
              </a:rPr>
              <a:t>Tanı Terimleri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B8B58910-83E0-4436-863D-2F05F0D4CD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Psoriasis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psoryasiz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Sedef hastalığı.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İmpetigo</a:t>
            </a:r>
            <a:r>
              <a:rPr lang="tr-TR" sz="1800" dirty="0" err="1">
                <a:latin typeface="Garamond" panose="02020404030301010803" pitchFamily="18" charset="0"/>
              </a:rPr>
              <a:t>:Öncelikle</a:t>
            </a:r>
            <a:r>
              <a:rPr lang="tr-TR" sz="1800" dirty="0">
                <a:latin typeface="Garamond" panose="02020404030301010803" pitchFamily="18" charset="0"/>
              </a:rPr>
              <a:t> çocuklarda görülen yüzeysel, </a:t>
            </a:r>
            <a:r>
              <a:rPr lang="tr-TR" sz="1800" dirty="0" err="1">
                <a:latin typeface="Garamond" panose="02020404030301010803" pitchFamily="18" charset="0"/>
              </a:rPr>
              <a:t>vezikülopüstüler</a:t>
            </a:r>
            <a:r>
              <a:rPr lang="tr-TR" sz="1800" dirty="0">
                <a:latin typeface="Garamond" panose="02020404030301010803" pitchFamily="18" charset="0"/>
              </a:rPr>
              <a:t> bir deri hastalığı.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Eczema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ekzema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Kaşıntılı deri iltihabı.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Urticaria</a:t>
            </a:r>
            <a:r>
              <a:rPr lang="tr-TR" sz="1800" dirty="0">
                <a:latin typeface="Arial Black" panose="020B0A04020102020204" pitchFamily="34" charset="0"/>
              </a:rPr>
              <a:t>(ürtiker): </a:t>
            </a:r>
            <a:r>
              <a:rPr lang="tr-TR" sz="1800" dirty="0">
                <a:latin typeface="Garamond" panose="02020404030301010803" pitchFamily="18" charset="0"/>
              </a:rPr>
              <a:t>Deri üzerinde şiddetli kaşıntı ve yanma hissinin eşlik ettiği pembemsi kırmızı kabartılar oluşması ile belirgin alerjik durum.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Toxic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epidermal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necrolysis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toksik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epidermal</a:t>
            </a:r>
            <a:r>
              <a:rPr lang="tr-TR" sz="1800" dirty="0">
                <a:latin typeface="Arial Black" panose="020B0A04020102020204" pitchFamily="34" charset="0"/>
              </a:rPr>
              <a:t>  </a:t>
            </a:r>
            <a:r>
              <a:rPr lang="tr-TR" sz="1800" dirty="0" err="1">
                <a:latin typeface="Arial Black" panose="020B0A04020102020204" pitchFamily="34" charset="0"/>
              </a:rPr>
              <a:t>nekroliz</a:t>
            </a:r>
            <a:r>
              <a:rPr lang="tr-TR" sz="1800" dirty="0">
                <a:latin typeface="Arial Black" panose="020B0A04020102020204" pitchFamily="34" charset="0"/>
              </a:rPr>
              <a:t>): </a:t>
            </a:r>
            <a:r>
              <a:rPr lang="tr-TR" sz="1800" dirty="0">
                <a:latin typeface="Garamond" panose="02020404030301010803" pitchFamily="18" charset="0"/>
              </a:rPr>
              <a:t>Deri ve bazen de mukoza </a:t>
            </a:r>
            <a:r>
              <a:rPr lang="tr-TR" sz="1800" dirty="0" err="1">
                <a:latin typeface="Garamond" panose="02020404030301010803" pitchFamily="18" charset="0"/>
              </a:rPr>
              <a:t>epitelinin</a:t>
            </a:r>
            <a:r>
              <a:rPr lang="tr-TR" sz="1800" dirty="0">
                <a:latin typeface="Garamond" panose="02020404030301010803" pitchFamily="18" charset="0"/>
              </a:rPr>
              <a:t> tabaklar halinde soyularak geride geniş, çıplak sahalar bıraktığı ,hayatı tehdit edecek derecede ağır bir deri hastalığı.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D2A80595-448D-4B34-B02F-FEBE6E620A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496" y="1166191"/>
            <a:ext cx="2714625" cy="1200771"/>
          </a:xfrm>
          <a:prstGeom prst="rect">
            <a:avLst/>
          </a:prstGeom>
        </p:spPr>
      </p:pic>
      <p:cxnSp>
        <p:nvCxnSpPr>
          <p:cNvPr id="7" name="Düz Ok Bağlayıcısı 6">
            <a:extLst>
              <a:ext uri="{FF2B5EF4-FFF2-40B4-BE49-F238E27FC236}">
                <a16:creationId xmlns:a16="http://schemas.microsoft.com/office/drawing/2014/main" xmlns="" id="{D59BBE32-66FD-4C98-9515-795F4CF8BFE4}"/>
              </a:ext>
            </a:extLst>
          </p:cNvPr>
          <p:cNvCxnSpPr>
            <a:cxnSpLocks/>
          </p:cNvCxnSpPr>
          <p:nvPr/>
        </p:nvCxnSpPr>
        <p:spPr>
          <a:xfrm>
            <a:off x="5652052" y="1900962"/>
            <a:ext cx="161013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Açıklama Balonu: Bükülü Çizgi (Kenarlık Yok) 9">
            <a:extLst>
              <a:ext uri="{FF2B5EF4-FFF2-40B4-BE49-F238E27FC236}">
                <a16:creationId xmlns:a16="http://schemas.microsoft.com/office/drawing/2014/main" xmlns="" id="{0AD234F9-791D-41AB-8ED6-F2148F9EBBBC}"/>
              </a:ext>
            </a:extLst>
          </p:cNvPr>
          <p:cNvSpPr/>
          <p:nvPr/>
        </p:nvSpPr>
        <p:spPr>
          <a:xfrm>
            <a:off x="10959548" y="2067339"/>
            <a:ext cx="530087" cy="299623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54</a:t>
            </a:r>
          </a:p>
        </p:txBody>
      </p:sp>
      <p:pic>
        <p:nvPicPr>
          <p:cNvPr id="12" name="Resim 11">
            <a:extLst>
              <a:ext uri="{FF2B5EF4-FFF2-40B4-BE49-F238E27FC236}">
                <a16:creationId xmlns:a16="http://schemas.microsoft.com/office/drawing/2014/main" xmlns="" id="{54AE8566-E25E-4668-A376-5ACE6A0427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5991" y="2699684"/>
            <a:ext cx="1710566" cy="1377810"/>
          </a:xfrm>
          <a:prstGeom prst="rect">
            <a:avLst/>
          </a:prstGeom>
        </p:spPr>
      </p:pic>
      <p:cxnSp>
        <p:nvCxnSpPr>
          <p:cNvPr id="14" name="Düz Ok Bağlayıcısı 13">
            <a:extLst>
              <a:ext uri="{FF2B5EF4-FFF2-40B4-BE49-F238E27FC236}">
                <a16:creationId xmlns:a16="http://schemas.microsoft.com/office/drawing/2014/main" xmlns="" id="{A1A4C8C2-A03D-4A5C-94BE-9985D4BEDBC5}"/>
              </a:ext>
            </a:extLst>
          </p:cNvPr>
          <p:cNvCxnSpPr/>
          <p:nvPr/>
        </p:nvCxnSpPr>
        <p:spPr>
          <a:xfrm>
            <a:off x="5075583" y="3429000"/>
            <a:ext cx="306891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Açıklama Balonu: Bükülü Çizgi (Kenarlık Yok) 14">
            <a:extLst>
              <a:ext uri="{FF2B5EF4-FFF2-40B4-BE49-F238E27FC236}">
                <a16:creationId xmlns:a16="http://schemas.microsoft.com/office/drawing/2014/main" xmlns="" id="{30D281F7-471D-4081-8F4A-70142CD3918D}"/>
              </a:ext>
            </a:extLst>
          </p:cNvPr>
          <p:cNvSpPr/>
          <p:nvPr/>
        </p:nvSpPr>
        <p:spPr>
          <a:xfrm>
            <a:off x="10641496" y="3701671"/>
            <a:ext cx="530087" cy="299623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55</a:t>
            </a:r>
          </a:p>
        </p:txBody>
      </p:sp>
    </p:spTree>
    <p:extLst>
      <p:ext uri="{BB962C8B-B14F-4D97-AF65-F5344CB8AC3E}">
        <p14:creationId xmlns:p14="http://schemas.microsoft.com/office/powerpoint/2010/main" val="20157161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869171DB-2BA8-4A90-AB91-892AD4C89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4800"/>
            <a:ext cx="9816548" cy="5872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Celluitis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sellülit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Bağ dokusunun özellikle gevşek yapıdaki derialtı yaygın iltihabi durum.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Dermatitis</a:t>
            </a:r>
            <a:r>
              <a:rPr lang="tr-TR" sz="1800" dirty="0">
                <a:latin typeface="Arial Black" panose="020B0A04020102020204" pitchFamily="34" charset="0"/>
              </a:rPr>
              <a:t>(dermatit):</a:t>
            </a:r>
            <a:r>
              <a:rPr lang="tr-TR" sz="1800" dirty="0">
                <a:latin typeface="Garamond" panose="02020404030301010803" pitchFamily="18" charset="0"/>
              </a:rPr>
              <a:t>Derinin yüzeysel yangısı.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Seborrheic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dermatitis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seboreik</a:t>
            </a:r>
            <a:r>
              <a:rPr lang="tr-TR" sz="1800" dirty="0">
                <a:latin typeface="Arial Black" panose="020B0A04020102020204" pitchFamily="34" charset="0"/>
              </a:rPr>
              <a:t> dermatit): </a:t>
            </a:r>
            <a:r>
              <a:rPr lang="tr-TR" sz="1800" dirty="0">
                <a:latin typeface="Garamond" panose="02020404030301010803" pitchFamily="18" charset="0"/>
              </a:rPr>
              <a:t>Kafa derisinde, yüzde ve bazen de vücudun diğer bölgelerinde görülen deri kalınlaşması.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Atopyc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dermatitis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atopikdermatit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Derinin kronik, kaşıntılı yüzeysel bir iltihabı. Genellikle alerjik yapılı insanlarda görülür.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Erysipelas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erizipel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Yılancık. A grubu Beta </a:t>
            </a:r>
            <a:r>
              <a:rPr lang="tr-TR" sz="1800" dirty="0" err="1">
                <a:latin typeface="Garamond" panose="02020404030301010803" pitchFamily="18" charset="0"/>
              </a:rPr>
              <a:t>hemolitik</a:t>
            </a:r>
            <a:r>
              <a:rPr lang="tr-TR" sz="1800" dirty="0">
                <a:latin typeface="Garamond" panose="02020404030301010803" pitchFamily="18" charset="0"/>
              </a:rPr>
              <a:t> </a:t>
            </a:r>
            <a:r>
              <a:rPr lang="tr-TR" sz="1800" dirty="0" err="1">
                <a:latin typeface="Garamond" panose="02020404030301010803" pitchFamily="18" charset="0"/>
              </a:rPr>
              <a:t>streptekoklar</a:t>
            </a:r>
            <a:r>
              <a:rPr lang="tr-TR" sz="1800" dirty="0">
                <a:latin typeface="Garamond" panose="02020404030301010803" pitchFamily="18" charset="0"/>
              </a:rPr>
              <a:t> tarafından meydana getirilen yüzeysel bir sellülit.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Folliculitis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follikülit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Kıl </a:t>
            </a:r>
            <a:r>
              <a:rPr lang="tr-TR" sz="1800" dirty="0" err="1">
                <a:latin typeface="Garamond" panose="02020404030301010803" pitchFamily="18" charset="0"/>
              </a:rPr>
              <a:t>foliküllerinin</a:t>
            </a:r>
            <a:r>
              <a:rPr lang="tr-TR" sz="1800" dirty="0">
                <a:latin typeface="Garamond" panose="02020404030301010803" pitchFamily="18" charset="0"/>
              </a:rPr>
              <a:t> yüzeysel veya derin bakteri enfeksiyonu.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Fronkül</a:t>
            </a:r>
            <a:r>
              <a:rPr lang="tr-TR" sz="1800" dirty="0">
                <a:latin typeface="Arial Black" panose="020B0A04020102020204" pitchFamily="34" charset="0"/>
              </a:rPr>
              <a:t>(çıban):</a:t>
            </a:r>
            <a:r>
              <a:rPr lang="tr-TR" sz="1800" dirty="0">
                <a:latin typeface="Garamond" panose="02020404030301010803" pitchFamily="18" charset="0"/>
              </a:rPr>
              <a:t>Stafilokok enfeksiyonu nedeniyle akut olarak oluşan hassas </a:t>
            </a:r>
            <a:r>
              <a:rPr lang="tr-TR" sz="1800" dirty="0" err="1">
                <a:latin typeface="Garamond" panose="02020404030301010803" pitchFamily="18" charset="0"/>
              </a:rPr>
              <a:t>perifolliküler</a:t>
            </a:r>
            <a:r>
              <a:rPr lang="tr-TR" sz="1800" dirty="0">
                <a:latin typeface="Garamond" panose="02020404030301010803" pitchFamily="18" charset="0"/>
              </a:rPr>
              <a:t> iltihabi nodüller.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E9225256-D1AC-4582-BBDA-15E8F562A0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4576" y="5151575"/>
            <a:ext cx="1714500" cy="1590675"/>
          </a:xfrm>
          <a:prstGeom prst="rect">
            <a:avLst/>
          </a:prstGeom>
        </p:spPr>
      </p:pic>
      <p:cxnSp>
        <p:nvCxnSpPr>
          <p:cNvPr id="7" name="Düz Ok Bağlayıcısı 6">
            <a:extLst>
              <a:ext uri="{FF2B5EF4-FFF2-40B4-BE49-F238E27FC236}">
                <a16:creationId xmlns:a16="http://schemas.microsoft.com/office/drawing/2014/main" xmlns="" id="{C95873A2-2CF0-4EBC-9708-3B56203A8231}"/>
              </a:ext>
            </a:extLst>
          </p:cNvPr>
          <p:cNvCxnSpPr/>
          <p:nvPr/>
        </p:nvCxnSpPr>
        <p:spPr>
          <a:xfrm>
            <a:off x="9634330" y="5946912"/>
            <a:ext cx="38431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Açıklama Balonu: Bükülü Çizgi (Kenarlık Yok) 7">
            <a:extLst>
              <a:ext uri="{FF2B5EF4-FFF2-40B4-BE49-F238E27FC236}">
                <a16:creationId xmlns:a16="http://schemas.microsoft.com/office/drawing/2014/main" xmlns="" id="{9186920C-8E87-497A-9A8E-DE1F9336FAE8}"/>
              </a:ext>
            </a:extLst>
          </p:cNvPr>
          <p:cNvSpPr/>
          <p:nvPr/>
        </p:nvSpPr>
        <p:spPr>
          <a:xfrm>
            <a:off x="11516139" y="4850296"/>
            <a:ext cx="472937" cy="301279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56</a:t>
            </a:r>
          </a:p>
        </p:txBody>
      </p:sp>
    </p:spTree>
    <p:extLst>
      <p:ext uri="{BB962C8B-B14F-4D97-AF65-F5344CB8AC3E}">
        <p14:creationId xmlns:p14="http://schemas.microsoft.com/office/powerpoint/2010/main" val="157737280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CAA915FB-08D1-4E6C-9BDB-9296A7E6FA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7809"/>
            <a:ext cx="9644270" cy="58191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Carbunculus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karbonkül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Enfeksiyonun deri altına da yayıldığı  bir grup çıban.</a:t>
            </a:r>
          </a:p>
          <a:p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Erythrasma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eritrazma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Corynebacterium minutisimum tarafından oluşturulan ve hemen her erişkinlerde görülen yüzeysel bir deri enfeksiyonu.</a:t>
            </a:r>
          </a:p>
          <a:p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Comedon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komedon</a:t>
            </a:r>
            <a:r>
              <a:rPr lang="tr-TR" sz="1800" dirty="0">
                <a:latin typeface="Arial Black" panose="020B0A04020102020204" pitchFamily="34" charset="0"/>
              </a:rPr>
              <a:t>): </a:t>
            </a:r>
            <a:r>
              <a:rPr lang="tr-TR" sz="1800" dirty="0">
                <a:latin typeface="Garamond" panose="02020404030301010803" pitchFamily="18" charset="0"/>
              </a:rPr>
              <a:t>Yağ bezi kanallarının tıkanmasıyla oluşan siyah noktalar.</a:t>
            </a:r>
          </a:p>
          <a:p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Acne</a:t>
            </a:r>
            <a:r>
              <a:rPr lang="tr-TR" sz="1800" dirty="0">
                <a:latin typeface="Arial Black" panose="020B0A04020102020204" pitchFamily="34" charset="0"/>
              </a:rPr>
              <a:t>(akne):</a:t>
            </a:r>
            <a:r>
              <a:rPr lang="tr-TR" sz="1800" dirty="0">
                <a:latin typeface="Garamond" panose="02020404030301010803" pitchFamily="18" charset="0"/>
              </a:rPr>
              <a:t>Sivilceler.</a:t>
            </a:r>
          </a:p>
          <a:p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Rosacea</a:t>
            </a:r>
            <a:r>
              <a:rPr lang="tr-TR" sz="1800" dirty="0" err="1">
                <a:latin typeface="Garamond" panose="02020404030301010803" pitchFamily="18" charset="0"/>
              </a:rPr>
              <a:t>:Genellikle</a:t>
            </a:r>
            <a:r>
              <a:rPr lang="tr-TR" sz="1800" dirty="0">
                <a:latin typeface="Garamond" panose="02020404030301010803" pitchFamily="18" charset="0"/>
              </a:rPr>
              <a:t> orta ve ileri yaşlarda ortaya başlayan, özellikle yüzün merkezi kısımlarındaki </a:t>
            </a:r>
            <a:r>
              <a:rPr lang="tr-TR" sz="1800" dirty="0" err="1">
                <a:latin typeface="Garamond" panose="02020404030301010803" pitchFamily="18" charset="0"/>
              </a:rPr>
              <a:t>telanjiektazi</a:t>
            </a:r>
            <a:r>
              <a:rPr lang="tr-TR" sz="1800" dirty="0">
                <a:latin typeface="Garamond" panose="02020404030301010803" pitchFamily="18" charset="0"/>
              </a:rPr>
              <a:t>, </a:t>
            </a:r>
            <a:r>
              <a:rPr lang="tr-TR" sz="1800" dirty="0" err="1">
                <a:latin typeface="Garamond" panose="02020404030301010803" pitchFamily="18" charset="0"/>
              </a:rPr>
              <a:t>eritem</a:t>
            </a:r>
            <a:r>
              <a:rPr lang="tr-TR" sz="1800" dirty="0">
                <a:latin typeface="Garamond" panose="02020404030301010803" pitchFamily="18" charset="0"/>
              </a:rPr>
              <a:t>, </a:t>
            </a:r>
            <a:r>
              <a:rPr lang="tr-TR" sz="1800" dirty="0" err="1">
                <a:latin typeface="Garamond" panose="02020404030301010803" pitchFamily="18" charset="0"/>
              </a:rPr>
              <a:t>papül</a:t>
            </a:r>
            <a:r>
              <a:rPr lang="tr-TR" sz="1800" dirty="0">
                <a:latin typeface="Garamond" panose="02020404030301010803" pitchFamily="18" charset="0"/>
              </a:rPr>
              <a:t> ve püstül gibi lezyonlarla belirlenen kronik iltihabi bir hastalıktır.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Erythema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nodosum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eritema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nodozum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Daha çok </a:t>
            </a:r>
            <a:r>
              <a:rPr lang="tr-TR" sz="1800" dirty="0" err="1">
                <a:latin typeface="Garamond" panose="02020404030301010803" pitchFamily="18" charset="0"/>
              </a:rPr>
              <a:t>pretibial</a:t>
            </a:r>
            <a:r>
              <a:rPr lang="tr-TR" sz="1800" dirty="0">
                <a:latin typeface="Garamond" panose="02020404030301010803" pitchFamily="18" charset="0"/>
              </a:rPr>
              <a:t> bölgede, bazen de kollarda ortaya çıkan hassas, kırmızı nodüllerin oluştuğu deri ve deri altı dokusu hastalığıdır.</a:t>
            </a:r>
          </a:p>
          <a:p>
            <a:endParaRPr lang="tr-TR" sz="1800" dirty="0">
              <a:latin typeface="Garamond" panose="02020404030301010803" pitchFamily="18" charset="0"/>
            </a:endParaRPr>
          </a:p>
          <a:p>
            <a:endParaRPr lang="tr-TR" sz="1800" dirty="0">
              <a:latin typeface="Garamond" panose="02020404030301010803" pitchFamily="18" charset="0"/>
            </a:endParaRP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B3C13ED4-A281-45C2-B219-C829630426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1079" y="1683440"/>
            <a:ext cx="2002113" cy="1470577"/>
          </a:xfrm>
          <a:prstGeom prst="rect">
            <a:avLst/>
          </a:prstGeom>
        </p:spPr>
      </p:pic>
      <p:sp>
        <p:nvSpPr>
          <p:cNvPr id="7" name="Açıklama Balonu: Bükülü Çizgi (Kenarlık Yok) 6">
            <a:extLst>
              <a:ext uri="{FF2B5EF4-FFF2-40B4-BE49-F238E27FC236}">
                <a16:creationId xmlns:a16="http://schemas.microsoft.com/office/drawing/2014/main" xmlns="" id="{E64055FE-7940-43ED-B472-D9923A69E14A}"/>
              </a:ext>
            </a:extLst>
          </p:cNvPr>
          <p:cNvSpPr/>
          <p:nvPr/>
        </p:nvSpPr>
        <p:spPr>
          <a:xfrm>
            <a:off x="11623192" y="2835965"/>
            <a:ext cx="449538" cy="331304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57</a:t>
            </a:r>
          </a:p>
        </p:txBody>
      </p:sp>
      <p:pic>
        <p:nvPicPr>
          <p:cNvPr id="9" name="Resim 8">
            <a:extLst>
              <a:ext uri="{FF2B5EF4-FFF2-40B4-BE49-F238E27FC236}">
                <a16:creationId xmlns:a16="http://schemas.microsoft.com/office/drawing/2014/main" xmlns="" id="{34730962-3938-4963-ABB4-E6321D69D5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5361" y="3919681"/>
            <a:ext cx="1752600" cy="2070238"/>
          </a:xfrm>
          <a:prstGeom prst="rect">
            <a:avLst/>
          </a:prstGeom>
        </p:spPr>
      </p:pic>
      <p:sp>
        <p:nvSpPr>
          <p:cNvPr id="10" name="Açıklama Balonu: Bükülü Çizgi (Kenarlık Yok) 9">
            <a:extLst>
              <a:ext uri="{FF2B5EF4-FFF2-40B4-BE49-F238E27FC236}">
                <a16:creationId xmlns:a16="http://schemas.microsoft.com/office/drawing/2014/main" xmlns="" id="{5F379EA4-6AED-4050-B440-CC6E760ACD77}"/>
              </a:ext>
            </a:extLst>
          </p:cNvPr>
          <p:cNvSpPr/>
          <p:nvPr/>
        </p:nvSpPr>
        <p:spPr>
          <a:xfrm>
            <a:off x="11785770" y="5989919"/>
            <a:ext cx="450574" cy="262559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58</a:t>
            </a:r>
          </a:p>
        </p:txBody>
      </p:sp>
      <p:cxnSp>
        <p:nvCxnSpPr>
          <p:cNvPr id="12" name="Düz Ok Bağlayıcısı 11">
            <a:extLst>
              <a:ext uri="{FF2B5EF4-FFF2-40B4-BE49-F238E27FC236}">
                <a16:creationId xmlns:a16="http://schemas.microsoft.com/office/drawing/2014/main" xmlns="" id="{04FF6371-4CA6-4331-B9B9-E9DB72834ADB}"/>
              </a:ext>
            </a:extLst>
          </p:cNvPr>
          <p:cNvCxnSpPr/>
          <p:nvPr/>
        </p:nvCxnSpPr>
        <p:spPr>
          <a:xfrm>
            <a:off x="8675077" y="5193323"/>
            <a:ext cx="1076245" cy="3593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886005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64C789D1-983E-4182-A649-05C505814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679" y="622853"/>
            <a:ext cx="8451574" cy="58986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Dermatophytr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infection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dermatofit</a:t>
            </a:r>
            <a:r>
              <a:rPr lang="tr-TR" sz="1800" dirty="0">
                <a:latin typeface="Arial Black" panose="020B0A04020102020204" pitchFamily="34" charset="0"/>
              </a:rPr>
              <a:t> enfeksiyonları): </a:t>
            </a:r>
            <a:r>
              <a:rPr lang="tr-TR" sz="1800" dirty="0">
                <a:latin typeface="Garamond" panose="02020404030301010803" pitchFamily="18" charset="0"/>
              </a:rPr>
              <a:t>Deri ve eklerinin mantar enfeksiyonları.</a:t>
            </a:r>
          </a:p>
          <a:p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Tinea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Corporis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tinea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korporis</a:t>
            </a:r>
            <a:r>
              <a:rPr lang="tr-TR" sz="1800" dirty="0">
                <a:latin typeface="Arial Black" panose="020B0A04020102020204" pitchFamily="34" charset="0"/>
              </a:rPr>
              <a:t>): </a:t>
            </a:r>
            <a:r>
              <a:rPr lang="tr-TR" sz="1800" dirty="0">
                <a:latin typeface="Garamond" panose="02020404030301010803" pitchFamily="18" charset="0"/>
              </a:rPr>
              <a:t>Vücut mantarı.</a:t>
            </a:r>
          </a:p>
          <a:p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Tinea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Pedis</a:t>
            </a:r>
            <a:r>
              <a:rPr lang="tr-TR" sz="1800" dirty="0">
                <a:latin typeface="Garamond" panose="02020404030301010803" pitchFamily="18" charset="0"/>
              </a:rPr>
              <a:t>: Ayak mantarı.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Tinea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unguium</a:t>
            </a:r>
            <a:r>
              <a:rPr lang="tr-TR" sz="1800" dirty="0">
                <a:latin typeface="Garamond" panose="02020404030301010803" pitchFamily="18" charset="0"/>
              </a:rPr>
              <a:t>: Tırnak mantarı.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Tinea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Capitis</a:t>
            </a:r>
            <a:r>
              <a:rPr lang="tr-TR" sz="1800" dirty="0">
                <a:latin typeface="Arial Black" panose="020B0A04020102020204" pitchFamily="34" charset="0"/>
              </a:rPr>
              <a:t>: </a:t>
            </a:r>
            <a:r>
              <a:rPr lang="tr-TR" sz="1800" dirty="0">
                <a:latin typeface="Garamond" panose="02020404030301010803" pitchFamily="18" charset="0"/>
              </a:rPr>
              <a:t>Baş mantarı.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Tinea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barbea</a:t>
            </a:r>
            <a:r>
              <a:rPr lang="tr-TR" sz="1800" dirty="0">
                <a:latin typeface="Garamond" panose="02020404030301010803" pitchFamily="18" charset="0"/>
              </a:rPr>
              <a:t>: Sakallı deri bölgesinin mantarı.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Pemphigus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pemfigus</a:t>
            </a:r>
            <a:r>
              <a:rPr lang="tr-TR" sz="1800" dirty="0">
                <a:latin typeface="Arial Black" panose="020B0A04020102020204" pitchFamily="34" charset="0"/>
              </a:rPr>
              <a:t>): </a:t>
            </a:r>
            <a:r>
              <a:rPr lang="tr-TR" sz="1800" dirty="0" err="1">
                <a:latin typeface="Garamond" panose="02020404030301010803" pitchFamily="18" charset="0"/>
              </a:rPr>
              <a:t>İntradermal</a:t>
            </a:r>
            <a:r>
              <a:rPr lang="tr-TR" sz="1800" dirty="0">
                <a:latin typeface="Garamond" panose="02020404030301010803" pitchFamily="18" charset="0"/>
              </a:rPr>
              <a:t> büllerle seyreden  etiyolojisi bilinmeyen bir deri hastalığıdır.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CC20F350-DBA5-473A-B338-103E5F51BA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9795" y="1141136"/>
            <a:ext cx="3016526" cy="1819275"/>
          </a:xfrm>
          <a:prstGeom prst="rect">
            <a:avLst/>
          </a:prstGeom>
        </p:spPr>
      </p:pic>
      <p:sp>
        <p:nvSpPr>
          <p:cNvPr id="6" name="Açıklama Balonu: Bükülü Çizgi (Kenarlık Yok) 5">
            <a:extLst>
              <a:ext uri="{FF2B5EF4-FFF2-40B4-BE49-F238E27FC236}">
                <a16:creationId xmlns:a16="http://schemas.microsoft.com/office/drawing/2014/main" xmlns="" id="{00605698-4D15-4C85-8D8E-7A93111341FA}"/>
              </a:ext>
            </a:extLst>
          </p:cNvPr>
          <p:cNvSpPr/>
          <p:nvPr/>
        </p:nvSpPr>
        <p:spPr>
          <a:xfrm>
            <a:off x="11486321" y="2451652"/>
            <a:ext cx="599662" cy="371061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59</a:t>
            </a:r>
          </a:p>
        </p:txBody>
      </p:sp>
      <p:cxnSp>
        <p:nvCxnSpPr>
          <p:cNvPr id="8" name="Düz Ok Bağlayıcısı 7">
            <a:extLst>
              <a:ext uri="{FF2B5EF4-FFF2-40B4-BE49-F238E27FC236}">
                <a16:creationId xmlns:a16="http://schemas.microsoft.com/office/drawing/2014/main" xmlns="" id="{C40A4262-B6B2-47D8-98DD-CF3AE64EBE64}"/>
              </a:ext>
            </a:extLst>
          </p:cNvPr>
          <p:cNvCxnSpPr/>
          <p:nvPr/>
        </p:nvCxnSpPr>
        <p:spPr>
          <a:xfrm>
            <a:off x="6228522" y="1802296"/>
            <a:ext cx="137822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" name="Resim 9">
            <a:extLst>
              <a:ext uri="{FF2B5EF4-FFF2-40B4-BE49-F238E27FC236}">
                <a16:creationId xmlns:a16="http://schemas.microsoft.com/office/drawing/2014/main" xmlns="" id="{CCE9D580-89D7-49D5-9DA7-0A53CF94C0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6703" y="2451652"/>
            <a:ext cx="2263637" cy="1232450"/>
          </a:xfrm>
          <a:prstGeom prst="rect">
            <a:avLst/>
          </a:prstGeom>
        </p:spPr>
      </p:pic>
      <p:cxnSp>
        <p:nvCxnSpPr>
          <p:cNvPr id="12" name="Düz Ok Bağlayıcısı 11">
            <a:extLst>
              <a:ext uri="{FF2B5EF4-FFF2-40B4-BE49-F238E27FC236}">
                <a16:creationId xmlns:a16="http://schemas.microsoft.com/office/drawing/2014/main" xmlns="" id="{AF6B0209-26D3-4E6F-97A4-958283387017}"/>
              </a:ext>
            </a:extLst>
          </p:cNvPr>
          <p:cNvCxnSpPr/>
          <p:nvPr/>
        </p:nvCxnSpPr>
        <p:spPr>
          <a:xfrm>
            <a:off x="4214191" y="3299791"/>
            <a:ext cx="59634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Açıklama Balonu: Bükülü Çizgi (Kenarlık Yok) 12">
            <a:extLst>
              <a:ext uri="{FF2B5EF4-FFF2-40B4-BE49-F238E27FC236}">
                <a16:creationId xmlns:a16="http://schemas.microsoft.com/office/drawing/2014/main" xmlns="" id="{C7F36BAF-EF3B-45A9-B003-948701B6ABC7}"/>
              </a:ext>
            </a:extLst>
          </p:cNvPr>
          <p:cNvSpPr/>
          <p:nvPr/>
        </p:nvSpPr>
        <p:spPr>
          <a:xfrm>
            <a:off x="7360340" y="3313047"/>
            <a:ext cx="458443" cy="259139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60</a:t>
            </a:r>
          </a:p>
        </p:txBody>
      </p:sp>
      <p:pic>
        <p:nvPicPr>
          <p:cNvPr id="15" name="Resim 14">
            <a:extLst>
              <a:ext uri="{FF2B5EF4-FFF2-40B4-BE49-F238E27FC236}">
                <a16:creationId xmlns:a16="http://schemas.microsoft.com/office/drawing/2014/main" xmlns="" id="{0B99C80A-0811-4A58-82EA-D62315AC43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5876" y="3478694"/>
            <a:ext cx="2181225" cy="1819275"/>
          </a:xfrm>
          <a:prstGeom prst="rect">
            <a:avLst/>
          </a:prstGeom>
        </p:spPr>
      </p:pic>
      <p:cxnSp>
        <p:nvCxnSpPr>
          <p:cNvPr id="17" name="Düz Ok Bağlayıcısı 16">
            <a:extLst>
              <a:ext uri="{FF2B5EF4-FFF2-40B4-BE49-F238E27FC236}">
                <a16:creationId xmlns:a16="http://schemas.microsoft.com/office/drawing/2014/main" xmlns="" id="{509E548E-8D28-4FE2-8428-DC074EB4CDE8}"/>
              </a:ext>
            </a:extLst>
          </p:cNvPr>
          <p:cNvCxnSpPr/>
          <p:nvPr/>
        </p:nvCxnSpPr>
        <p:spPr>
          <a:xfrm>
            <a:off x="5698435" y="4784035"/>
            <a:ext cx="194806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Açıklama Balonu: Bükülü Çizgi (Kenarlık Yok) 17">
            <a:extLst>
              <a:ext uri="{FF2B5EF4-FFF2-40B4-BE49-F238E27FC236}">
                <a16:creationId xmlns:a16="http://schemas.microsoft.com/office/drawing/2014/main" xmlns="" id="{6BAF7D03-4565-4F2E-B63B-62676027ED4E}"/>
              </a:ext>
            </a:extLst>
          </p:cNvPr>
          <p:cNvSpPr/>
          <p:nvPr/>
        </p:nvSpPr>
        <p:spPr>
          <a:xfrm>
            <a:off x="11025809" y="4982817"/>
            <a:ext cx="460512" cy="315152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61</a:t>
            </a:r>
          </a:p>
        </p:txBody>
      </p:sp>
    </p:spTree>
    <p:extLst>
      <p:ext uri="{BB962C8B-B14F-4D97-AF65-F5344CB8AC3E}">
        <p14:creationId xmlns:p14="http://schemas.microsoft.com/office/powerpoint/2010/main" val="203772716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9F29585-21E1-4673-9485-963228D13D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43" y="410818"/>
            <a:ext cx="8756374" cy="58191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Dermatitis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herpetiformis:</a:t>
            </a:r>
            <a:r>
              <a:rPr lang="tr-TR" sz="1800" dirty="0" err="1">
                <a:latin typeface="Garamond" panose="02020404030301010803" pitchFamily="18" charset="0"/>
              </a:rPr>
              <a:t>Şiddetle</a:t>
            </a:r>
            <a:r>
              <a:rPr lang="tr-TR" sz="1800" dirty="0">
                <a:latin typeface="Garamond" panose="02020404030301010803" pitchFamily="18" charset="0"/>
              </a:rPr>
              <a:t> kaşınan veziküllerin, </a:t>
            </a:r>
            <a:r>
              <a:rPr lang="tr-TR" sz="1800" dirty="0" err="1">
                <a:latin typeface="Garamond" panose="02020404030301010803" pitchFamily="18" charset="0"/>
              </a:rPr>
              <a:t>papüllerin</a:t>
            </a:r>
            <a:r>
              <a:rPr lang="tr-TR" sz="1800" dirty="0">
                <a:latin typeface="Garamond" panose="02020404030301010803" pitchFamily="18" charset="0"/>
              </a:rPr>
              <a:t> ve ürtiker benzeri lezyonların kümeler yaptığı kronik bir hastalıktır.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Pseudofolliculitis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barbae</a:t>
            </a:r>
            <a:r>
              <a:rPr lang="tr-TR" sz="1800" dirty="0">
                <a:latin typeface="Arial Black" panose="020B0A04020102020204" pitchFamily="34" charset="0"/>
              </a:rPr>
              <a:t>( </a:t>
            </a:r>
            <a:r>
              <a:rPr lang="tr-TR" sz="1800" dirty="0" err="1">
                <a:latin typeface="Arial Black" panose="020B0A04020102020204" pitchFamily="34" charset="0"/>
              </a:rPr>
              <a:t>psödofollikulit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barbe</a:t>
            </a:r>
            <a:r>
              <a:rPr lang="tr-TR" sz="1800" dirty="0">
                <a:latin typeface="Arial Black" panose="020B0A04020102020204" pitchFamily="34" charset="0"/>
              </a:rPr>
              <a:t>): </a:t>
            </a:r>
            <a:r>
              <a:rPr lang="tr-TR" sz="1800" dirty="0">
                <a:latin typeface="Garamond" panose="02020404030301010803" pitchFamily="18" charset="0"/>
              </a:rPr>
              <a:t>Kıl dönmesi.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Decubitus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ulcer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dekubitus</a:t>
            </a:r>
            <a:r>
              <a:rPr lang="tr-TR" sz="1800" dirty="0">
                <a:latin typeface="Arial Black" panose="020B0A04020102020204" pitchFamily="34" charset="0"/>
              </a:rPr>
              <a:t> ülseri): </a:t>
            </a:r>
            <a:r>
              <a:rPr lang="tr-TR" sz="1800" dirty="0">
                <a:latin typeface="Garamond" panose="02020404030301010803" pitchFamily="18" charset="0"/>
              </a:rPr>
              <a:t>Genellikle yatalak hastalarda basınç altında </a:t>
            </a:r>
            <a:r>
              <a:rPr lang="tr-TR" sz="1800">
                <a:latin typeface="Garamond" panose="02020404030301010803" pitchFamily="18" charset="0"/>
              </a:rPr>
              <a:t>kalan yerlerinde </a:t>
            </a:r>
            <a:r>
              <a:rPr lang="tr-TR" sz="1800" dirty="0">
                <a:latin typeface="Garamond" panose="02020404030301010803" pitchFamily="18" charset="0"/>
              </a:rPr>
              <a:t>oluşan </a:t>
            </a:r>
            <a:r>
              <a:rPr lang="tr-TR" sz="1800" dirty="0" err="1">
                <a:latin typeface="Garamond" panose="02020404030301010803" pitchFamily="18" charset="0"/>
              </a:rPr>
              <a:t>iskemik</a:t>
            </a:r>
            <a:r>
              <a:rPr lang="tr-TR" sz="1800" dirty="0">
                <a:latin typeface="Garamond" panose="02020404030301010803" pitchFamily="18" charset="0"/>
              </a:rPr>
              <a:t> nekroz ve ülserlerdir.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Paronychia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paronişi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Tırnak yatağı iltihabı.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Pitriasis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rosea:</a:t>
            </a:r>
            <a:r>
              <a:rPr lang="tr-TR" sz="1800" dirty="0" err="1">
                <a:latin typeface="Garamond" panose="02020404030301010803" pitchFamily="18" charset="0"/>
              </a:rPr>
              <a:t>Etkeni</a:t>
            </a:r>
            <a:r>
              <a:rPr lang="tr-TR" sz="1800" dirty="0">
                <a:latin typeface="Garamond" panose="02020404030301010803" pitchFamily="18" charset="0"/>
              </a:rPr>
              <a:t> bilinmeyen, pul </a:t>
            </a:r>
            <a:r>
              <a:rPr lang="tr-TR" sz="1800" dirty="0" err="1">
                <a:latin typeface="Garamond" panose="02020404030301010803" pitchFamily="18" charset="0"/>
              </a:rPr>
              <a:t>pullezyonlarla</a:t>
            </a:r>
            <a:r>
              <a:rPr lang="tr-TR" sz="1800" dirty="0">
                <a:latin typeface="Garamond" panose="02020404030301010803" pitchFamily="18" charset="0"/>
              </a:rPr>
              <a:t> ortaya çıkan hafif iltihabi bir deri hastalığı.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Lichen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planus</a:t>
            </a:r>
            <a:r>
              <a:rPr lang="tr-TR" sz="1800" dirty="0">
                <a:latin typeface="Arial Black" panose="020B0A04020102020204" pitchFamily="34" charset="0"/>
              </a:rPr>
              <a:t>(liken </a:t>
            </a:r>
            <a:r>
              <a:rPr lang="tr-TR" sz="1800" dirty="0" err="1">
                <a:latin typeface="Arial Black" panose="020B0A04020102020204" pitchFamily="34" charset="0"/>
              </a:rPr>
              <a:t>planus</a:t>
            </a:r>
            <a:r>
              <a:rPr lang="tr-TR" sz="1800" dirty="0">
                <a:latin typeface="Arial Black" panose="020B0A04020102020204" pitchFamily="34" charset="0"/>
              </a:rPr>
              <a:t>): </a:t>
            </a:r>
            <a:r>
              <a:rPr lang="tr-TR" sz="1800" dirty="0">
                <a:latin typeface="Garamond" panose="02020404030301010803" pitchFamily="18" charset="0"/>
              </a:rPr>
              <a:t>Birbirleriyle birleşerek kaba, pullu plaklar halini alabilen, küçük ayrı ayrı duran, köşeli </a:t>
            </a:r>
            <a:r>
              <a:rPr lang="tr-TR" sz="1800" dirty="0" err="1">
                <a:latin typeface="Garamond" panose="02020404030301010803" pitchFamily="18" charset="0"/>
              </a:rPr>
              <a:t>papüllerin</a:t>
            </a:r>
            <a:r>
              <a:rPr lang="tr-TR" sz="1800" dirty="0">
                <a:latin typeface="Garamond" panose="02020404030301010803" pitchFamily="18" charset="0"/>
              </a:rPr>
              <a:t> görüldüğü tekrarlayan, kaşıntılı , iltihabi bir hastalıktır.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İcthyosis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iktiyoz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Deri üzerinde aşırı pullanma gösteren </a:t>
            </a:r>
            <a:r>
              <a:rPr lang="tr-TR" sz="1800" dirty="0" err="1">
                <a:latin typeface="Garamond" panose="02020404030301010803" pitchFamily="18" charset="0"/>
              </a:rPr>
              <a:t>herediter</a:t>
            </a:r>
            <a:r>
              <a:rPr lang="tr-TR" sz="1800" dirty="0">
                <a:latin typeface="Garamond" panose="02020404030301010803" pitchFamily="18" charset="0"/>
              </a:rPr>
              <a:t> bir grup hastalıktır.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xmlns="" id="{CAA879A8-A7C4-4BE0-B50B-05EA015DE0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2332" y="5247863"/>
            <a:ext cx="2486025" cy="1504120"/>
          </a:xfrm>
          <a:prstGeom prst="rect">
            <a:avLst/>
          </a:prstGeom>
        </p:spPr>
      </p:pic>
      <p:cxnSp>
        <p:nvCxnSpPr>
          <p:cNvPr id="6" name="Düz Ok Bağlayıcısı 5">
            <a:extLst>
              <a:ext uri="{FF2B5EF4-FFF2-40B4-BE49-F238E27FC236}">
                <a16:creationId xmlns:a16="http://schemas.microsoft.com/office/drawing/2014/main" xmlns="" id="{3AF51B1D-7A13-4C7F-9FAE-F8CFE40CA740}"/>
              </a:ext>
            </a:extLst>
          </p:cNvPr>
          <p:cNvCxnSpPr/>
          <p:nvPr/>
        </p:nvCxnSpPr>
        <p:spPr>
          <a:xfrm>
            <a:off x="8136835" y="5883965"/>
            <a:ext cx="6493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Açıklama Balonu: Bükülü Çizgi (Kenarlık Yok) 6">
            <a:extLst>
              <a:ext uri="{FF2B5EF4-FFF2-40B4-BE49-F238E27FC236}">
                <a16:creationId xmlns:a16="http://schemas.microsoft.com/office/drawing/2014/main" xmlns="" id="{D203595E-EBE0-4D9E-AC7A-9B02A86825D5}"/>
              </a:ext>
            </a:extLst>
          </p:cNvPr>
          <p:cNvSpPr/>
          <p:nvPr/>
        </p:nvSpPr>
        <p:spPr>
          <a:xfrm>
            <a:off x="11698357" y="5883965"/>
            <a:ext cx="493643" cy="346007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62</a:t>
            </a:r>
          </a:p>
        </p:txBody>
      </p:sp>
      <p:pic>
        <p:nvPicPr>
          <p:cNvPr id="9" name="Resim 8">
            <a:extLst>
              <a:ext uri="{FF2B5EF4-FFF2-40B4-BE49-F238E27FC236}">
                <a16:creationId xmlns:a16="http://schemas.microsoft.com/office/drawing/2014/main" xmlns="" id="{A0205553-62D6-4366-A44A-E13FF32516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6792" y="584958"/>
            <a:ext cx="2091565" cy="1614903"/>
          </a:xfrm>
          <a:prstGeom prst="rect">
            <a:avLst/>
          </a:prstGeom>
        </p:spPr>
      </p:pic>
      <p:sp>
        <p:nvSpPr>
          <p:cNvPr id="10" name="Açıklama Balonu: Bükülü Çizgi (Kenarlık Yok) 9">
            <a:extLst>
              <a:ext uri="{FF2B5EF4-FFF2-40B4-BE49-F238E27FC236}">
                <a16:creationId xmlns:a16="http://schemas.microsoft.com/office/drawing/2014/main" xmlns="" id="{367F9255-ABC1-41A5-A4D2-DDDBEB5B5F3C}"/>
              </a:ext>
            </a:extLst>
          </p:cNvPr>
          <p:cNvSpPr/>
          <p:nvPr/>
        </p:nvSpPr>
        <p:spPr>
          <a:xfrm>
            <a:off x="11698357" y="1588810"/>
            <a:ext cx="493643" cy="346007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63</a:t>
            </a:r>
          </a:p>
        </p:txBody>
      </p:sp>
    </p:spTree>
    <p:extLst>
      <p:ext uri="{BB962C8B-B14F-4D97-AF65-F5344CB8AC3E}">
        <p14:creationId xmlns:p14="http://schemas.microsoft.com/office/powerpoint/2010/main" val="85842787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926C8280-1575-4BD5-BA8E-AA39F0487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8538"/>
            <a:ext cx="8915400" cy="62947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Albinism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albinizm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 err="1">
                <a:latin typeface="Garamond" panose="02020404030301010803" pitchFamily="18" charset="0"/>
              </a:rPr>
              <a:t>Melanositlerin</a:t>
            </a:r>
            <a:r>
              <a:rPr lang="tr-TR" sz="1800" dirty="0">
                <a:latin typeface="Garamond" panose="02020404030301010803" pitchFamily="18" charset="0"/>
              </a:rPr>
              <a:t> melanin yapmadığı kalıtsal bir </a:t>
            </a:r>
            <a:r>
              <a:rPr lang="tr-TR" sz="1800" dirty="0" err="1">
                <a:latin typeface="Garamond" panose="02020404030301010803" pitchFamily="18" charset="0"/>
              </a:rPr>
              <a:t>hastalıktır.Pigmentasyon</a:t>
            </a:r>
            <a:r>
              <a:rPr lang="tr-TR" sz="1800" dirty="0">
                <a:latin typeface="Garamond" panose="02020404030301010803" pitchFamily="18" charset="0"/>
              </a:rPr>
              <a:t> yoktur.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Vitiligo:</a:t>
            </a:r>
            <a:r>
              <a:rPr lang="tr-TR" sz="1800" dirty="0" err="1">
                <a:latin typeface="Garamond" panose="02020404030301010803" pitchFamily="18" charset="0"/>
              </a:rPr>
              <a:t>Melanositlerin</a:t>
            </a:r>
            <a:r>
              <a:rPr lang="tr-TR" sz="1800" dirty="0">
                <a:latin typeface="Garamond" panose="02020404030301010803" pitchFamily="18" charset="0"/>
              </a:rPr>
              <a:t> sonradan ortadan kalktığı bir hastalıktır.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Miliaria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miliarya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İsilik.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Nevus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nevüs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Ben.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Ephelides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efelid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 err="1">
                <a:latin typeface="Garamond" panose="02020404030301010803" pitchFamily="18" charset="0"/>
              </a:rPr>
              <a:t>Çil,benek</a:t>
            </a:r>
            <a:r>
              <a:rPr lang="tr-TR" sz="1800" dirty="0">
                <a:latin typeface="Garamond" panose="02020404030301010803" pitchFamily="18" charset="0"/>
              </a:rPr>
              <a:t>.</a:t>
            </a:r>
          </a:p>
          <a:p>
            <a:pPr marL="0" indent="0">
              <a:buNone/>
            </a:pPr>
            <a:endParaRPr lang="tr-TR" sz="1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Verrucae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vulgaris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verruka</a:t>
            </a:r>
            <a:r>
              <a:rPr lang="tr-TR" sz="1800" dirty="0">
                <a:latin typeface="Arial Black" panose="020B0A04020102020204" pitchFamily="34" charset="0"/>
              </a:rPr>
              <a:t> </a:t>
            </a:r>
            <a:r>
              <a:rPr lang="tr-TR" sz="1800" dirty="0" err="1">
                <a:latin typeface="Arial Black" panose="020B0A04020102020204" pitchFamily="34" charset="0"/>
              </a:rPr>
              <a:t>vulgaris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Siğil.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Alopesia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alopesi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 err="1">
                <a:latin typeface="Garamond" panose="02020404030301010803" pitchFamily="18" charset="0"/>
              </a:rPr>
              <a:t>Kellik,saçların</a:t>
            </a:r>
            <a:r>
              <a:rPr lang="tr-TR" sz="1800" dirty="0">
                <a:latin typeface="Garamond" panose="02020404030301010803" pitchFamily="18" charset="0"/>
              </a:rPr>
              <a:t> dökülmesi.</a:t>
            </a: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Scabiazis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skabiyazis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Uyuz.</a:t>
            </a:r>
          </a:p>
          <a:p>
            <a:pPr marL="0" indent="0">
              <a:buNone/>
            </a:pPr>
            <a:endParaRPr lang="tr-TR" sz="18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Keratoacanthoma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keratoakantoma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Merkezinde </a:t>
            </a:r>
            <a:r>
              <a:rPr lang="tr-TR" sz="1800" dirty="0" err="1">
                <a:latin typeface="Garamond" panose="02020404030301010803" pitchFamily="18" charset="0"/>
              </a:rPr>
              <a:t>keratinöz</a:t>
            </a:r>
            <a:r>
              <a:rPr lang="tr-TR" sz="1800" dirty="0">
                <a:latin typeface="Garamond" panose="02020404030301010803" pitchFamily="18" charset="0"/>
              </a:rPr>
              <a:t> madde içeren bir krater bulunan  yuvarlak , sert, ve genellikle et renginde lezyon.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625E8741-9312-41F0-8C5D-1131A73046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5102" y="1624012"/>
            <a:ext cx="1914525" cy="1927571"/>
          </a:xfrm>
          <a:prstGeom prst="rect">
            <a:avLst/>
          </a:prstGeom>
        </p:spPr>
      </p:pic>
      <p:cxnSp>
        <p:nvCxnSpPr>
          <p:cNvPr id="7" name="Düz Ok Bağlayıcısı 6">
            <a:extLst>
              <a:ext uri="{FF2B5EF4-FFF2-40B4-BE49-F238E27FC236}">
                <a16:creationId xmlns:a16="http://schemas.microsoft.com/office/drawing/2014/main" xmlns="" id="{199C3B09-276F-4581-947A-2EACFFC9D531}"/>
              </a:ext>
            </a:extLst>
          </p:cNvPr>
          <p:cNvCxnSpPr/>
          <p:nvPr/>
        </p:nvCxnSpPr>
        <p:spPr>
          <a:xfrm>
            <a:off x="4121426" y="3385929"/>
            <a:ext cx="2769704" cy="430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Resim 8">
            <a:extLst>
              <a:ext uri="{FF2B5EF4-FFF2-40B4-BE49-F238E27FC236}">
                <a16:creationId xmlns:a16="http://schemas.microsoft.com/office/drawing/2014/main" xmlns="" id="{BB50F998-1AD8-4F2D-A692-408AAEE678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1129" y="3748088"/>
            <a:ext cx="3684105" cy="1485900"/>
          </a:xfrm>
          <a:prstGeom prst="rect">
            <a:avLst/>
          </a:prstGeom>
        </p:spPr>
      </p:pic>
      <p:cxnSp>
        <p:nvCxnSpPr>
          <p:cNvPr id="11" name="Düz Ok Bağlayıcısı 10">
            <a:extLst>
              <a:ext uri="{FF2B5EF4-FFF2-40B4-BE49-F238E27FC236}">
                <a16:creationId xmlns:a16="http://schemas.microsoft.com/office/drawing/2014/main" xmlns="" id="{62F07052-1CAD-4A73-B689-A57822FA30C7}"/>
              </a:ext>
            </a:extLst>
          </p:cNvPr>
          <p:cNvCxnSpPr/>
          <p:nvPr/>
        </p:nvCxnSpPr>
        <p:spPr>
          <a:xfrm>
            <a:off x="6096000" y="4108174"/>
            <a:ext cx="66260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Açıklama Balonu: Bükülü Çizgi (Kenarlık Yok) 11">
            <a:extLst>
              <a:ext uri="{FF2B5EF4-FFF2-40B4-BE49-F238E27FC236}">
                <a16:creationId xmlns:a16="http://schemas.microsoft.com/office/drawing/2014/main" xmlns="" id="{467D69ED-C13A-424B-ADD8-DE7BDB0D7E51}"/>
              </a:ext>
            </a:extLst>
          </p:cNvPr>
          <p:cNvSpPr/>
          <p:nvPr/>
        </p:nvSpPr>
        <p:spPr>
          <a:xfrm>
            <a:off x="9448800" y="3109912"/>
            <a:ext cx="477078" cy="276017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64</a:t>
            </a:r>
          </a:p>
        </p:txBody>
      </p:sp>
      <p:sp>
        <p:nvSpPr>
          <p:cNvPr id="13" name="Açıklama Balonu: Bükülü Çizgi (Kenarlık Yok) 12">
            <a:extLst>
              <a:ext uri="{FF2B5EF4-FFF2-40B4-BE49-F238E27FC236}">
                <a16:creationId xmlns:a16="http://schemas.microsoft.com/office/drawing/2014/main" xmlns="" id="{6C3A931B-4E0D-42B9-82E5-4F4BB4CEB3BE}"/>
              </a:ext>
            </a:extLst>
          </p:cNvPr>
          <p:cNvSpPr/>
          <p:nvPr/>
        </p:nvSpPr>
        <p:spPr>
          <a:xfrm>
            <a:off x="10707757" y="4810539"/>
            <a:ext cx="477078" cy="304800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65</a:t>
            </a:r>
          </a:p>
        </p:txBody>
      </p:sp>
    </p:spTree>
    <p:extLst>
      <p:ext uri="{BB962C8B-B14F-4D97-AF65-F5344CB8AC3E}">
        <p14:creationId xmlns:p14="http://schemas.microsoft.com/office/powerpoint/2010/main" val="496385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9FF07D0-1C5A-4989-AEAB-824A89902E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626" y="301625"/>
            <a:ext cx="7775713" cy="5693948"/>
          </a:xfrm>
        </p:spPr>
        <p:txBody>
          <a:bodyPr>
            <a:normAutofit/>
          </a:bodyPr>
          <a:lstStyle/>
          <a:p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Camera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(kamera):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Göz yuvarının içindeki odalara verilen isim. Üç kamera vardır. Bunlar: ön oda ,arka oda ve camsı odadır.</a:t>
            </a:r>
          </a:p>
          <a:p>
            <a:endParaRPr lang="tr-TR" sz="1800" dirty="0">
              <a:latin typeface="Garamond" panose="02020404030301010803" pitchFamily="18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tr-TR" sz="1800" dirty="0">
                <a:latin typeface="Aharoni" panose="02010803020104030203" pitchFamily="2" charset="-79"/>
                <a:cs typeface="Aharoni" panose="02010803020104030203" pitchFamily="2" charset="-79"/>
              </a:rPr>
              <a:t>  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Blepharon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blefaron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Göz kapağı.</a:t>
            </a:r>
          </a:p>
          <a:p>
            <a:endParaRPr lang="tr-TR" sz="1800" dirty="0">
              <a:latin typeface="Garamond" panose="02020404030301010803" pitchFamily="18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tr-TR" sz="1800" dirty="0">
                <a:latin typeface="Aharoni" panose="02010803020104030203" pitchFamily="2" charset="-79"/>
                <a:cs typeface="Aharoni" panose="02010803020104030203" pitchFamily="2" charset="-79"/>
              </a:rPr>
              <a:t>  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Gl.Tartalis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gl.tartalis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sz="1800" dirty="0" err="1">
                <a:latin typeface="Garamond" panose="02020404030301010803" pitchFamily="18" charset="0"/>
                <a:cs typeface="Aharoni" panose="02010803020104030203" pitchFamily="2" charset="-79"/>
              </a:rPr>
              <a:t>Tarsal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 bezler. Göz kapağında bulunan yağ bezleri.</a:t>
            </a:r>
          </a:p>
          <a:p>
            <a:pPr marL="0" indent="0">
              <a:buNone/>
            </a:pPr>
            <a:r>
              <a:rPr lang="tr-TR" sz="18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  <a:p>
            <a:pPr marL="0" indent="0">
              <a:buNone/>
            </a:pPr>
            <a:r>
              <a:rPr lang="tr-TR" sz="1800" dirty="0">
                <a:latin typeface="Aharoni" panose="02010803020104030203" pitchFamily="2" charset="-79"/>
                <a:cs typeface="Aharoni" panose="02010803020104030203" pitchFamily="2" charset="-79"/>
              </a:rPr>
              <a:t>  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Conjunctiva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konjunktiva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Göz kapaklarının korneaya bakan yüzlerini  kaplayan </a:t>
            </a:r>
            <a:r>
              <a:rPr lang="tr-TR" sz="1800" dirty="0" err="1">
                <a:latin typeface="Garamond" panose="02020404030301010803" pitchFamily="18" charset="0"/>
                <a:cs typeface="Aharoni" panose="02010803020104030203" pitchFamily="2" charset="-79"/>
              </a:rPr>
              <a:t>müköz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 katman. Çok katlı prizmatik </a:t>
            </a:r>
            <a:r>
              <a:rPr lang="tr-TR" sz="1800" dirty="0" err="1">
                <a:latin typeface="Garamond" panose="02020404030301010803" pitchFamily="18" charset="0"/>
                <a:cs typeface="Aharoni" panose="02010803020104030203" pitchFamily="2" charset="-79"/>
              </a:rPr>
              <a:t>epitelle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 döşelidir. Bunun altında ince gevşek bağ dokudan kat vardır.</a:t>
            </a:r>
          </a:p>
          <a:p>
            <a:endParaRPr lang="tr-TR" sz="1800" dirty="0">
              <a:latin typeface="Garamond" panose="02020404030301010803" pitchFamily="18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tr-TR" sz="1800" dirty="0">
                <a:latin typeface="Aharoni" panose="02010803020104030203" pitchFamily="2" charset="-79"/>
                <a:cs typeface="Aharoni" panose="02010803020104030203" pitchFamily="2" charset="-79"/>
              </a:rPr>
              <a:t>  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Gl.lacrimalis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gl.lakrimalis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Lakrimal bez. Göz yaşı bezi. </a:t>
            </a:r>
            <a:r>
              <a:rPr lang="tr-TR" sz="1800" dirty="0" err="1">
                <a:latin typeface="Garamond" panose="02020404030301010803" pitchFamily="18" charset="0"/>
                <a:cs typeface="Aharoni" panose="02010803020104030203" pitchFamily="2" charset="-79"/>
              </a:rPr>
              <a:t>Orbitanın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 ön üst bölgesinde yerleşik bezlerdir.</a:t>
            </a:r>
          </a:p>
          <a:p>
            <a:endParaRPr lang="tr-TR" sz="1800" dirty="0">
              <a:latin typeface="Garamond" panose="02020404030301010803" pitchFamily="18" charset="0"/>
              <a:cs typeface="Aharoni" panose="02010803020104030203" pitchFamily="2" charset="-79"/>
            </a:endParaRPr>
          </a:p>
          <a:p>
            <a:endParaRPr lang="tr-TR" sz="1800" dirty="0">
              <a:latin typeface="Garamond" panose="02020404030301010803" pitchFamily="18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tr-TR" sz="18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Photo(foto):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Işık.</a:t>
            </a:r>
            <a:endParaRPr lang="tr-TR" sz="1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xmlns="" id="{7BEDC4AE-E5F1-49EB-973D-FC7D4C98EF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2330" y="650393"/>
            <a:ext cx="1497496" cy="1218164"/>
          </a:xfrm>
          <a:prstGeom prst="rect">
            <a:avLst/>
          </a:prstGeom>
        </p:spPr>
      </p:pic>
      <p:cxnSp>
        <p:nvCxnSpPr>
          <p:cNvPr id="6" name="Düz Ok Bağlayıcısı 5">
            <a:extLst>
              <a:ext uri="{FF2B5EF4-FFF2-40B4-BE49-F238E27FC236}">
                <a16:creationId xmlns:a16="http://schemas.microsoft.com/office/drawing/2014/main" xmlns="" id="{5D74D75E-ACAE-4EDF-813B-A0A3D1F3F98F}"/>
              </a:ext>
            </a:extLst>
          </p:cNvPr>
          <p:cNvCxnSpPr/>
          <p:nvPr/>
        </p:nvCxnSpPr>
        <p:spPr>
          <a:xfrm>
            <a:off x="4360985" y="1471509"/>
            <a:ext cx="70134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Açıklama Balonu: Bükülü Çizgi (Kenarlık Yok) 6">
            <a:extLst>
              <a:ext uri="{FF2B5EF4-FFF2-40B4-BE49-F238E27FC236}">
                <a16:creationId xmlns:a16="http://schemas.microsoft.com/office/drawing/2014/main" xmlns="" id="{A47F5CC1-85F4-4013-AB58-7C6CE4625A17}"/>
              </a:ext>
            </a:extLst>
          </p:cNvPr>
          <p:cNvSpPr/>
          <p:nvPr/>
        </p:nvSpPr>
        <p:spPr>
          <a:xfrm>
            <a:off x="6619461" y="1471509"/>
            <a:ext cx="212034" cy="251792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7</a:t>
            </a:r>
          </a:p>
        </p:txBody>
      </p:sp>
      <p:pic>
        <p:nvPicPr>
          <p:cNvPr id="9" name="Resim 8">
            <a:extLst>
              <a:ext uri="{FF2B5EF4-FFF2-40B4-BE49-F238E27FC236}">
                <a16:creationId xmlns:a16="http://schemas.microsoft.com/office/drawing/2014/main" xmlns="" id="{0DBB6D95-A21A-4B57-AF30-4FD43125A8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7508" y="3429000"/>
            <a:ext cx="2362614" cy="1540565"/>
          </a:xfrm>
          <a:prstGeom prst="rect">
            <a:avLst/>
          </a:prstGeom>
        </p:spPr>
      </p:pic>
      <p:cxnSp>
        <p:nvCxnSpPr>
          <p:cNvPr id="11" name="Düz Ok Bağlayıcısı 10">
            <a:extLst>
              <a:ext uri="{FF2B5EF4-FFF2-40B4-BE49-F238E27FC236}">
                <a16:creationId xmlns:a16="http://schemas.microsoft.com/office/drawing/2014/main" xmlns="" id="{DACDC811-C0D8-43F0-B8F4-97F692AF4AF3}"/>
              </a:ext>
            </a:extLst>
          </p:cNvPr>
          <p:cNvCxnSpPr/>
          <p:nvPr/>
        </p:nvCxnSpPr>
        <p:spPr>
          <a:xfrm flipV="1">
            <a:off x="7915114" y="3751640"/>
            <a:ext cx="1132393" cy="2367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Açıklama Balonu: Bükülü Çizgi (Kenarlık Yok) 11">
            <a:extLst>
              <a:ext uri="{FF2B5EF4-FFF2-40B4-BE49-F238E27FC236}">
                <a16:creationId xmlns:a16="http://schemas.microsoft.com/office/drawing/2014/main" xmlns="" id="{22883897-7243-494E-BD75-8B80099EDD7C}"/>
              </a:ext>
            </a:extLst>
          </p:cNvPr>
          <p:cNvSpPr/>
          <p:nvPr/>
        </p:nvSpPr>
        <p:spPr>
          <a:xfrm>
            <a:off x="11410122" y="4002157"/>
            <a:ext cx="340830" cy="291547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8</a:t>
            </a:r>
          </a:p>
        </p:txBody>
      </p:sp>
      <p:sp>
        <p:nvSpPr>
          <p:cNvPr id="2" name="Konuşma Balonu: Köşeleri Yuvarlanmış Dikdörtgen 1">
            <a:extLst>
              <a:ext uri="{FF2B5EF4-FFF2-40B4-BE49-F238E27FC236}">
                <a16:creationId xmlns:a16="http://schemas.microsoft.com/office/drawing/2014/main" xmlns="" id="{3395E86B-0E03-4A77-8CD7-0A8F5BE9217C}"/>
              </a:ext>
            </a:extLst>
          </p:cNvPr>
          <p:cNvSpPr/>
          <p:nvPr/>
        </p:nvSpPr>
        <p:spPr>
          <a:xfrm>
            <a:off x="8864683" y="1029411"/>
            <a:ext cx="1886443" cy="550007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/>
              <a:t>Gl:glandula:Bez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236227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8948C503-2DF9-4139-BC86-A0BB7D34D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latin typeface="Arial Black" panose="020B0A04020102020204" pitchFamily="34" charset="0"/>
              </a:rPr>
              <a:t>Ameliyat Terimleri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EE53297E-A281-4A50-98CA-3FFA531106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157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Dermatoplasty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dermatoplasti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Cildin bir yerini tamir için vücudun başka bir </a:t>
            </a:r>
            <a:r>
              <a:rPr lang="tr-TR" sz="1800" dirty="0" err="1">
                <a:latin typeface="Garamond" panose="02020404030301010803" pitchFamily="18" charset="0"/>
              </a:rPr>
              <a:t>yrinden</a:t>
            </a:r>
            <a:r>
              <a:rPr lang="tr-TR" sz="1800" dirty="0">
                <a:latin typeface="Garamond" panose="02020404030301010803" pitchFamily="18" charset="0"/>
              </a:rPr>
              <a:t> bir cilt parçası kesip bu yere </a:t>
            </a:r>
            <a:r>
              <a:rPr lang="tr-TR" sz="1800" dirty="0" err="1">
                <a:latin typeface="Garamond" panose="02020404030301010803" pitchFamily="18" charset="0"/>
              </a:rPr>
              <a:t>yapştırma</a:t>
            </a:r>
            <a:r>
              <a:rPr lang="tr-TR" sz="1800" dirty="0">
                <a:latin typeface="Garamond" panose="02020404030301010803" pitchFamily="18" charset="0"/>
              </a:rPr>
              <a:t> ameliyatı.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Excoriation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ekskoryasyon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Cildin bir kısmının çıkarılması.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Dermatome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dermatom</a:t>
            </a:r>
            <a:r>
              <a:rPr lang="tr-TR" sz="1800" dirty="0">
                <a:latin typeface="Arial Black" panose="020B0A04020102020204" pitchFamily="34" charset="0"/>
              </a:rPr>
              <a:t>): </a:t>
            </a:r>
            <a:r>
              <a:rPr lang="tr-TR" sz="1800" dirty="0" err="1">
                <a:latin typeface="Garamond" panose="02020404030301010803" pitchFamily="18" charset="0"/>
              </a:rPr>
              <a:t>Greft</a:t>
            </a:r>
            <a:r>
              <a:rPr lang="tr-TR" sz="1800" dirty="0">
                <a:latin typeface="Garamond" panose="02020404030301010803" pitchFamily="18" charset="0"/>
              </a:rPr>
              <a:t> olarak hazırlanmak üzere çeşitli kalınlıkta deri plakları kesebilen araç.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</a:rPr>
              <a:t>Curettage</a:t>
            </a:r>
            <a:r>
              <a:rPr lang="tr-TR" sz="1800" dirty="0">
                <a:latin typeface="Arial Black" panose="020B0A04020102020204" pitchFamily="34" charset="0"/>
              </a:rPr>
              <a:t>(</a:t>
            </a:r>
            <a:r>
              <a:rPr lang="tr-TR" sz="1800" dirty="0" err="1">
                <a:latin typeface="Arial Black" panose="020B0A04020102020204" pitchFamily="34" charset="0"/>
              </a:rPr>
              <a:t>küretaj</a:t>
            </a:r>
            <a:r>
              <a:rPr lang="tr-TR" sz="1800" dirty="0">
                <a:latin typeface="Arial Black" panose="020B0A04020102020204" pitchFamily="34" charset="0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Derideki yüzeysel lezyonların deri </a:t>
            </a:r>
            <a:r>
              <a:rPr lang="tr-TR" sz="1800" dirty="0" err="1">
                <a:latin typeface="Garamond" panose="02020404030301010803" pitchFamily="18" charset="0"/>
              </a:rPr>
              <a:t>küretiyle</a:t>
            </a:r>
            <a:r>
              <a:rPr lang="tr-TR" sz="1800" dirty="0">
                <a:latin typeface="Garamond" panose="02020404030301010803" pitchFamily="18" charset="0"/>
              </a:rPr>
              <a:t> alınması.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</p:txBody>
      </p:sp>
      <p:sp>
        <p:nvSpPr>
          <p:cNvPr id="4" name="Konuşma Balonu: Dikdörtgen 3">
            <a:extLst>
              <a:ext uri="{FF2B5EF4-FFF2-40B4-BE49-F238E27FC236}">
                <a16:creationId xmlns:a16="http://schemas.microsoft.com/office/drawing/2014/main" xmlns="" id="{BDD000AF-423B-445E-9CF1-ADC8750B07B2}"/>
              </a:ext>
            </a:extLst>
          </p:cNvPr>
          <p:cNvSpPr/>
          <p:nvPr/>
        </p:nvSpPr>
        <p:spPr>
          <a:xfrm>
            <a:off x="9859617" y="4532243"/>
            <a:ext cx="1683027" cy="901148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/>
              <a:t>Küret:Kazıyıcı</a:t>
            </a:r>
            <a:r>
              <a:rPr lang="tr-TR" dirty="0"/>
              <a:t> alet.</a:t>
            </a:r>
          </a:p>
        </p:txBody>
      </p:sp>
    </p:spTree>
    <p:extLst>
      <p:ext uri="{BB962C8B-B14F-4D97-AF65-F5344CB8AC3E}">
        <p14:creationId xmlns:p14="http://schemas.microsoft.com/office/powerpoint/2010/main" val="348645037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AB212A02-799F-4371-A1E9-F6382FA99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>
                <a:latin typeface="Arial Black" panose="020B0A04020102020204" pitchFamily="34" charset="0"/>
              </a:rPr>
              <a:t>3. Derece Yanık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B85AE037-4808-4CFA-B8C2-C45BDF750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16719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800" dirty="0">
                <a:latin typeface="Garamond" panose="02020404030301010803" pitchFamily="18" charset="0"/>
              </a:rPr>
              <a:t>►Genellikle alev, kaynamış su , kimyasal madde ile oluşur.</a:t>
            </a:r>
          </a:p>
          <a:p>
            <a:pPr marL="0" indent="0">
              <a:buNone/>
            </a:pPr>
            <a:r>
              <a:rPr lang="tr-TR" sz="1800" dirty="0">
                <a:latin typeface="Garamond" panose="02020404030301010803" pitchFamily="18" charset="0"/>
              </a:rPr>
              <a:t>(Epidermis, </a:t>
            </a:r>
            <a:r>
              <a:rPr lang="tr-TR" sz="1800" dirty="0" err="1">
                <a:latin typeface="Garamond" panose="02020404030301010803" pitchFamily="18" charset="0"/>
              </a:rPr>
              <a:t>dermis</a:t>
            </a:r>
            <a:r>
              <a:rPr lang="tr-TR" sz="1800" dirty="0">
                <a:latin typeface="Garamond" panose="02020404030301010803" pitchFamily="18" charset="0"/>
              </a:rPr>
              <a:t>, </a:t>
            </a:r>
            <a:r>
              <a:rPr lang="tr-TR" sz="1800" dirty="0" err="1">
                <a:latin typeface="Garamond" panose="02020404030301010803" pitchFamily="18" charset="0"/>
              </a:rPr>
              <a:t>subcutan</a:t>
            </a:r>
            <a:r>
              <a:rPr lang="tr-TR" sz="1800" dirty="0">
                <a:latin typeface="Garamond" panose="02020404030301010803" pitchFamily="18" charset="0"/>
              </a:rPr>
              <a:t> doku ve kaslar zarar görmüş olabilir.)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>
                <a:latin typeface="Garamond" panose="02020404030301010803" pitchFamily="18" charset="0"/>
              </a:rPr>
              <a:t>►3 derece yanıklarda bütün </a:t>
            </a:r>
            <a:r>
              <a:rPr lang="tr-TR" sz="1800" dirty="0" err="1">
                <a:latin typeface="Garamond" panose="02020404030301010803" pitchFamily="18" charset="0"/>
              </a:rPr>
              <a:t>nöroseptörler</a:t>
            </a:r>
            <a:r>
              <a:rPr lang="tr-TR" sz="1800" dirty="0">
                <a:latin typeface="Garamond" panose="02020404030301010803" pitchFamily="18" charset="0"/>
              </a:rPr>
              <a:t> yok olduğu için ağrı hissedilmez. 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>
                <a:latin typeface="Garamond" panose="02020404030301010803" pitchFamily="18" charset="0"/>
              </a:rPr>
              <a:t>►Dokuzlar kuralı yanığın şiddetini belirlemede yanığın genişliği, yanığın derinliği ve yanan vücut bölgesi değerlendirilir. 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1800" dirty="0">
                <a:latin typeface="Garamond" panose="02020404030301010803" pitchFamily="18" charset="0"/>
              </a:rPr>
              <a:t>►Yaralı yine de ağrı hissedebilir bunun sebebi 3. derece yanığın çevresinde 1. derece yanıkların oluşmasıdır. </a:t>
            </a:r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xmlns="" id="{2325AFEB-5248-47C6-845A-027D797D09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0129" y="1141136"/>
            <a:ext cx="2432602" cy="5035827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C0FC7837-566F-4CAE-89B5-F03F42CD810B}"/>
              </a:ext>
            </a:extLst>
          </p:cNvPr>
          <p:cNvSpPr txBox="1"/>
          <p:nvPr/>
        </p:nvSpPr>
        <p:spPr>
          <a:xfrm>
            <a:off x="10005391" y="771804"/>
            <a:ext cx="1575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Dokuzlar kuralı</a:t>
            </a:r>
          </a:p>
        </p:txBody>
      </p:sp>
      <p:sp>
        <p:nvSpPr>
          <p:cNvPr id="9" name="Açıklama Balonu: Bükülü Çizgi (Kenarlık Yok) 8">
            <a:extLst>
              <a:ext uri="{FF2B5EF4-FFF2-40B4-BE49-F238E27FC236}">
                <a16:creationId xmlns:a16="http://schemas.microsoft.com/office/drawing/2014/main" xmlns="" id="{C9E5A500-B688-47F1-B1C5-3EDC00D1AFCB}"/>
              </a:ext>
            </a:extLst>
          </p:cNvPr>
          <p:cNvSpPr/>
          <p:nvPr/>
        </p:nvSpPr>
        <p:spPr>
          <a:xfrm>
            <a:off x="11353800" y="6086196"/>
            <a:ext cx="467139" cy="274847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71</a:t>
            </a:r>
          </a:p>
        </p:txBody>
      </p:sp>
    </p:spTree>
    <p:extLst>
      <p:ext uri="{BB962C8B-B14F-4D97-AF65-F5344CB8AC3E}">
        <p14:creationId xmlns:p14="http://schemas.microsoft.com/office/powerpoint/2010/main" val="197812353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A7083157-1648-4F0B-9938-8DDE35E2C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765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dirty="0">
                <a:latin typeface="Arial Black" panose="020B0A04020102020204" pitchFamily="34" charset="0"/>
              </a:rPr>
              <a:t>Vaka Çalışması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9C4C543F-FDC3-45B7-A755-47029E390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u="sng" dirty="0">
                <a:latin typeface="Garamond" panose="02020404030301010803" pitchFamily="18" charset="0"/>
              </a:rPr>
              <a:t>HASTANIN ÖYKÜSÜ:</a:t>
            </a:r>
          </a:p>
          <a:p>
            <a:pPr marL="0" indent="0">
              <a:buNone/>
            </a:pPr>
            <a:endParaRPr lang="tr-TR" sz="2000" u="sng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2000" dirty="0">
                <a:latin typeface="Garamond" panose="02020404030301010803" pitchFamily="18" charset="0"/>
              </a:rPr>
              <a:t>32 K, TA:140/90 </a:t>
            </a:r>
            <a:r>
              <a:rPr lang="tr-TR" sz="2000" dirty="0" err="1">
                <a:latin typeface="Garamond" panose="02020404030301010803" pitchFamily="18" charset="0"/>
              </a:rPr>
              <a:t>mmHg</a:t>
            </a:r>
            <a:r>
              <a:rPr lang="tr-TR" sz="2000" dirty="0">
                <a:latin typeface="Garamond" panose="02020404030301010803" pitchFamily="18" charset="0"/>
              </a:rPr>
              <a:t>, N 129</a:t>
            </a:r>
          </a:p>
          <a:p>
            <a:pPr marL="0" indent="0">
              <a:buNone/>
            </a:pPr>
            <a:endParaRPr lang="tr-TR" sz="2000" u="sng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2000" dirty="0">
                <a:latin typeface="Garamond" panose="02020404030301010803" pitchFamily="18" charset="0"/>
              </a:rPr>
              <a:t>Evde sobanın üzerindeki kaynar su dolu tencereyi(sol alt 2/3,sağ alt 1/3) alt </a:t>
            </a:r>
            <a:r>
              <a:rPr lang="tr-TR" sz="2000" dirty="0" err="1">
                <a:latin typeface="Garamond" panose="02020404030301010803" pitchFamily="18" charset="0"/>
              </a:rPr>
              <a:t>ekstremite</a:t>
            </a:r>
            <a:r>
              <a:rPr lang="tr-TR" sz="2000" dirty="0">
                <a:latin typeface="Garamond" panose="02020404030301010803" pitchFamily="18" charset="0"/>
              </a:rPr>
              <a:t> üzerine düşürmüş ve kocası tarafından 112 aranmıştır. Termal yanık olduğu düşünüldükten hemen sonra ekibimiz vakaya çıkmıştır.</a:t>
            </a:r>
          </a:p>
          <a:p>
            <a:pPr marL="0" indent="0">
              <a:buNone/>
            </a:pPr>
            <a:endParaRPr lang="tr-TR" sz="1800" u="sng" dirty="0">
              <a:latin typeface="Garamond" panose="02020404030301010803" pitchFamily="18" charset="0"/>
            </a:endParaRP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1E40DF4B-02F0-4B84-8386-6B5F529D8F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3899" y="4502632"/>
            <a:ext cx="3761961" cy="1990243"/>
          </a:xfrm>
          <a:prstGeom prst="rect">
            <a:avLst/>
          </a:prstGeom>
        </p:spPr>
      </p:pic>
      <p:sp>
        <p:nvSpPr>
          <p:cNvPr id="6" name="Açıklama Balonu: Bükülü Çizgi (Kenarlık Yok) 5">
            <a:extLst>
              <a:ext uri="{FF2B5EF4-FFF2-40B4-BE49-F238E27FC236}">
                <a16:creationId xmlns:a16="http://schemas.microsoft.com/office/drawing/2014/main" xmlns="" id="{9DDE2989-8BE2-4864-A917-4BD335171813}"/>
              </a:ext>
            </a:extLst>
          </p:cNvPr>
          <p:cNvSpPr/>
          <p:nvPr/>
        </p:nvSpPr>
        <p:spPr>
          <a:xfrm>
            <a:off x="8401878" y="6069496"/>
            <a:ext cx="556592" cy="318052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66</a:t>
            </a:r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xmlns="" id="{79C2A728-791E-4F2C-90AC-AB1903A9AF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706" y="1225204"/>
            <a:ext cx="2905125" cy="1571625"/>
          </a:xfrm>
          <a:prstGeom prst="rect">
            <a:avLst/>
          </a:prstGeom>
        </p:spPr>
      </p:pic>
      <p:sp>
        <p:nvSpPr>
          <p:cNvPr id="9" name="Açıklama Balonu: Bükülü Çizgi (Kenarlık Yok) 8">
            <a:extLst>
              <a:ext uri="{FF2B5EF4-FFF2-40B4-BE49-F238E27FC236}">
                <a16:creationId xmlns:a16="http://schemas.microsoft.com/office/drawing/2014/main" xmlns="" id="{B539CA37-AF36-40B8-ABF6-75EFF261ED96}"/>
              </a:ext>
            </a:extLst>
          </p:cNvPr>
          <p:cNvSpPr/>
          <p:nvPr/>
        </p:nvSpPr>
        <p:spPr>
          <a:xfrm>
            <a:off x="10853530" y="2464904"/>
            <a:ext cx="424070" cy="331925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67</a:t>
            </a:r>
          </a:p>
        </p:txBody>
      </p:sp>
    </p:spTree>
    <p:extLst>
      <p:ext uri="{BB962C8B-B14F-4D97-AF65-F5344CB8AC3E}">
        <p14:creationId xmlns:p14="http://schemas.microsoft.com/office/powerpoint/2010/main" val="134188133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8148D640-C218-43D5-8E1E-173D053FF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>
                <a:latin typeface="Arial Black" panose="020B0A04020102020204" pitchFamily="34" charset="0"/>
              </a:rPr>
              <a:t>3. Derece Yanık Vakası Yaklaşımı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96CA0C9D-E306-4236-BB76-2C7ABE5F8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140" y="1902723"/>
            <a:ext cx="899491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dirty="0">
                <a:latin typeface="Arial Black" panose="020B0A04020102020204" pitchFamily="34" charset="0"/>
              </a:rPr>
              <a:t>1)</a:t>
            </a:r>
            <a:r>
              <a:rPr lang="tr-TR" sz="2000" dirty="0">
                <a:latin typeface="Garamond" panose="02020404030301010803" pitchFamily="18" charset="0"/>
              </a:rPr>
              <a:t>Çevre güvenliği sağlanır. (Hasta yakınları vs.)</a:t>
            </a:r>
          </a:p>
          <a:p>
            <a:pPr marL="0" indent="0">
              <a:buNone/>
            </a:pPr>
            <a:r>
              <a:rPr lang="tr-TR" sz="2000" dirty="0">
                <a:latin typeface="Arial Black" panose="020B0A04020102020204" pitchFamily="34" charset="0"/>
              </a:rPr>
              <a:t>2)</a:t>
            </a:r>
            <a:r>
              <a:rPr lang="tr-TR" sz="2000" dirty="0">
                <a:latin typeface="Garamond" panose="02020404030301010803" pitchFamily="18" charset="0"/>
              </a:rPr>
              <a:t>Kendi can güvenliğimizi sağlıyoruz.(Eldiven maske vs.)</a:t>
            </a:r>
          </a:p>
          <a:p>
            <a:pPr marL="0" indent="0">
              <a:buNone/>
            </a:pPr>
            <a:r>
              <a:rPr lang="tr-TR" sz="2000" dirty="0">
                <a:latin typeface="Arial Black" panose="020B0A04020102020204" pitchFamily="34" charset="0"/>
              </a:rPr>
              <a:t>3)</a:t>
            </a:r>
            <a:r>
              <a:rPr lang="tr-TR" sz="2000" dirty="0">
                <a:latin typeface="Garamond" panose="02020404030301010803" pitchFamily="18" charset="0"/>
              </a:rPr>
              <a:t>Kendimizi tanıtarak ve bilgi almaya çalışarak yaş vb. bilgileri öğrenerek hastaya yaklaşıyoruz.</a:t>
            </a:r>
          </a:p>
          <a:p>
            <a:pPr marL="0" indent="0">
              <a:buNone/>
            </a:pPr>
            <a:r>
              <a:rPr lang="tr-TR" sz="2000" dirty="0">
                <a:latin typeface="Arial Black" panose="020B0A04020102020204" pitchFamily="34" charset="0"/>
              </a:rPr>
              <a:t>4)</a:t>
            </a:r>
            <a:r>
              <a:rPr lang="tr-TR" sz="2000" dirty="0" err="1">
                <a:latin typeface="Garamond" panose="02020404030301010803" pitchFamily="18" charset="0"/>
              </a:rPr>
              <a:t>Oryante</a:t>
            </a:r>
            <a:r>
              <a:rPr lang="tr-TR" sz="2000" dirty="0">
                <a:latin typeface="Garamond" panose="02020404030301010803" pitchFamily="18" charset="0"/>
              </a:rPr>
              <a:t> durumundaki yaralının yanma sürecini durdurmak için yanık bölgesini su ile yıkayıp kuruluyoruz.</a:t>
            </a:r>
          </a:p>
          <a:p>
            <a:pPr marL="0" indent="0">
              <a:buNone/>
            </a:pPr>
            <a:r>
              <a:rPr lang="tr-TR" sz="2000" dirty="0">
                <a:latin typeface="Arial Black" panose="020B0A04020102020204" pitchFamily="34" charset="0"/>
              </a:rPr>
              <a:t>5)</a:t>
            </a:r>
            <a:r>
              <a:rPr lang="tr-TR" sz="2000" dirty="0">
                <a:latin typeface="Garamond" panose="02020404030301010803" pitchFamily="18" charset="0"/>
              </a:rPr>
              <a:t>Hastanın ABC’ sini değerlendiriyoruz.</a:t>
            </a:r>
          </a:p>
          <a:p>
            <a:pPr marL="0" indent="0">
              <a:buNone/>
            </a:pPr>
            <a:r>
              <a:rPr lang="tr-TR" sz="2000" dirty="0">
                <a:latin typeface="Arial Black" panose="020B0A04020102020204" pitchFamily="34" charset="0"/>
              </a:rPr>
              <a:t>6)</a:t>
            </a:r>
            <a:r>
              <a:rPr lang="tr-TR" sz="2000" dirty="0">
                <a:latin typeface="Garamond" panose="02020404030301010803" pitchFamily="18" charset="0"/>
              </a:rPr>
              <a:t>Geri dönüşsüz maske ile 10-15 1/</a:t>
            </a:r>
            <a:r>
              <a:rPr lang="tr-TR" sz="2000" dirty="0" err="1">
                <a:latin typeface="Garamond" panose="02020404030301010803" pitchFamily="18" charset="0"/>
              </a:rPr>
              <a:t>dk</a:t>
            </a:r>
            <a:r>
              <a:rPr lang="tr-TR" sz="2000" dirty="0">
                <a:latin typeface="Garamond" panose="02020404030301010803" pitchFamily="18" charset="0"/>
              </a:rPr>
              <a:t> oksijen veriyoruz.</a:t>
            </a:r>
          </a:p>
          <a:p>
            <a:pPr marL="0" indent="0">
              <a:buNone/>
            </a:pPr>
            <a:r>
              <a:rPr lang="tr-TR" sz="2000" dirty="0">
                <a:latin typeface="Arial Black" panose="020B0A04020102020204" pitchFamily="34" charset="0"/>
              </a:rPr>
              <a:t>7)</a:t>
            </a:r>
            <a:r>
              <a:rPr lang="tr-TR" sz="2000" dirty="0">
                <a:latin typeface="Garamond" panose="02020404030301010803" pitchFamily="18" charset="0"/>
              </a:rPr>
              <a:t>Hava yolu açıyoruz.(</a:t>
            </a:r>
            <a:r>
              <a:rPr lang="tr-TR" sz="2000" dirty="0" err="1">
                <a:latin typeface="Garamond" panose="02020404030301010803" pitchFamily="18" charset="0"/>
              </a:rPr>
              <a:t>Airway</a:t>
            </a:r>
            <a:r>
              <a:rPr lang="tr-TR" sz="2000" dirty="0">
                <a:latin typeface="Garamond" panose="02020404030301010803" pitchFamily="18" charset="0"/>
              </a:rPr>
              <a:t>)</a:t>
            </a:r>
          </a:p>
          <a:p>
            <a:pPr marL="342900" indent="-342900">
              <a:buAutoNum type="arabicParenR"/>
            </a:pPr>
            <a:endParaRPr lang="tr-TR" sz="1800" dirty="0">
              <a:latin typeface="Garamond" panose="02020404030301010803" pitchFamily="18" charset="0"/>
            </a:endParaRP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076B23E1-B74D-4BBE-9407-90B7ADA3C4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9548" y="4359965"/>
            <a:ext cx="3136417" cy="2132910"/>
          </a:xfrm>
          <a:prstGeom prst="rect">
            <a:avLst/>
          </a:prstGeom>
        </p:spPr>
      </p:pic>
      <p:sp>
        <p:nvSpPr>
          <p:cNvPr id="6" name="Açıklama Balonu: Bükülü Çizgi (Kenarlık Yok) 5">
            <a:extLst>
              <a:ext uri="{FF2B5EF4-FFF2-40B4-BE49-F238E27FC236}">
                <a16:creationId xmlns:a16="http://schemas.microsoft.com/office/drawing/2014/main" xmlns="" id="{38FD118A-3E87-4CBE-8EBC-DB20E2522E43}"/>
              </a:ext>
            </a:extLst>
          </p:cNvPr>
          <p:cNvSpPr/>
          <p:nvPr/>
        </p:nvSpPr>
        <p:spPr>
          <a:xfrm>
            <a:off x="10455965" y="5936974"/>
            <a:ext cx="463826" cy="317087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68</a:t>
            </a:r>
          </a:p>
        </p:txBody>
      </p:sp>
    </p:spTree>
    <p:extLst>
      <p:ext uri="{BB962C8B-B14F-4D97-AF65-F5344CB8AC3E}">
        <p14:creationId xmlns:p14="http://schemas.microsoft.com/office/powerpoint/2010/main" val="105216443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AE235181-E4F2-4623-98D6-8C1B8AEE5F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1304"/>
            <a:ext cx="8398565" cy="584565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20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tr-TR" sz="2000" dirty="0">
                <a:latin typeface="Arial Black" panose="020B0A04020102020204" pitchFamily="34" charset="0"/>
              </a:rPr>
              <a:t>8)</a:t>
            </a:r>
            <a:r>
              <a:rPr lang="tr-TR" sz="2000" dirty="0">
                <a:latin typeface="Garamond" panose="02020404030301010803" pitchFamily="18" charset="0"/>
              </a:rPr>
              <a:t>Yanık bölgesindeki giysiyi çıkarıyoruz çıkarırken veya keserken  giysiyi  derinin ve dokunun soyulmaması, kalkmamasına dikkat ediyoruz.</a:t>
            </a:r>
          </a:p>
          <a:p>
            <a:pPr marL="0" indent="0">
              <a:buNone/>
            </a:pPr>
            <a:r>
              <a:rPr lang="tr-TR" sz="2000" dirty="0">
                <a:latin typeface="Arial Black" panose="020B0A04020102020204" pitchFamily="34" charset="0"/>
              </a:rPr>
              <a:t>9)</a:t>
            </a:r>
            <a:r>
              <a:rPr lang="tr-TR" sz="2000" dirty="0">
                <a:latin typeface="Garamond" panose="02020404030301010803" pitchFamily="18" charset="0"/>
              </a:rPr>
              <a:t>Dokuzlar kuralına göre yanığın boyutunu değerlendiriyoruz.</a:t>
            </a:r>
          </a:p>
          <a:p>
            <a:pPr marL="0" indent="0">
              <a:buNone/>
            </a:pPr>
            <a:r>
              <a:rPr lang="tr-TR" sz="2000" dirty="0">
                <a:latin typeface="Arial Black" panose="020B0A04020102020204" pitchFamily="34" charset="0"/>
              </a:rPr>
              <a:t>10)</a:t>
            </a:r>
            <a:r>
              <a:rPr lang="tr-TR" sz="2000" dirty="0">
                <a:latin typeface="Garamond" panose="02020404030301010803" pitchFamily="18" charset="0"/>
              </a:rPr>
              <a:t>Yanık yüzeyi %0.9NaCI ile ıslatılmış kompresle örtüyoruz.</a:t>
            </a:r>
          </a:p>
          <a:p>
            <a:pPr marL="0" indent="0">
              <a:buNone/>
            </a:pPr>
            <a:r>
              <a:rPr lang="tr-TR" sz="2000" dirty="0">
                <a:latin typeface="Arial Black" panose="020B0A04020102020204" pitchFamily="34" charset="0"/>
              </a:rPr>
              <a:t>11)</a:t>
            </a:r>
            <a:r>
              <a:rPr lang="tr-TR" sz="2000" dirty="0" err="1">
                <a:latin typeface="Garamond" panose="02020404030301010803" pitchFamily="18" charset="0"/>
              </a:rPr>
              <a:t>Hipovolemik</a:t>
            </a:r>
            <a:r>
              <a:rPr lang="tr-TR" sz="2000" dirty="0">
                <a:latin typeface="Garamond" panose="02020404030301010803" pitchFamily="18" charset="0"/>
              </a:rPr>
              <a:t> şoka karşı önlem alıyoruz. Damar yolu açarak  IV %0.9NaCl veriyoruz.</a:t>
            </a:r>
          </a:p>
          <a:p>
            <a:pPr marL="0" indent="0">
              <a:buNone/>
            </a:pPr>
            <a:r>
              <a:rPr lang="tr-TR" sz="2000" dirty="0">
                <a:latin typeface="Arial Black" panose="020B0A04020102020204" pitchFamily="34" charset="0"/>
              </a:rPr>
              <a:t>12)</a:t>
            </a:r>
            <a:r>
              <a:rPr lang="tr-TR" sz="2000" dirty="0">
                <a:latin typeface="Garamond" panose="02020404030301010803" pitchFamily="18" charset="0"/>
              </a:rPr>
              <a:t>KKM ile temasa geçerek danışman hekimin onayı ile ağrı kontrolü için morfin uyguluyoruz.</a:t>
            </a:r>
          </a:p>
          <a:p>
            <a:pPr marL="0" indent="0">
              <a:buNone/>
            </a:pPr>
            <a:r>
              <a:rPr lang="tr-TR" sz="2000" dirty="0">
                <a:latin typeface="Arial Black" panose="020B0A04020102020204" pitchFamily="34" charset="0"/>
              </a:rPr>
              <a:t>13)</a:t>
            </a:r>
            <a:r>
              <a:rPr lang="tr-TR" sz="2000" dirty="0">
                <a:latin typeface="Garamond" panose="02020404030301010803" pitchFamily="18" charset="0"/>
              </a:rPr>
              <a:t>KKM ile uygun sağlık kurumuna nakli sağlanır.</a:t>
            </a:r>
          </a:p>
          <a:p>
            <a:pPr marL="0" indent="0">
              <a:buNone/>
            </a:pPr>
            <a:r>
              <a:rPr lang="tr-TR" sz="2000" dirty="0">
                <a:latin typeface="Arial Black" panose="020B0A04020102020204" pitchFamily="34" charset="0"/>
              </a:rPr>
              <a:t>14)</a:t>
            </a:r>
            <a:r>
              <a:rPr lang="tr-TR" sz="2000" dirty="0">
                <a:latin typeface="Garamond" panose="02020404030301010803" pitchFamily="18" charset="0"/>
              </a:rPr>
              <a:t>Vaka kayıt formu eksiksiz doldurulur.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98E91276-663E-402B-A366-7C72825960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4693" y="1197665"/>
            <a:ext cx="2857500" cy="1600200"/>
          </a:xfrm>
          <a:prstGeom prst="rect">
            <a:avLst/>
          </a:prstGeom>
        </p:spPr>
      </p:pic>
      <p:sp>
        <p:nvSpPr>
          <p:cNvPr id="6" name="Açıklama Balonu: Bükülü Çizgi (Kenarlık Yok) 5">
            <a:extLst>
              <a:ext uri="{FF2B5EF4-FFF2-40B4-BE49-F238E27FC236}">
                <a16:creationId xmlns:a16="http://schemas.microsoft.com/office/drawing/2014/main" xmlns="" id="{DEE042E6-1BF8-4058-86B2-7746327BA429}"/>
              </a:ext>
            </a:extLst>
          </p:cNvPr>
          <p:cNvSpPr/>
          <p:nvPr/>
        </p:nvSpPr>
        <p:spPr>
          <a:xfrm>
            <a:off x="11752192" y="2413552"/>
            <a:ext cx="439807" cy="384313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69</a:t>
            </a:r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xmlns="" id="{BA12C47C-DB56-45F4-961E-5A37B2F101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7021" y="3926576"/>
            <a:ext cx="4497457" cy="2427841"/>
          </a:xfrm>
          <a:prstGeom prst="rect">
            <a:avLst/>
          </a:prstGeom>
        </p:spPr>
      </p:pic>
      <p:sp>
        <p:nvSpPr>
          <p:cNvPr id="9" name="Açıklama Balonu: Bükülü Çizgi (Kenarlık Yok) 8">
            <a:extLst>
              <a:ext uri="{FF2B5EF4-FFF2-40B4-BE49-F238E27FC236}">
                <a16:creationId xmlns:a16="http://schemas.microsoft.com/office/drawing/2014/main" xmlns="" id="{9EBFF5F1-499B-45A9-B059-4DA577A0A6A4}"/>
              </a:ext>
            </a:extLst>
          </p:cNvPr>
          <p:cNvSpPr/>
          <p:nvPr/>
        </p:nvSpPr>
        <p:spPr>
          <a:xfrm>
            <a:off x="10494478" y="6042991"/>
            <a:ext cx="450574" cy="311426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70</a:t>
            </a:r>
          </a:p>
        </p:txBody>
      </p:sp>
      <p:sp>
        <p:nvSpPr>
          <p:cNvPr id="10" name="Kaydırma: Dikey 9">
            <a:extLst>
              <a:ext uri="{FF2B5EF4-FFF2-40B4-BE49-F238E27FC236}">
                <a16:creationId xmlns:a16="http://schemas.microsoft.com/office/drawing/2014/main" xmlns="" id="{6610ADF0-B1F8-40F1-9053-3316E685F76A}"/>
              </a:ext>
            </a:extLst>
          </p:cNvPr>
          <p:cNvSpPr/>
          <p:nvPr/>
        </p:nvSpPr>
        <p:spPr>
          <a:xfrm>
            <a:off x="628857" y="4633085"/>
            <a:ext cx="2008326" cy="1893611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Ağrı kontrolünde morfin 0.1 mg/kg sulandırılarak IV verilir</a:t>
            </a:r>
          </a:p>
        </p:txBody>
      </p:sp>
    </p:spTree>
    <p:extLst>
      <p:ext uri="{BB962C8B-B14F-4D97-AF65-F5344CB8AC3E}">
        <p14:creationId xmlns:p14="http://schemas.microsoft.com/office/powerpoint/2010/main" val="379509469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Arial Black" pitchFamily="34" charset="0"/>
              </a:rPr>
              <a:t>GÖZE CİSİM BATMASI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4"/>
            <a:ext cx="9267093" cy="5032375"/>
          </a:xfrm>
        </p:spPr>
        <p:txBody>
          <a:bodyPr>
            <a:normAutofit/>
          </a:bodyPr>
          <a:lstStyle/>
          <a:p>
            <a:r>
              <a:rPr lang="tr-TR" sz="1900" dirty="0">
                <a:latin typeface="Garamond" pitchFamily="18" charset="0"/>
              </a:rPr>
              <a:t>Vücuda yabancı cisim batması oldukça sık karşılaşılan bir durumdur. </a:t>
            </a:r>
          </a:p>
          <a:p>
            <a:r>
              <a:rPr lang="tr-TR" sz="1900" dirty="0">
                <a:latin typeface="Garamond" pitchFamily="18" charset="0"/>
              </a:rPr>
              <a:t>Göz, burun ve kulak gibi doğal vücut boşluklarına tahta kıymıkları, metal parçaları, kimyasal maddeler toz, toprak ya da kum parçaları, küçük cam kırıkları vb. yabancı cisimlerin girmesiyle oluşur. </a:t>
            </a:r>
          </a:p>
          <a:p>
            <a:r>
              <a:rPr lang="tr-TR" sz="1900" dirty="0">
                <a:latin typeface="Garamond" pitchFamily="18" charset="0"/>
              </a:rPr>
              <a:t>Bu gibi durumların verdiği rahatsızlık, taşıdığı enfeksiyon riski ve nadirde olsa yaralanma tehlikesi nedeniyle acil yardım gerekebilir. </a:t>
            </a:r>
          </a:p>
          <a:p>
            <a:r>
              <a:rPr lang="tr-TR" sz="1900" dirty="0">
                <a:latin typeface="Garamond" pitchFamily="18" charset="0"/>
              </a:rPr>
              <a:t>Göz, kolay zarar görebilen bir organdır. </a:t>
            </a:r>
          </a:p>
          <a:p>
            <a:r>
              <a:rPr lang="tr-TR" sz="1900" dirty="0">
                <a:latin typeface="Garamond" pitchFamily="18" charset="0"/>
              </a:rPr>
              <a:t>İlk olarak hasarın şekli ve büyüklüğü tespit edilmelidir. </a:t>
            </a:r>
          </a:p>
          <a:p>
            <a:r>
              <a:rPr lang="tr-TR" sz="1900" dirty="0">
                <a:latin typeface="Garamond" pitchFamily="18" charset="0"/>
              </a:rPr>
              <a:t>Göze yabancı cisim kaçması veya batması durumunda; yabancı cisim korneayı çizebileceğinden gözün ovuşturulmaması gerekir. </a:t>
            </a:r>
          </a:p>
          <a:p>
            <a:endParaRPr lang="tr-TR" sz="1900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85431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2053" y="4179792"/>
            <a:ext cx="3453180" cy="2491534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7461738" cy="1325563"/>
          </a:xfrm>
        </p:spPr>
        <p:txBody>
          <a:bodyPr>
            <a:normAutofit/>
          </a:bodyPr>
          <a:lstStyle/>
          <a:p>
            <a:r>
              <a:rPr lang="tr-TR" sz="3600" dirty="0">
                <a:latin typeface="Arial Black" panose="020B0A04020102020204" pitchFamily="34" charset="0"/>
              </a:rPr>
              <a:t>Vaka Çalışması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157045"/>
            <a:ext cx="9923585" cy="4019917"/>
          </a:xfrm>
        </p:spPr>
        <p:txBody>
          <a:bodyPr/>
          <a:lstStyle/>
          <a:p>
            <a:pPr marL="0" indent="0">
              <a:buNone/>
            </a:pPr>
            <a:r>
              <a:rPr lang="tr-TR" sz="2000" u="sng" dirty="0">
                <a:latin typeface="Garamond" panose="02020404030301010803" pitchFamily="18" charset="0"/>
              </a:rPr>
              <a:t>HASTANIN ÖYKÜSÜ: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2000" dirty="0">
                <a:latin typeface="Garamond" panose="02020404030301010803" pitchFamily="18" charset="0"/>
              </a:rPr>
              <a:t>16 E, TA: 140/90 </a:t>
            </a:r>
            <a:r>
              <a:rPr lang="tr-TR" sz="2000" dirty="0" err="1">
                <a:latin typeface="Garamond" panose="02020404030301010803" pitchFamily="18" charset="0"/>
              </a:rPr>
              <a:t>mmHg</a:t>
            </a:r>
            <a:r>
              <a:rPr lang="tr-TR" sz="2000" dirty="0">
                <a:latin typeface="Garamond" panose="02020404030301010803" pitchFamily="18" charset="0"/>
              </a:rPr>
              <a:t>, N 132</a:t>
            </a:r>
          </a:p>
          <a:p>
            <a:pPr marL="0" indent="0">
              <a:buNone/>
            </a:pPr>
            <a:r>
              <a:rPr lang="tr-TR" sz="2000" dirty="0">
                <a:latin typeface="Garamond" panose="02020404030301010803" pitchFamily="18" charset="0"/>
              </a:rPr>
              <a:t>Okulda basketbol oynarken yüzüne top çarpması sonucu </a:t>
            </a:r>
            <a:r>
              <a:rPr lang="tr-TR" sz="2000" dirty="0" err="1">
                <a:latin typeface="Garamond" panose="02020404030301010803" pitchFamily="18" charset="0"/>
              </a:rPr>
              <a:t>oculusda</a:t>
            </a:r>
            <a:r>
              <a:rPr lang="tr-TR" sz="2000" dirty="0">
                <a:latin typeface="Garamond" panose="02020404030301010803" pitchFamily="18" charset="0"/>
              </a:rPr>
              <a:t> bulunan gözlüğün kırılması sonucu bir cam parçası hastanın </a:t>
            </a:r>
            <a:r>
              <a:rPr lang="tr-TR" sz="2000" dirty="0" err="1">
                <a:latin typeface="Garamond" panose="02020404030301010803" pitchFamily="18" charset="0"/>
              </a:rPr>
              <a:t>oculusuna</a:t>
            </a:r>
            <a:r>
              <a:rPr lang="tr-TR" sz="2000" dirty="0">
                <a:latin typeface="Garamond" panose="02020404030301010803" pitchFamily="18" charset="0"/>
              </a:rPr>
              <a:t> batmış ve öğretmeni tarafından 112 aranmıştır. Verilen bilgiler sonucu korneasına cam batan hasta için ekibimiz vakaya çıkmıştır.</a:t>
            </a:r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9662" y="609600"/>
            <a:ext cx="3587261" cy="2289663"/>
          </a:xfrm>
          <a:prstGeom prst="rect">
            <a:avLst/>
          </a:prstGeom>
        </p:spPr>
      </p:pic>
      <p:sp>
        <p:nvSpPr>
          <p:cNvPr id="7" name="Satır Belirtme Çizgisi 2 (Kenarlık Yok) 6"/>
          <p:cNvSpPr/>
          <p:nvPr/>
        </p:nvSpPr>
        <p:spPr>
          <a:xfrm>
            <a:off x="10632831" y="5931877"/>
            <a:ext cx="504092" cy="269631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72</a:t>
            </a:r>
          </a:p>
        </p:txBody>
      </p:sp>
      <p:sp>
        <p:nvSpPr>
          <p:cNvPr id="8" name="Satır Belirtme Çizgisi 2 (Kenarlık Yok) 7"/>
          <p:cNvSpPr/>
          <p:nvPr/>
        </p:nvSpPr>
        <p:spPr>
          <a:xfrm>
            <a:off x="11136923" y="2590800"/>
            <a:ext cx="504092" cy="308463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73</a:t>
            </a:r>
          </a:p>
        </p:txBody>
      </p:sp>
    </p:spTree>
    <p:extLst>
      <p:ext uri="{BB962C8B-B14F-4D97-AF65-F5344CB8AC3E}">
        <p14:creationId xmlns:p14="http://schemas.microsoft.com/office/powerpoint/2010/main" val="154352022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>
                <a:latin typeface="Arial Black" panose="020B0A04020102020204" pitchFamily="34" charset="0"/>
              </a:rPr>
              <a:t>Göze Cisim Batma Vakası Yaklaşımı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1" y="1825625"/>
            <a:ext cx="7778262" cy="4351338"/>
          </a:xfrm>
        </p:spPr>
        <p:txBody>
          <a:bodyPr/>
          <a:lstStyle/>
          <a:p>
            <a:pPr marL="0" indent="0">
              <a:buNone/>
            </a:pPr>
            <a:r>
              <a:rPr lang="tr-TR" sz="2000" dirty="0">
                <a:latin typeface="Arial Black" panose="020B0A04020102020204" pitchFamily="34" charset="0"/>
              </a:rPr>
              <a:t>1)</a:t>
            </a:r>
            <a:r>
              <a:rPr lang="tr-TR" sz="2000" dirty="0">
                <a:latin typeface="Garamond" panose="02020404030301010803" pitchFamily="18" charset="0"/>
              </a:rPr>
              <a:t>Çevre güvenliği sağlanır. </a:t>
            </a:r>
          </a:p>
          <a:p>
            <a:pPr marL="0" indent="0">
              <a:buNone/>
            </a:pPr>
            <a:r>
              <a:rPr lang="tr-TR" sz="2000" dirty="0">
                <a:latin typeface="Arial Black" panose="020B0A04020102020204" pitchFamily="34" charset="0"/>
              </a:rPr>
              <a:t>2)</a:t>
            </a:r>
            <a:r>
              <a:rPr lang="tr-TR" sz="2000" dirty="0">
                <a:latin typeface="Garamond" panose="02020404030301010803" pitchFamily="18" charset="0"/>
              </a:rPr>
              <a:t>Kendi can güvenliğimizi sağlıyoruz.(Eldiven maske vs.)</a:t>
            </a:r>
          </a:p>
          <a:p>
            <a:pPr marL="0" indent="0">
              <a:buNone/>
            </a:pPr>
            <a:r>
              <a:rPr lang="tr-TR" sz="2000" dirty="0">
                <a:latin typeface="Arial Black" panose="020B0A04020102020204" pitchFamily="34" charset="0"/>
              </a:rPr>
              <a:t>3)</a:t>
            </a:r>
            <a:r>
              <a:rPr lang="tr-TR" sz="2000" dirty="0">
                <a:latin typeface="Garamond" panose="02020404030301010803" pitchFamily="18" charset="0"/>
              </a:rPr>
              <a:t>Kendimizi tanıtarak ve bilgi almaya çalışarak yaş vb. bilgileri öğrenerek hastaya yaklaşıyoruz.</a:t>
            </a:r>
          </a:p>
          <a:p>
            <a:pPr marL="0" indent="0">
              <a:buNone/>
            </a:pPr>
            <a:r>
              <a:rPr lang="tr-TR" sz="2000" b="1" dirty="0">
                <a:latin typeface="Arial Black" pitchFamily="34" charset="0"/>
              </a:rPr>
              <a:t>4)</a:t>
            </a:r>
            <a:r>
              <a:rPr lang="tr-TR" sz="2000" dirty="0">
                <a:latin typeface="Garamond" panose="02020404030301010803" pitchFamily="18" charset="0"/>
              </a:rPr>
              <a:t>Hastanın ABC’ sini değerlendiriyoruz.(</a:t>
            </a:r>
            <a:r>
              <a:rPr lang="tr-TR" sz="2000" dirty="0" err="1">
                <a:latin typeface="Garamond" panose="02020404030301010803" pitchFamily="18" charset="0"/>
              </a:rPr>
              <a:t>Airway,Breathing,Circulation</a:t>
            </a:r>
            <a:r>
              <a:rPr lang="tr-TR" sz="2000" dirty="0">
                <a:latin typeface="Garamond" panose="02020404030301010803" pitchFamily="18" charset="0"/>
              </a:rPr>
              <a:t>)</a:t>
            </a:r>
          </a:p>
          <a:p>
            <a:pPr marL="0" indent="0">
              <a:buNone/>
            </a:pPr>
            <a:r>
              <a:rPr lang="tr-TR" sz="2000" b="1" dirty="0">
                <a:latin typeface="Arial Black" pitchFamily="34" charset="0"/>
              </a:rPr>
              <a:t>5)</a:t>
            </a:r>
            <a:r>
              <a:rPr lang="tr-TR" sz="2000" dirty="0">
                <a:latin typeface="Garamond" pitchFamily="18" charset="0"/>
              </a:rPr>
              <a:t>Gerekmedikçe yaralı yerinden hareket ettirmiyoruz.</a:t>
            </a:r>
          </a:p>
        </p:txBody>
      </p:sp>
    </p:spTree>
    <p:extLst>
      <p:ext uri="{BB962C8B-B14F-4D97-AF65-F5344CB8AC3E}">
        <p14:creationId xmlns:p14="http://schemas.microsoft.com/office/powerpoint/2010/main" val="140348133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9021" y="363415"/>
            <a:ext cx="4832979" cy="2930768"/>
          </a:xfrm>
          <a:prstGeom prst="rect">
            <a:avLst/>
          </a:prstGeom>
        </p:spPr>
      </p:pic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7086600" cy="4351338"/>
          </a:xfrm>
        </p:spPr>
        <p:txBody>
          <a:bodyPr/>
          <a:lstStyle/>
          <a:p>
            <a:pPr marL="0" indent="0">
              <a:buNone/>
            </a:pPr>
            <a:r>
              <a:rPr lang="tr-TR" sz="2000" b="1" dirty="0">
                <a:latin typeface="Arial Black" pitchFamily="34" charset="0"/>
              </a:rPr>
              <a:t>6) </a:t>
            </a:r>
            <a:r>
              <a:rPr lang="tr-TR" sz="2000" b="1" dirty="0" err="1">
                <a:latin typeface="Garamond" panose="02020404030301010803" pitchFamily="18" charset="0"/>
              </a:rPr>
              <a:t>Oculusa</a:t>
            </a:r>
            <a:r>
              <a:rPr lang="tr-TR" sz="2000" b="1" dirty="0">
                <a:latin typeface="Garamond" panose="02020404030301010803" pitchFamily="18" charset="0"/>
              </a:rPr>
              <a:t> </a:t>
            </a:r>
            <a:r>
              <a:rPr lang="tr-TR" sz="2000" dirty="0">
                <a:latin typeface="Garamond" pitchFamily="18" charset="0"/>
              </a:rPr>
              <a:t> hiçbir şekilde dokunmuyoruz.</a:t>
            </a:r>
          </a:p>
          <a:p>
            <a:pPr marL="0" indent="0">
              <a:buNone/>
            </a:pPr>
            <a:r>
              <a:rPr lang="tr-TR" sz="2000" dirty="0">
                <a:latin typeface="Arial Black" pitchFamily="34" charset="0"/>
              </a:rPr>
              <a:t>7)</a:t>
            </a:r>
            <a:r>
              <a:rPr lang="tr-TR" sz="2000" dirty="0">
                <a:latin typeface="Garamond" pitchFamily="18" charset="0"/>
              </a:rPr>
              <a:t>Simit sargı ile batan yabancı cismi sabitliyoruz.</a:t>
            </a:r>
          </a:p>
          <a:p>
            <a:pPr marL="0" indent="0">
              <a:buNone/>
            </a:pPr>
            <a:r>
              <a:rPr lang="tr-TR" sz="2000" b="1" dirty="0">
                <a:latin typeface="Arial Black" pitchFamily="34" charset="0"/>
              </a:rPr>
              <a:t>8)</a:t>
            </a:r>
            <a:r>
              <a:rPr lang="tr-TR" sz="2000" dirty="0">
                <a:latin typeface="Garamond" pitchFamily="18" charset="0"/>
              </a:rPr>
              <a:t> İki </a:t>
            </a:r>
            <a:r>
              <a:rPr lang="tr-TR" sz="2000" dirty="0" err="1">
                <a:latin typeface="Garamond" pitchFamily="18" charset="0"/>
              </a:rPr>
              <a:t>oculusuda</a:t>
            </a:r>
            <a:r>
              <a:rPr lang="tr-TR" sz="2000" dirty="0">
                <a:latin typeface="Garamond" pitchFamily="18" charset="0"/>
              </a:rPr>
              <a:t> temiz bir bezle kapatarak </a:t>
            </a:r>
            <a:r>
              <a:rPr lang="tr-TR" sz="2000">
                <a:latin typeface="Garamond" pitchFamily="18" charset="0"/>
              </a:rPr>
              <a:t>oculusun </a:t>
            </a:r>
            <a:r>
              <a:rPr lang="tr-TR" sz="2000" dirty="0">
                <a:latin typeface="Garamond" pitchFamily="18" charset="0"/>
              </a:rPr>
              <a:t>hareketsiz kalmasını sağlıyoruz.</a:t>
            </a:r>
            <a:endParaRPr lang="tr-TR" sz="2000" b="1" dirty="0">
              <a:latin typeface="Garamond" pitchFamily="18" charset="0"/>
            </a:endParaRPr>
          </a:p>
          <a:p>
            <a:pPr marL="0" indent="0">
              <a:buNone/>
            </a:pPr>
            <a:r>
              <a:rPr lang="tr-TR" sz="2000" b="1" dirty="0">
                <a:latin typeface="Arial Black" pitchFamily="34" charset="0"/>
              </a:rPr>
              <a:t>9)</a:t>
            </a:r>
            <a:r>
              <a:rPr lang="tr-TR" sz="2000" dirty="0">
                <a:latin typeface="Garamond" pitchFamily="18" charset="0"/>
              </a:rPr>
              <a:t>KKM tarafından bildirilen sağlık kuruluşuna hastanın naklini sağlıyoruz.</a:t>
            </a:r>
          </a:p>
          <a:p>
            <a:pPr marL="0" indent="0">
              <a:buNone/>
            </a:pPr>
            <a:r>
              <a:rPr lang="tr-TR" sz="2000" dirty="0">
                <a:latin typeface="Arial Black" pitchFamily="34" charset="0"/>
              </a:rPr>
              <a:t>10)</a:t>
            </a:r>
            <a:r>
              <a:rPr lang="tr-TR" sz="2000" dirty="0">
                <a:latin typeface="Garamond" pitchFamily="18" charset="0"/>
              </a:rPr>
              <a:t>Vaka kayıt formu eksiksiz dolduruyoruz.</a:t>
            </a:r>
          </a:p>
        </p:txBody>
      </p:sp>
      <p:cxnSp>
        <p:nvCxnSpPr>
          <p:cNvPr id="6" name="Düz Ok Bağlayıcısı 5"/>
          <p:cNvCxnSpPr/>
          <p:nvPr/>
        </p:nvCxnSpPr>
        <p:spPr>
          <a:xfrm flipV="1">
            <a:off x="6037385" y="1828800"/>
            <a:ext cx="1570892" cy="5392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8045" y="3882902"/>
            <a:ext cx="4724400" cy="2257425"/>
          </a:xfrm>
          <a:prstGeom prst="rect">
            <a:avLst/>
          </a:prstGeom>
        </p:spPr>
      </p:pic>
      <p:sp>
        <p:nvSpPr>
          <p:cNvPr id="2" name="Satır Belirtme Çizgisi 2 (Kenarlık Yok) 1"/>
          <p:cNvSpPr/>
          <p:nvPr/>
        </p:nvSpPr>
        <p:spPr>
          <a:xfrm>
            <a:off x="11582400" y="2790092"/>
            <a:ext cx="468923" cy="304800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74</a:t>
            </a:r>
          </a:p>
        </p:txBody>
      </p:sp>
      <p:sp>
        <p:nvSpPr>
          <p:cNvPr id="5" name="Satır Belirtme Çizgisi 2 (Kenarlık Yok) 4"/>
          <p:cNvSpPr/>
          <p:nvPr/>
        </p:nvSpPr>
        <p:spPr>
          <a:xfrm>
            <a:off x="11160369" y="5685692"/>
            <a:ext cx="422031" cy="328246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75</a:t>
            </a:r>
          </a:p>
        </p:txBody>
      </p:sp>
    </p:spTree>
    <p:extLst>
      <p:ext uri="{BB962C8B-B14F-4D97-AF65-F5344CB8AC3E}">
        <p14:creationId xmlns:p14="http://schemas.microsoft.com/office/powerpoint/2010/main" val="3732230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AA512BF7-8008-43D8-B93F-A898E4C450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357809"/>
            <a:ext cx="9061175" cy="6261652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Aharoni" panose="02010803020104030203" pitchFamily="2" charset="-79"/>
                <a:cs typeface="Aharoni" panose="02010803020104030203" pitchFamily="2" charset="-79"/>
              </a:rPr>
              <a:t>SEMPTOM TERİMLERİ</a:t>
            </a:r>
          </a:p>
          <a:p>
            <a:endParaRPr lang="tr-TR" sz="2400" dirty="0">
              <a:latin typeface="Garamond" panose="02020404030301010803" pitchFamily="18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Epiphora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epifora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Göz yaşı gelişi.</a:t>
            </a:r>
          </a:p>
          <a:p>
            <a:endParaRPr lang="tr-TR" sz="1800" dirty="0">
              <a:latin typeface="Garamond" panose="02020404030301010803" pitchFamily="18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Scotoma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skotom,skotoma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Görme  alanındaki kör nokta. Görme alanının herhangi bir yerindeki boşluklar. Bu boşluklara rastlayan kısım hasta tarafından görülmez.</a:t>
            </a:r>
          </a:p>
          <a:p>
            <a:pPr marL="0" indent="0">
              <a:buNone/>
            </a:pPr>
            <a:endParaRPr lang="tr-TR" sz="18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tr-TR" sz="1800">
                <a:latin typeface="Arial Black" panose="020B0A04020102020204" pitchFamily="34" charset="0"/>
                <a:cs typeface="Aharoni" panose="02010803020104030203" pitchFamily="2" charset="-79"/>
              </a:rPr>
              <a:t>Photophobia(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fotofobi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Işıktan rahatsız olma.</a:t>
            </a:r>
          </a:p>
          <a:p>
            <a:pPr marL="0" indent="0">
              <a:buNone/>
            </a:pPr>
            <a:endParaRPr lang="tr-TR" sz="18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Strabismus</a:t>
            </a:r>
            <a:r>
              <a:rPr lang="tr-TR" sz="1800" dirty="0" err="1"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  <a:r>
              <a:rPr lang="tr-TR" sz="1800" dirty="0" err="1">
                <a:latin typeface="Garamond" panose="02020404030301010803" pitchFamily="18" charset="0"/>
                <a:cs typeface="Aharoni" panose="02010803020104030203" pitchFamily="2" charset="-79"/>
              </a:rPr>
              <a:t>Şaşılık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. Gözlerden birinin diğerine paralel olmaktan sapması.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Nystagmus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nistagmus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Gözlerin yatay , dikey yada daire çizecek biçimde ritmik biçimde titreşmesi.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Diplopia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diplopi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Çift görme.</a:t>
            </a: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Amblyopia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ambliyopi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Görme keskinliğinin azalması.</a:t>
            </a:r>
          </a:p>
          <a:p>
            <a:pPr marL="0" indent="0">
              <a:buNone/>
            </a:pP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Bulanık görme.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993191FF-5FEE-4520-A540-D75ABDAB5B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7421" y="2827683"/>
            <a:ext cx="2847975" cy="1600200"/>
          </a:xfrm>
          <a:prstGeom prst="rect">
            <a:avLst/>
          </a:prstGeom>
        </p:spPr>
      </p:pic>
      <p:cxnSp>
        <p:nvCxnSpPr>
          <p:cNvPr id="7" name="Düz Ok Bağlayıcısı 6">
            <a:extLst>
              <a:ext uri="{FF2B5EF4-FFF2-40B4-BE49-F238E27FC236}">
                <a16:creationId xmlns:a16="http://schemas.microsoft.com/office/drawing/2014/main" xmlns="" id="{D5C8421A-41EA-485B-89B4-0B7B7F9268B3}"/>
              </a:ext>
            </a:extLst>
          </p:cNvPr>
          <p:cNvCxnSpPr/>
          <p:nvPr/>
        </p:nvCxnSpPr>
        <p:spPr>
          <a:xfrm>
            <a:off x="7768433" y="3763617"/>
            <a:ext cx="14444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Açıklama Balonu: Bükülü Çizgi (Kenarlık Yok) 7">
            <a:extLst>
              <a:ext uri="{FF2B5EF4-FFF2-40B4-BE49-F238E27FC236}">
                <a16:creationId xmlns:a16="http://schemas.microsoft.com/office/drawing/2014/main" xmlns="" id="{F9387855-57A9-41B8-80F2-7615AE07DC97}"/>
              </a:ext>
            </a:extLst>
          </p:cNvPr>
          <p:cNvSpPr/>
          <p:nvPr/>
        </p:nvSpPr>
        <p:spPr>
          <a:xfrm>
            <a:off x="10853530" y="3750365"/>
            <a:ext cx="265044" cy="344557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9</a:t>
            </a:r>
          </a:p>
        </p:txBody>
      </p:sp>
      <p:pic>
        <p:nvPicPr>
          <p:cNvPr id="10" name="Resim 9">
            <a:extLst>
              <a:ext uri="{FF2B5EF4-FFF2-40B4-BE49-F238E27FC236}">
                <a16:creationId xmlns:a16="http://schemas.microsoft.com/office/drawing/2014/main" xmlns="" id="{2EFD2186-CA02-476A-A3A0-53E0DB7CC4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8680" y="4787347"/>
            <a:ext cx="2143125" cy="1716157"/>
          </a:xfrm>
          <a:prstGeom prst="rect">
            <a:avLst/>
          </a:prstGeom>
        </p:spPr>
      </p:pic>
      <p:cxnSp>
        <p:nvCxnSpPr>
          <p:cNvPr id="12" name="Düz Ok Bağlayıcısı 11">
            <a:extLst>
              <a:ext uri="{FF2B5EF4-FFF2-40B4-BE49-F238E27FC236}">
                <a16:creationId xmlns:a16="http://schemas.microsoft.com/office/drawing/2014/main" xmlns="" id="{6D225D24-7335-4419-93D8-1E7FB5822A16}"/>
              </a:ext>
            </a:extLst>
          </p:cNvPr>
          <p:cNvCxnSpPr>
            <a:cxnSpLocks/>
          </p:cNvCxnSpPr>
          <p:nvPr/>
        </p:nvCxnSpPr>
        <p:spPr>
          <a:xfrm>
            <a:off x="4173415" y="5645426"/>
            <a:ext cx="23352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Açıklama Balonu: Bükülü Çizgi (Kenarlık Yok) 13">
            <a:extLst>
              <a:ext uri="{FF2B5EF4-FFF2-40B4-BE49-F238E27FC236}">
                <a16:creationId xmlns:a16="http://schemas.microsoft.com/office/drawing/2014/main" xmlns="" id="{4F6E95DE-B814-4422-8447-0362D5830A4F}"/>
              </a:ext>
            </a:extLst>
          </p:cNvPr>
          <p:cNvSpPr/>
          <p:nvPr/>
        </p:nvSpPr>
        <p:spPr>
          <a:xfrm>
            <a:off x="7156174" y="5936973"/>
            <a:ext cx="424069" cy="397557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54792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E76B38CE-A86D-43CB-9333-897C47066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8296"/>
            <a:ext cx="8199783" cy="596492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Aharoni" panose="02010803020104030203" pitchFamily="2" charset="-79"/>
                <a:cs typeface="Aharoni" panose="02010803020104030203" pitchFamily="2" charset="-79"/>
              </a:rPr>
              <a:t>TANI TERİMLERİ  </a:t>
            </a:r>
          </a:p>
          <a:p>
            <a:endParaRPr lang="tr-TR" sz="1800" dirty="0">
              <a:latin typeface="Garamond" panose="02020404030301010803" pitchFamily="18" charset="0"/>
              <a:cs typeface="Aharoni" panose="02010803020104030203" pitchFamily="2" charset="-79"/>
            </a:endParaRPr>
          </a:p>
          <a:p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Ophthalmoplegia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oftalmopleji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Gözün en dış katmanında görülen felçler.</a:t>
            </a:r>
          </a:p>
          <a:p>
            <a:endParaRPr lang="tr-TR" sz="18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Cycloplegia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siklopleji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Kirpiksi kaslardaki felç.</a:t>
            </a:r>
          </a:p>
          <a:p>
            <a:endParaRPr lang="tr-TR" sz="1800" dirty="0">
              <a:latin typeface="Garamond" panose="02020404030301010803" pitchFamily="18" charset="0"/>
              <a:cs typeface="Aharoni" panose="02010803020104030203" pitchFamily="2" charset="-79"/>
            </a:endParaRPr>
          </a:p>
          <a:p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Hypermetropia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hipermetropi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Göze paralel gelen ışınların retinanın arkasında odaklandığı kırma kusurudur. Bu tur hastalar yakını net göremezler. </a:t>
            </a:r>
          </a:p>
          <a:p>
            <a:endParaRPr lang="tr-TR" sz="1800" dirty="0">
              <a:latin typeface="Garamond" panose="02020404030301010803" pitchFamily="18" charset="0"/>
              <a:cs typeface="Aharoni" panose="02010803020104030203" pitchFamily="2" charset="-79"/>
            </a:endParaRPr>
          </a:p>
          <a:p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Myopia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miyopi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Göze gelen paralel ışınların retinanın önünde odaklandığı kırma kusurudur. Bu tür  hastalar uzağı net göremez.</a:t>
            </a:r>
          </a:p>
          <a:p>
            <a:endParaRPr lang="tr-TR" sz="1800" dirty="0">
              <a:latin typeface="Garamond" panose="02020404030301010803" pitchFamily="18" charset="0"/>
              <a:cs typeface="Aharoni" panose="02010803020104030203" pitchFamily="2" charset="-79"/>
            </a:endParaRPr>
          </a:p>
          <a:p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Astigmatizm(astigmatizm):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Gözün kırma gücü göz küresinin farklı meridyenlerinde başka başkadır. Bu nedenle görüntü bozuk olur. </a:t>
            </a:r>
          </a:p>
          <a:p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Presbyopia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presbiyobi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İlerleyen yaşla birlikte yakın görmede ortaya çıkan bir çeşit </a:t>
            </a:r>
            <a:r>
              <a:rPr lang="tr-TR" sz="1800" dirty="0" err="1">
                <a:latin typeface="Garamond" panose="02020404030301010803" pitchFamily="18" charset="0"/>
                <a:cs typeface="Aharoni" panose="02010803020104030203" pitchFamily="2" charset="-79"/>
              </a:rPr>
              <a:t>hipermetropidir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.</a:t>
            </a:r>
            <a:endParaRPr lang="tr-TR" sz="1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9B7351E7-071D-4B9A-BA3A-B875167828FD}"/>
              </a:ext>
            </a:extLst>
          </p:cNvPr>
          <p:cNvPicPr>
            <a:picLocks noChangeAspect="1"/>
          </p:cNvPicPr>
          <p:nvPr/>
        </p:nvPicPr>
        <p:blipFill>
          <a:blip r:embed="rId2">
            <a:grayscl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  <a14:imgEffect>
                      <a14:brightnessContrast bright="-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5217" y="569842"/>
            <a:ext cx="2729947" cy="1524001"/>
          </a:xfrm>
          <a:prstGeom prst="rect">
            <a:avLst/>
          </a:prstGeom>
        </p:spPr>
      </p:pic>
      <p:cxnSp>
        <p:nvCxnSpPr>
          <p:cNvPr id="7" name="Düz Ok Bağlayıcısı 6">
            <a:extLst>
              <a:ext uri="{FF2B5EF4-FFF2-40B4-BE49-F238E27FC236}">
                <a16:creationId xmlns:a16="http://schemas.microsoft.com/office/drawing/2014/main" xmlns="" id="{C83D41B0-C166-42DB-8667-6397EE46E554}"/>
              </a:ext>
            </a:extLst>
          </p:cNvPr>
          <p:cNvCxnSpPr/>
          <p:nvPr/>
        </p:nvCxnSpPr>
        <p:spPr>
          <a:xfrm flipV="1">
            <a:off x="8112369" y="832338"/>
            <a:ext cx="738554" cy="2696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Açıklama Balonu: Bükülü Çizgi (Kenarlık Yok) 7">
            <a:extLst>
              <a:ext uri="{FF2B5EF4-FFF2-40B4-BE49-F238E27FC236}">
                <a16:creationId xmlns:a16="http://schemas.microsoft.com/office/drawing/2014/main" xmlns="" id="{45121499-E90E-4203-96FE-6F1962255E07}"/>
              </a:ext>
            </a:extLst>
          </p:cNvPr>
          <p:cNvSpPr/>
          <p:nvPr/>
        </p:nvSpPr>
        <p:spPr>
          <a:xfrm>
            <a:off x="11681790" y="1484243"/>
            <a:ext cx="510210" cy="410818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11</a:t>
            </a:r>
          </a:p>
        </p:txBody>
      </p:sp>
      <p:pic>
        <p:nvPicPr>
          <p:cNvPr id="10" name="Resim 9">
            <a:extLst>
              <a:ext uri="{FF2B5EF4-FFF2-40B4-BE49-F238E27FC236}">
                <a16:creationId xmlns:a16="http://schemas.microsoft.com/office/drawing/2014/main" xmlns="" id="{AD50BE47-5C45-44E0-8A29-713F56A04AA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7983" y="3477040"/>
            <a:ext cx="3076575" cy="1485900"/>
          </a:xfrm>
          <a:prstGeom prst="rect">
            <a:avLst/>
          </a:prstGeom>
        </p:spPr>
      </p:pic>
      <p:sp>
        <p:nvSpPr>
          <p:cNvPr id="12" name="Açıklama Balonu: Bükülü Çizgi (Kenarlık Yok) 11">
            <a:extLst>
              <a:ext uri="{FF2B5EF4-FFF2-40B4-BE49-F238E27FC236}">
                <a16:creationId xmlns:a16="http://schemas.microsoft.com/office/drawing/2014/main" xmlns="" id="{629F2C98-6479-4F5E-ABA2-19AD4E50FE2F}"/>
              </a:ext>
            </a:extLst>
          </p:cNvPr>
          <p:cNvSpPr/>
          <p:nvPr/>
        </p:nvSpPr>
        <p:spPr>
          <a:xfrm>
            <a:off x="10986052" y="4962940"/>
            <a:ext cx="477078" cy="298173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2249297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5F03E9CE-5443-4F53-8D5F-D35C1E9021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7809"/>
            <a:ext cx="8027504" cy="58191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Pterygium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pterijium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Göz kapaklarının birleştiği köşe  ile kornea arasında, </a:t>
            </a:r>
            <a:r>
              <a:rPr lang="tr-TR" sz="1800" dirty="0" err="1">
                <a:latin typeface="Garamond" panose="02020404030301010803" pitchFamily="18" charset="0"/>
                <a:cs typeface="Aharoni" panose="02010803020104030203" pitchFamily="2" charset="-79"/>
              </a:rPr>
              <a:t>konjuktivanın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 bir bölümünün kalınlaşmasıyla oluşan üçgen şeklinde zarımsı oluşum.</a:t>
            </a:r>
          </a:p>
          <a:p>
            <a:pPr marL="0" indent="0">
              <a:buNone/>
            </a:pPr>
            <a:endParaRPr lang="tr-TR" sz="18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Dactriostenosis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daktriyostenoz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sz="1800" dirty="0" err="1">
                <a:latin typeface="Garamond" panose="02020404030301010803" pitchFamily="18" charset="0"/>
                <a:cs typeface="Aharoni" panose="02010803020104030203" pitchFamily="2" charset="-79"/>
              </a:rPr>
              <a:t>Nazolakrimal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 kanalın ya doğuştan bir anomali yada enfeksiyon nedeniyle daralması.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Keratomalacia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keratomalazi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Korneanın beslenme bozukluğu sonucu yumuşaması.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Keratonucus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keratokonus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 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Daha çok 10-20 yaş arasında başlayan, genellikle iki yanlı olan ve yavaş yavaş ilerleyen bir kornea genişlemesidir.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İritis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iritis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 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İris iltihabı.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Dacryocystitis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dakriyosistit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Göz yaşı kesesinin iltihaplanması. </a:t>
            </a: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Blepharitis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blefarit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Göz kapağı kenarlarının iltihaplanması.</a:t>
            </a:r>
            <a:endParaRPr lang="tr-TR" sz="18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endParaRPr lang="tr-TR" sz="18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>
              <a:buNone/>
            </a:pPr>
            <a:endParaRPr lang="tr-TR" sz="18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tr-TR" sz="1800" dirty="0">
              <a:latin typeface="Garamond" panose="02020404030301010803" pitchFamily="18" charset="0"/>
              <a:cs typeface="Aharoni" panose="02010803020104030203" pitchFamily="2" charset="-79"/>
            </a:endParaRPr>
          </a:p>
          <a:p>
            <a:endParaRPr lang="tr-TR" sz="1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680C3AC6-82A8-4B23-9CB0-773DFEC8AF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8696" y="3795091"/>
            <a:ext cx="2139604" cy="1333500"/>
          </a:xfrm>
          <a:prstGeom prst="rect">
            <a:avLst/>
          </a:prstGeom>
        </p:spPr>
      </p:pic>
      <p:cxnSp>
        <p:nvCxnSpPr>
          <p:cNvPr id="7" name="Düz Ok Bağlayıcısı 6">
            <a:extLst>
              <a:ext uri="{FF2B5EF4-FFF2-40B4-BE49-F238E27FC236}">
                <a16:creationId xmlns:a16="http://schemas.microsoft.com/office/drawing/2014/main" xmlns="" id="{61A3E3B2-FAAC-47F1-A000-3D49D8FA7568}"/>
              </a:ext>
            </a:extLst>
          </p:cNvPr>
          <p:cNvCxnSpPr/>
          <p:nvPr/>
        </p:nvCxnSpPr>
        <p:spPr>
          <a:xfrm>
            <a:off x="3604591" y="4479235"/>
            <a:ext cx="30612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Açıklama Balonu: Bükülü Çizgi (Kenarlık Yok) 7">
            <a:extLst>
              <a:ext uri="{FF2B5EF4-FFF2-40B4-BE49-F238E27FC236}">
                <a16:creationId xmlns:a16="http://schemas.microsoft.com/office/drawing/2014/main" xmlns="" id="{A771FE7E-79F6-4A97-A6CC-8B7724499A4F}"/>
              </a:ext>
            </a:extLst>
          </p:cNvPr>
          <p:cNvSpPr/>
          <p:nvPr/>
        </p:nvSpPr>
        <p:spPr>
          <a:xfrm>
            <a:off x="9428299" y="4691270"/>
            <a:ext cx="484327" cy="331304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14</a:t>
            </a:r>
          </a:p>
        </p:txBody>
      </p:sp>
      <p:pic>
        <p:nvPicPr>
          <p:cNvPr id="10" name="Resim 9">
            <a:extLst>
              <a:ext uri="{FF2B5EF4-FFF2-40B4-BE49-F238E27FC236}">
                <a16:creationId xmlns:a16="http://schemas.microsoft.com/office/drawing/2014/main" xmlns="" id="{33E758D2-50E8-4FFD-91E5-7F866BA08A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7697" y="105914"/>
            <a:ext cx="2139604" cy="1616972"/>
          </a:xfrm>
          <a:prstGeom prst="rect">
            <a:avLst/>
          </a:prstGeom>
        </p:spPr>
      </p:pic>
      <p:cxnSp>
        <p:nvCxnSpPr>
          <p:cNvPr id="12" name="Düz Ok Bağlayıcısı 11">
            <a:extLst>
              <a:ext uri="{FF2B5EF4-FFF2-40B4-BE49-F238E27FC236}">
                <a16:creationId xmlns:a16="http://schemas.microsoft.com/office/drawing/2014/main" xmlns="" id="{4D59E79C-1DA2-44A5-AC0E-EE66FB11E7AB}"/>
              </a:ext>
            </a:extLst>
          </p:cNvPr>
          <p:cNvCxnSpPr/>
          <p:nvPr/>
        </p:nvCxnSpPr>
        <p:spPr>
          <a:xfrm>
            <a:off x="8358498" y="649357"/>
            <a:ext cx="1872180" cy="2650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Açıklama Balonu: Bükülü Çizgi (Kenarlık Yok) 12">
            <a:extLst>
              <a:ext uri="{FF2B5EF4-FFF2-40B4-BE49-F238E27FC236}">
                <a16:creationId xmlns:a16="http://schemas.microsoft.com/office/drawing/2014/main" xmlns="" id="{7C559F44-3F27-4C8E-8F6B-5663A9094495}"/>
              </a:ext>
            </a:extLst>
          </p:cNvPr>
          <p:cNvSpPr/>
          <p:nvPr/>
        </p:nvSpPr>
        <p:spPr>
          <a:xfrm>
            <a:off x="11717302" y="1126435"/>
            <a:ext cx="474698" cy="437322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942251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F247FD21-7A9E-4CD5-A80F-7D7A25D11A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8053"/>
            <a:ext cx="8557591" cy="59781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Blepharoptosis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blefaroptoz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Göz kapaklarının düşüklüğü.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Arpacık(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hordedum,itdirseği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Bir veya birkaç </a:t>
            </a:r>
            <a:r>
              <a:rPr lang="tr-TR" sz="1800" dirty="0" err="1">
                <a:latin typeface="Garamond" panose="02020404030301010803" pitchFamily="18" charset="0"/>
                <a:cs typeface="Aharoni" panose="02010803020104030203" pitchFamily="2" charset="-79"/>
              </a:rPr>
              <a:t>zeis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 ya da </a:t>
            </a:r>
            <a:r>
              <a:rPr lang="tr-TR" sz="1800" dirty="0" err="1">
                <a:latin typeface="Garamond" panose="02020404030301010803" pitchFamily="18" charset="0"/>
                <a:cs typeface="Aharoni" panose="02010803020104030203" pitchFamily="2" charset="-79"/>
              </a:rPr>
              <a:t>Moll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 bezinin veya </a:t>
            </a:r>
            <a:r>
              <a:rPr lang="tr-TR" sz="1800" dirty="0" err="1">
                <a:latin typeface="Garamond" panose="02020404030301010803" pitchFamily="18" charset="0"/>
                <a:cs typeface="Aharoni" panose="02010803020104030203" pitchFamily="2" charset="-79"/>
              </a:rPr>
              <a:t>meibomius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 bezlerinin akut,  lokalize </a:t>
            </a:r>
            <a:r>
              <a:rPr lang="tr-TR" sz="1800" dirty="0" err="1">
                <a:latin typeface="Garamond" panose="02020404030301010803" pitchFamily="18" charset="0"/>
                <a:cs typeface="Aharoni" panose="02010803020104030203" pitchFamily="2" charset="-79"/>
              </a:rPr>
              <a:t>piyojen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 iltihabı.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Chalazion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Şalazyon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:Bir </a:t>
            </a:r>
            <a:r>
              <a:rPr lang="tr-TR" sz="1800" dirty="0" err="1">
                <a:latin typeface="Garamond" panose="02020404030301010803" pitchFamily="18" charset="0"/>
                <a:cs typeface="Aharoni" panose="02010803020104030203" pitchFamily="2" charset="-79"/>
              </a:rPr>
              <a:t>meibomius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 bezinin kronik, </a:t>
            </a:r>
            <a:r>
              <a:rPr lang="tr-TR" sz="1800" dirty="0" err="1">
                <a:latin typeface="Garamond" panose="02020404030301010803" pitchFamily="18" charset="0"/>
                <a:cs typeface="Aharoni" panose="02010803020104030203" pitchFamily="2" charset="-79"/>
              </a:rPr>
              <a:t>granülomatöz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 genişlemesi.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Entropion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entropiyon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Göz kapağının içe dönmesi.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Ectropion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ektropiyon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 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Göz kapağının dışa dönmesi.</a:t>
            </a:r>
          </a:p>
          <a:p>
            <a:pPr marL="0" indent="0">
              <a:buNone/>
            </a:pPr>
            <a:endParaRPr lang="tr-TR" sz="18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Conjunctivitis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konjunktivit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sz="1800" dirty="0" err="1">
                <a:latin typeface="Garamond" panose="02020404030301010803" pitchFamily="18" charset="0"/>
                <a:cs typeface="Aharoni" panose="02010803020104030203" pitchFamily="2" charset="-79"/>
              </a:rPr>
              <a:t>Konjunktivanın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 iltihaplanması.</a:t>
            </a:r>
          </a:p>
          <a:p>
            <a:pPr marL="0" indent="0">
              <a:buNone/>
            </a:pPr>
            <a:endParaRPr lang="tr-TR" sz="18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Keratoconjunctivitis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sicca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  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keratokonjunktivit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sikka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 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Her iki gözde de </a:t>
            </a:r>
            <a:r>
              <a:rPr lang="tr-TR" sz="1800" dirty="0" err="1">
                <a:latin typeface="Garamond" panose="02020404030301010803" pitchFamily="18" charset="0"/>
                <a:cs typeface="Aharoni" panose="02010803020104030203" pitchFamily="2" charset="-79"/>
              </a:rPr>
              <a:t>konjunktiva</a:t>
            </a:r>
            <a:r>
              <a:rPr lang="tr-TR" sz="1800" dirty="0">
                <a:latin typeface="Garamond" panose="02020404030301010803" pitchFamily="18" charset="0"/>
                <a:cs typeface="Aharoni" panose="02010803020104030203" pitchFamily="2" charset="-79"/>
              </a:rPr>
              <a:t> ve korneanın kronik bir şekilde kuruması.</a:t>
            </a:r>
          </a:p>
          <a:p>
            <a:pPr marL="0" indent="0">
              <a:buNone/>
            </a:pPr>
            <a:endParaRPr lang="tr-TR" sz="1800" dirty="0">
              <a:latin typeface="Garamond" panose="02020404030301010803" pitchFamily="18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endParaRPr lang="tr-TR" sz="1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EAA8CA64-982D-466E-97EB-3725450827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5791" y="1285461"/>
            <a:ext cx="2219325" cy="1560336"/>
          </a:xfrm>
          <a:prstGeom prst="rect">
            <a:avLst/>
          </a:prstGeom>
        </p:spPr>
      </p:pic>
      <p:cxnSp>
        <p:nvCxnSpPr>
          <p:cNvPr id="7" name="Düz Ok Bağlayıcısı 6">
            <a:extLst>
              <a:ext uri="{FF2B5EF4-FFF2-40B4-BE49-F238E27FC236}">
                <a16:creationId xmlns:a16="http://schemas.microsoft.com/office/drawing/2014/main" xmlns="" id="{77FCC29C-715A-447A-915A-694C95D8756A}"/>
              </a:ext>
            </a:extLst>
          </p:cNvPr>
          <p:cNvCxnSpPr>
            <a:cxnSpLocks/>
          </p:cNvCxnSpPr>
          <p:nvPr/>
        </p:nvCxnSpPr>
        <p:spPr>
          <a:xfrm>
            <a:off x="8792818" y="2226365"/>
            <a:ext cx="39093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Açıklama Balonu: Bükülü Çizgi (Kenarlık Yok) 7">
            <a:extLst>
              <a:ext uri="{FF2B5EF4-FFF2-40B4-BE49-F238E27FC236}">
                <a16:creationId xmlns:a16="http://schemas.microsoft.com/office/drawing/2014/main" xmlns="" id="{DA3DA0F1-BF3D-4C81-9DFC-BECB81439AB9}"/>
              </a:ext>
            </a:extLst>
          </p:cNvPr>
          <p:cNvSpPr/>
          <p:nvPr/>
        </p:nvSpPr>
        <p:spPr>
          <a:xfrm>
            <a:off x="11615116" y="2226365"/>
            <a:ext cx="463826" cy="318052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15</a:t>
            </a:r>
          </a:p>
        </p:txBody>
      </p:sp>
      <p:pic>
        <p:nvPicPr>
          <p:cNvPr id="10" name="Resim 9">
            <a:extLst>
              <a:ext uri="{FF2B5EF4-FFF2-40B4-BE49-F238E27FC236}">
                <a16:creationId xmlns:a16="http://schemas.microsoft.com/office/drawing/2014/main" xmlns="" id="{2261F4D2-B7FD-4FE6-82EB-0CC5160D82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5854" y="4548601"/>
            <a:ext cx="2228850" cy="2047875"/>
          </a:xfrm>
          <a:prstGeom prst="rect">
            <a:avLst/>
          </a:prstGeom>
        </p:spPr>
      </p:pic>
      <p:cxnSp>
        <p:nvCxnSpPr>
          <p:cNvPr id="12" name="Düz Ok Bağlayıcısı 11">
            <a:extLst>
              <a:ext uri="{FF2B5EF4-FFF2-40B4-BE49-F238E27FC236}">
                <a16:creationId xmlns:a16="http://schemas.microsoft.com/office/drawing/2014/main" xmlns="" id="{EC9AC9D2-4341-459F-960F-43707BF85AB4}"/>
              </a:ext>
            </a:extLst>
          </p:cNvPr>
          <p:cNvCxnSpPr/>
          <p:nvPr/>
        </p:nvCxnSpPr>
        <p:spPr>
          <a:xfrm>
            <a:off x="8309113" y="5459896"/>
            <a:ext cx="1895061" cy="2517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Açıklama Balonu: Bükülü Çizgi (Kenarlık Yok) 12">
            <a:extLst>
              <a:ext uri="{FF2B5EF4-FFF2-40B4-BE49-F238E27FC236}">
                <a16:creationId xmlns:a16="http://schemas.microsoft.com/office/drawing/2014/main" xmlns="" id="{3B4559BA-BF20-4464-B248-E5DFA5A1372A}"/>
              </a:ext>
            </a:extLst>
          </p:cNvPr>
          <p:cNvSpPr/>
          <p:nvPr/>
        </p:nvSpPr>
        <p:spPr>
          <a:xfrm>
            <a:off x="10071652" y="6596476"/>
            <a:ext cx="530087" cy="261524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16</a:t>
            </a:r>
          </a:p>
        </p:txBody>
      </p:sp>
      <p:pic>
        <p:nvPicPr>
          <p:cNvPr id="15" name="Resim 14">
            <a:extLst>
              <a:ext uri="{FF2B5EF4-FFF2-40B4-BE49-F238E27FC236}">
                <a16:creationId xmlns:a16="http://schemas.microsoft.com/office/drawing/2014/main" xmlns="" id="{475B3395-19F1-4380-9FCE-BE6752909BF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6438" y="67123"/>
            <a:ext cx="2201285" cy="852191"/>
          </a:xfrm>
          <a:prstGeom prst="rect">
            <a:avLst/>
          </a:prstGeom>
        </p:spPr>
      </p:pic>
      <p:cxnSp>
        <p:nvCxnSpPr>
          <p:cNvPr id="17" name="Düz Ok Bağlayıcısı 16">
            <a:extLst>
              <a:ext uri="{FF2B5EF4-FFF2-40B4-BE49-F238E27FC236}">
                <a16:creationId xmlns:a16="http://schemas.microsoft.com/office/drawing/2014/main" xmlns="" id="{5C06780B-16FF-4059-A95C-89F0E39A622F}"/>
              </a:ext>
            </a:extLst>
          </p:cNvPr>
          <p:cNvCxnSpPr/>
          <p:nvPr/>
        </p:nvCxnSpPr>
        <p:spPr>
          <a:xfrm>
            <a:off x="7093585" y="493219"/>
            <a:ext cx="62285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Açıklama Balonu: Bükülü Çizgi (Kenarlık Yok) 17">
            <a:extLst>
              <a:ext uri="{FF2B5EF4-FFF2-40B4-BE49-F238E27FC236}">
                <a16:creationId xmlns:a16="http://schemas.microsoft.com/office/drawing/2014/main" xmlns="" id="{77B503CE-C078-4E52-9A35-FD98F190BAC1}"/>
              </a:ext>
            </a:extLst>
          </p:cNvPr>
          <p:cNvSpPr/>
          <p:nvPr/>
        </p:nvSpPr>
        <p:spPr>
          <a:xfrm>
            <a:off x="10071652" y="400672"/>
            <a:ext cx="433801" cy="301693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3255542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EC8B5ED2-BBB6-4736-9AE8-E140E0E6CD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922" y="238539"/>
            <a:ext cx="9180444" cy="60562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Cornea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ulcere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(kornea ülseri): </a:t>
            </a:r>
            <a:r>
              <a:rPr lang="tr-TR" sz="1800" dirty="0">
                <a:latin typeface="Garamond" panose="02020404030301010803" pitchFamily="18" charset="0"/>
              </a:rPr>
              <a:t>Enfeksiyon nedeniyle kornea dokusunda oluşan yerel nekroz.</a:t>
            </a:r>
          </a:p>
          <a:p>
            <a:pPr marL="0" indent="0">
              <a:buNone/>
            </a:pPr>
            <a:endParaRPr lang="tr-TR" sz="1800" dirty="0"/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Xerophthalmia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kseroftalmi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A vitamini noksanlığı ve protein enerji malnutrusyonuna eşlik eden ve kendisini kuru çıplak bir kornea ile gösteren  bir durum</a:t>
            </a:r>
            <a:r>
              <a:rPr lang="tr-TR" sz="1800" dirty="0"/>
              <a:t>.</a:t>
            </a:r>
          </a:p>
          <a:p>
            <a:pPr marL="0" indent="0">
              <a:buNone/>
            </a:pPr>
            <a:endParaRPr lang="tr-TR" sz="1800" dirty="0"/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Glaucoma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(glokom):</a:t>
            </a:r>
            <a:r>
              <a:rPr lang="tr-TR" sz="1800" dirty="0">
                <a:latin typeface="Garamond" panose="02020404030301010803" pitchFamily="18" charset="0"/>
              </a:rPr>
              <a:t>Göz içi basıncının artmasıyla belirgin bir hastalıktır.</a:t>
            </a:r>
          </a:p>
          <a:p>
            <a:pPr marL="0" indent="0">
              <a:buNone/>
            </a:pPr>
            <a:endParaRPr lang="tr-TR" sz="1800" dirty="0"/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Catarac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(katarakt):</a:t>
            </a:r>
            <a:r>
              <a:rPr lang="tr-TR" sz="1800" dirty="0">
                <a:latin typeface="Garamond" panose="02020404030301010803" pitchFamily="18" charset="0"/>
              </a:rPr>
              <a:t>Göz merceğinin </a:t>
            </a:r>
            <a:r>
              <a:rPr lang="tr-TR" sz="1800" dirty="0" err="1">
                <a:latin typeface="Garamond" panose="02020404030301010803" pitchFamily="18" charset="0"/>
              </a:rPr>
              <a:t>opaklaşmasıdır</a:t>
            </a:r>
            <a:r>
              <a:rPr lang="tr-TR" sz="1800" dirty="0"/>
              <a:t>.</a:t>
            </a:r>
          </a:p>
          <a:p>
            <a:pPr marL="0" indent="0">
              <a:buNone/>
            </a:pPr>
            <a:endParaRPr lang="tr-TR" sz="1800" dirty="0"/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Uveitis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uveit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İris, </a:t>
            </a:r>
            <a:r>
              <a:rPr lang="tr-TR" sz="1800" dirty="0" err="1">
                <a:latin typeface="Garamond" panose="02020404030301010803" pitchFamily="18" charset="0"/>
              </a:rPr>
              <a:t>corpus</a:t>
            </a:r>
            <a:r>
              <a:rPr lang="tr-TR" sz="1800" dirty="0">
                <a:latin typeface="Garamond" panose="02020404030301010803" pitchFamily="18" charset="0"/>
              </a:rPr>
              <a:t> </a:t>
            </a:r>
            <a:r>
              <a:rPr lang="tr-TR" sz="1800" dirty="0" err="1">
                <a:latin typeface="Garamond" panose="02020404030301010803" pitchFamily="18" charset="0"/>
              </a:rPr>
              <a:t>ciliare</a:t>
            </a:r>
            <a:r>
              <a:rPr lang="tr-TR" sz="1800" dirty="0">
                <a:latin typeface="Garamond" panose="02020404030301010803" pitchFamily="18" charset="0"/>
              </a:rPr>
              <a:t> ve </a:t>
            </a:r>
            <a:r>
              <a:rPr lang="tr-TR" sz="1800" dirty="0" err="1">
                <a:latin typeface="Garamond" panose="02020404030301010803" pitchFamily="18" charset="0"/>
              </a:rPr>
              <a:t>koroid</a:t>
            </a:r>
            <a:r>
              <a:rPr lang="tr-TR" sz="1800" dirty="0">
                <a:latin typeface="Garamond" panose="02020404030301010803" pitchFamily="18" charset="0"/>
              </a:rPr>
              <a:t> iltihabı.(</a:t>
            </a:r>
            <a:r>
              <a:rPr lang="tr-TR" sz="1800" dirty="0" err="1">
                <a:latin typeface="Garamond" panose="02020404030301010803" pitchFamily="18" charset="0"/>
              </a:rPr>
              <a:t>Koroid</a:t>
            </a:r>
            <a:r>
              <a:rPr lang="tr-TR" sz="1800" dirty="0">
                <a:latin typeface="Garamond" panose="02020404030301010803" pitchFamily="18" charset="0"/>
              </a:rPr>
              <a:t> damarlı tabakadır)</a:t>
            </a:r>
          </a:p>
          <a:p>
            <a:pPr marL="0" indent="0">
              <a:buNone/>
            </a:pPr>
            <a:endParaRPr lang="tr-TR" sz="1800" dirty="0"/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Sympathetic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ophthalmia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(sempatik 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oftalmi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 </a:t>
            </a:r>
            <a:r>
              <a:rPr lang="tr-TR" sz="1800" dirty="0">
                <a:latin typeface="Garamond" panose="02020404030301010803" pitchFamily="18" charset="0"/>
              </a:rPr>
              <a:t>Gözlerden birinin travmaya uğramasından sonra </a:t>
            </a:r>
            <a:r>
              <a:rPr lang="tr-TR" sz="1800" dirty="0" err="1">
                <a:latin typeface="Garamond" panose="02020404030301010803" pitchFamily="18" charset="0"/>
              </a:rPr>
              <a:t>uvea</a:t>
            </a:r>
            <a:r>
              <a:rPr lang="tr-TR" sz="1800" dirty="0">
                <a:latin typeface="Garamond" panose="02020404030301010803" pitchFamily="18" charset="0"/>
              </a:rPr>
              <a:t> pigmentine karşı bir aşırı duyarlılık reaksiyonu olarak meydana gelen iki yanlı ağır bir </a:t>
            </a:r>
            <a:r>
              <a:rPr lang="tr-TR" sz="1800" dirty="0" err="1">
                <a:latin typeface="Garamond" panose="02020404030301010803" pitchFamily="18" charset="0"/>
              </a:rPr>
              <a:t>granülomatöz</a:t>
            </a:r>
            <a:r>
              <a:rPr lang="tr-TR" sz="1800" dirty="0">
                <a:latin typeface="Garamond" panose="02020404030301010803" pitchFamily="18" charset="0"/>
              </a:rPr>
              <a:t> </a:t>
            </a:r>
            <a:r>
              <a:rPr lang="tr-TR" sz="1800" dirty="0" err="1">
                <a:latin typeface="Garamond" panose="02020404030301010803" pitchFamily="18" charset="0"/>
              </a:rPr>
              <a:t>uveitis</a:t>
            </a:r>
            <a:r>
              <a:rPr lang="tr-TR" sz="1800" dirty="0">
                <a:latin typeface="Garamond" panose="02020404030301010803" pitchFamily="18" charset="0"/>
              </a:rPr>
              <a:t>.</a:t>
            </a:r>
          </a:p>
          <a:p>
            <a:pPr marL="0" indent="0">
              <a:buNone/>
            </a:pPr>
            <a:endParaRPr lang="tr-TR" sz="18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Panophthalmitis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(</a:t>
            </a:r>
            <a:r>
              <a:rPr lang="tr-TR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panoftalmit</a:t>
            </a:r>
            <a:r>
              <a:rPr lang="tr-TR" sz="1800" dirty="0">
                <a:latin typeface="Arial Black" panose="020B0A04020102020204" pitchFamily="34" charset="0"/>
                <a:cs typeface="Aharoni" panose="02010803020104030203" pitchFamily="2" charset="-79"/>
              </a:rPr>
              <a:t>):</a:t>
            </a:r>
            <a:r>
              <a:rPr lang="tr-TR" sz="1800" dirty="0">
                <a:latin typeface="Garamond" panose="02020404030301010803" pitchFamily="18" charset="0"/>
              </a:rPr>
              <a:t>Gözün her üç tabakasını da tutan ve genellikle tam tahribatla sonuçlanan irinli bir iltihaplanma.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FE9956BF-8274-45F8-B62A-B38A1DC75D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8973" y="117820"/>
            <a:ext cx="2193027" cy="1180893"/>
          </a:xfrm>
          <a:prstGeom prst="rect">
            <a:avLst/>
          </a:prstGeom>
        </p:spPr>
      </p:pic>
      <p:sp>
        <p:nvSpPr>
          <p:cNvPr id="6" name="Açıklama Balonu: Bükülü Çizgi (Kenarlık Yok) 5">
            <a:extLst>
              <a:ext uri="{FF2B5EF4-FFF2-40B4-BE49-F238E27FC236}">
                <a16:creationId xmlns:a16="http://schemas.microsoft.com/office/drawing/2014/main" xmlns="" id="{A3A39BC8-CA26-4FA8-8D2A-85D9CBC3B209}"/>
              </a:ext>
            </a:extLst>
          </p:cNvPr>
          <p:cNvSpPr/>
          <p:nvPr/>
        </p:nvSpPr>
        <p:spPr>
          <a:xfrm>
            <a:off x="11767930" y="1298713"/>
            <a:ext cx="424070" cy="291548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18</a:t>
            </a:r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xmlns="" id="{DF2F7FC8-5F43-43D9-B4C5-34489495D3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9759" y="2396780"/>
            <a:ext cx="3543300" cy="1285875"/>
          </a:xfrm>
          <a:prstGeom prst="rect">
            <a:avLst/>
          </a:prstGeom>
        </p:spPr>
      </p:pic>
      <p:cxnSp>
        <p:nvCxnSpPr>
          <p:cNvPr id="10" name="Düz Ok Bağlayıcısı 9">
            <a:extLst>
              <a:ext uri="{FF2B5EF4-FFF2-40B4-BE49-F238E27FC236}">
                <a16:creationId xmlns:a16="http://schemas.microsoft.com/office/drawing/2014/main" xmlns="" id="{BD3AA759-4ED1-4930-A926-6B8A620C44E7}"/>
              </a:ext>
            </a:extLst>
          </p:cNvPr>
          <p:cNvCxnSpPr/>
          <p:nvPr/>
        </p:nvCxnSpPr>
        <p:spPr>
          <a:xfrm>
            <a:off x="5857461" y="2835965"/>
            <a:ext cx="20540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Açıklama Balonu: Bükülü Çizgi (Kenarlık Yok) 10">
            <a:extLst>
              <a:ext uri="{FF2B5EF4-FFF2-40B4-BE49-F238E27FC236}">
                <a16:creationId xmlns:a16="http://schemas.microsoft.com/office/drawing/2014/main" xmlns="" id="{5B4CBE5E-7BA9-434C-B416-A8EB1F1F9292}"/>
              </a:ext>
            </a:extLst>
          </p:cNvPr>
          <p:cNvSpPr/>
          <p:nvPr/>
        </p:nvSpPr>
        <p:spPr>
          <a:xfrm>
            <a:off x="11405980" y="3589165"/>
            <a:ext cx="477079" cy="186980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19</a:t>
            </a:r>
          </a:p>
        </p:txBody>
      </p:sp>
      <p:pic>
        <p:nvPicPr>
          <p:cNvPr id="13" name="Resim 12">
            <a:extLst>
              <a:ext uri="{FF2B5EF4-FFF2-40B4-BE49-F238E27FC236}">
                <a16:creationId xmlns:a16="http://schemas.microsoft.com/office/drawing/2014/main" xmlns="" id="{792FDA96-7AEF-47BC-B487-636C79E274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1700" y="4791540"/>
            <a:ext cx="2486025" cy="1838325"/>
          </a:xfrm>
          <a:prstGeom prst="rect">
            <a:avLst/>
          </a:prstGeom>
        </p:spPr>
      </p:pic>
      <p:sp>
        <p:nvSpPr>
          <p:cNvPr id="14" name="Açıklama Balonu: Bükülü Çizgi (Kenarlık Yok) 13">
            <a:extLst>
              <a:ext uri="{FF2B5EF4-FFF2-40B4-BE49-F238E27FC236}">
                <a16:creationId xmlns:a16="http://schemas.microsoft.com/office/drawing/2014/main" xmlns="" id="{284951D6-AE03-4560-A3D5-6CF03A3A5F9B}"/>
              </a:ext>
            </a:extLst>
          </p:cNvPr>
          <p:cNvSpPr/>
          <p:nvPr/>
        </p:nvSpPr>
        <p:spPr>
          <a:xfrm>
            <a:off x="10986052" y="6629865"/>
            <a:ext cx="649357" cy="228135"/>
          </a:xfrm>
          <a:prstGeom prst="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/>
              <a:t>20</a:t>
            </a:r>
          </a:p>
        </p:txBody>
      </p:sp>
      <p:cxnSp>
        <p:nvCxnSpPr>
          <p:cNvPr id="16" name="Düz Ok Bağlayıcısı 15">
            <a:extLst>
              <a:ext uri="{FF2B5EF4-FFF2-40B4-BE49-F238E27FC236}">
                <a16:creationId xmlns:a16="http://schemas.microsoft.com/office/drawing/2014/main" xmlns="" id="{DB1C4A7A-F809-4936-B676-6E60D636CB00}"/>
              </a:ext>
            </a:extLst>
          </p:cNvPr>
          <p:cNvCxnSpPr/>
          <p:nvPr/>
        </p:nvCxnSpPr>
        <p:spPr>
          <a:xfrm>
            <a:off x="8004313" y="5777948"/>
            <a:ext cx="1431235" cy="2517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9023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1162</TotalTime>
  <Words>3222</Words>
  <Application>Microsoft Office PowerPoint</Application>
  <PresentationFormat>Geniş ekran</PresentationFormat>
  <Paragraphs>582</Paragraphs>
  <Slides>48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48</vt:i4>
      </vt:variant>
    </vt:vector>
  </HeadingPairs>
  <TitlesOfParts>
    <vt:vector size="57" baseType="lpstr">
      <vt:lpstr>Aharoni</vt:lpstr>
      <vt:lpstr>Arial</vt:lpstr>
      <vt:lpstr>Arial Black</vt:lpstr>
      <vt:lpstr>Calibri</vt:lpstr>
      <vt:lpstr>Calibri Light</vt:lpstr>
      <vt:lpstr>Garamond</vt:lpstr>
      <vt:lpstr>Gautami</vt:lpstr>
      <vt:lpstr>Times New Roman</vt:lpstr>
      <vt:lpstr>Office Teması</vt:lpstr>
      <vt:lpstr>PowerPoint Sunusu</vt:lpstr>
      <vt:lpstr>DUYU ORGANLARI TERİMLERİ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BURUNA İLİŞKİN TERİMLER</vt:lpstr>
      <vt:lpstr>PowerPoint Sunusu</vt:lpstr>
      <vt:lpstr>. Burun Hastalıklarında Semptomlara İlişkin Terimler </vt:lpstr>
      <vt:lpstr>Tanısal Yöntemler İle İlgili Terimler </vt:lpstr>
      <vt:lpstr>PowerPoint Sunusu</vt:lpstr>
      <vt:lpstr>Burun Ameliyatlarına İlişkin Terimler </vt:lpstr>
      <vt:lpstr>Kulağa İlişkin Terimler</vt:lpstr>
      <vt:lpstr>PowerPoint Sunusu</vt:lpstr>
      <vt:lpstr>PowerPoint Sunusu</vt:lpstr>
      <vt:lpstr>Semptom Terimleri </vt:lpstr>
      <vt:lpstr>Tanı Terimleri </vt:lpstr>
      <vt:lpstr>PowerPoint Sunusu</vt:lpstr>
      <vt:lpstr>PowerPoint Sunusu</vt:lpstr>
      <vt:lpstr>Ameliyat Terimleri</vt:lpstr>
      <vt:lpstr>Dil ile İlgili Terimler  </vt:lpstr>
      <vt:lpstr>PowerPoint Sunusu</vt:lpstr>
      <vt:lpstr>DERİYE İLİŞKİN TERİMLER</vt:lpstr>
      <vt:lpstr>PowerPoint Sunusu</vt:lpstr>
      <vt:lpstr>PowerPoint Sunusu</vt:lpstr>
      <vt:lpstr>Semptom Terimleri</vt:lpstr>
      <vt:lpstr>PowerPoint Sunusu</vt:lpstr>
      <vt:lpstr>PowerPoint Sunusu</vt:lpstr>
      <vt:lpstr>Tanı Terimleri</vt:lpstr>
      <vt:lpstr>PowerPoint Sunusu</vt:lpstr>
      <vt:lpstr>PowerPoint Sunusu</vt:lpstr>
      <vt:lpstr>PowerPoint Sunusu</vt:lpstr>
      <vt:lpstr>PowerPoint Sunusu</vt:lpstr>
      <vt:lpstr>PowerPoint Sunusu</vt:lpstr>
      <vt:lpstr>Ameliyat Terimleri </vt:lpstr>
      <vt:lpstr>3. Derece Yanık</vt:lpstr>
      <vt:lpstr>Vaka Çalışması</vt:lpstr>
      <vt:lpstr>3. Derece Yanık Vakası Yaklaşımı</vt:lpstr>
      <vt:lpstr>PowerPoint Sunusu</vt:lpstr>
      <vt:lpstr>GÖZE CİSİM BATMASI</vt:lpstr>
      <vt:lpstr>Vaka Çalışması</vt:lpstr>
      <vt:lpstr>Göze Cisim Batma Vakası Yaklaşımı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TIBBİ TERMİNOLOJİ</dc:title>
  <dc:creator>hakan</dc:creator>
  <cp:lastModifiedBy>KILIÇ</cp:lastModifiedBy>
  <cp:revision>150</cp:revision>
  <dcterms:created xsi:type="dcterms:W3CDTF">2018-10-07T12:49:18Z</dcterms:created>
  <dcterms:modified xsi:type="dcterms:W3CDTF">2019-05-09T11:56:44Z</dcterms:modified>
</cp:coreProperties>
</file>