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0"/>
  </p:notesMasterIdLst>
  <p:sldIdLst>
    <p:sldId id="402" r:id="rId2"/>
    <p:sldId id="256" r:id="rId3"/>
    <p:sldId id="259" r:id="rId4"/>
    <p:sldId id="265" r:id="rId5"/>
    <p:sldId id="261" r:id="rId6"/>
    <p:sldId id="262" r:id="rId7"/>
    <p:sldId id="260" r:id="rId8"/>
    <p:sldId id="258" r:id="rId9"/>
    <p:sldId id="266" r:id="rId10"/>
    <p:sldId id="297" r:id="rId11"/>
    <p:sldId id="401" r:id="rId12"/>
    <p:sldId id="257" r:id="rId13"/>
    <p:sldId id="272" r:id="rId14"/>
    <p:sldId id="273" r:id="rId15"/>
    <p:sldId id="274" r:id="rId16"/>
    <p:sldId id="275" r:id="rId17"/>
    <p:sldId id="276" r:id="rId18"/>
    <p:sldId id="384" r:id="rId19"/>
    <p:sldId id="268" r:id="rId20"/>
    <p:sldId id="388" r:id="rId21"/>
    <p:sldId id="278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8" r:id="rId32"/>
    <p:sldId id="296" r:id="rId33"/>
    <p:sldId id="300" r:id="rId34"/>
    <p:sldId id="301" r:id="rId35"/>
    <p:sldId id="328" r:id="rId36"/>
    <p:sldId id="336" r:id="rId37"/>
    <p:sldId id="338" r:id="rId38"/>
    <p:sldId id="406" r:id="rId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0000FF"/>
    <a:srgbClr val="CCFF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C6C668-A896-41B9-AADC-7B837013C8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332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tr-TR" altLang="en-US"/>
              <a:t>Asıl başlık stili için tıklatın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tr-TR" altLang="en-US"/>
              <a:t>Asıl alt başlık stilini düzenlemek için tıklatın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432B-1C88-431A-BBC4-97F1B4286E2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4B04-AFE8-41D0-BAA7-A9B3947E748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DA04A-262E-4ED8-9FFC-A48B54A2BBA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8813-1438-43EA-AC61-4D87B20DC1BE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95E7-2C39-410C-8EA0-C19484AB45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527C0-B095-4E80-AD65-CDB0295B86A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2D691-AD00-44C1-9204-8255A54E4C8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556D-1BBB-4B33-A4DA-B7DE44DCD89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6AA2-0479-4F5C-A31D-29A0581C9B0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3804-417B-4BB0-BC7E-4A06C2E1EFC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9965-6BA0-4C26-AAA7-C3BFB93A30A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C7E48F5-D067-4CBA-8FAD-AF213C6E272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833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33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315913" y="466725"/>
            <a:ext cx="6781800" cy="1666131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FFFF"/>
                </a:solidFill>
                <a:latin typeface="Brush Script MT" panose="03060802040406070304" pitchFamily="66" charset="0"/>
              </a:rPr>
              <a:t>Tam Protezlerde Ölçü </a:t>
            </a:r>
            <a:endParaRPr lang="tr-TR" dirty="0">
              <a:solidFill>
                <a:srgbClr val="00FFFF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67544" y="3049588"/>
            <a:ext cx="6630169" cy="2362200"/>
          </a:xfrm>
        </p:spPr>
        <p:txBody>
          <a:bodyPr/>
          <a:lstStyle/>
          <a:p>
            <a:pPr algn="l"/>
            <a:r>
              <a:rPr lang="tr-T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</a:rPr>
              <a:t>Prof. Dr. Yasemin KESKİN</a:t>
            </a:r>
          </a:p>
          <a:p>
            <a:pPr algn="l"/>
            <a:r>
              <a:rPr lang="tr-TR" dirty="0" smtClean="0">
                <a:latin typeface="Brush Script MT" panose="03060802040406070304" pitchFamily="66" charset="0"/>
              </a:rPr>
              <a:t>Ankara Üniversitesi Diş hekimliği Fakültesi </a:t>
            </a:r>
            <a:r>
              <a:rPr lang="tr-TR" dirty="0" err="1" smtClean="0">
                <a:latin typeface="Brush Script MT" panose="03060802040406070304" pitchFamily="66" charset="0"/>
              </a:rPr>
              <a:t>Protetik</a:t>
            </a:r>
            <a:r>
              <a:rPr lang="tr-TR" dirty="0" smtClean="0">
                <a:latin typeface="Brush Script MT" panose="03060802040406070304" pitchFamily="66" charset="0"/>
              </a:rPr>
              <a:t> Diş Tedavisi</a:t>
            </a:r>
            <a:endParaRPr lang="tr-TR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5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9600" y="2514600"/>
            <a:ext cx="7543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 b="1">
                <a:latin typeface="Times New Roman" pitchFamily="18" charset="0"/>
              </a:rPr>
              <a:t>Aşırı doku distorsiyonuna yol açmadan  dişsiz ağzın protezle ilgili tüm anatomik yapıları kaydedilir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0" y="485775"/>
            <a:ext cx="4138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000" b="1">
                <a:solidFill>
                  <a:srgbClr val="00FFFF"/>
                </a:solidFill>
                <a:latin typeface="Times New Roman" pitchFamily="18" charset="0"/>
              </a:rPr>
              <a:t>İlk ölçünün önemi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sz="3000">
                <a:latin typeface="Footlight MT Light" pitchFamily="18" charset="0"/>
              </a:rPr>
              <a:t> </a:t>
            </a:r>
          </a:p>
        </p:txBody>
      </p:sp>
      <p:pic>
        <p:nvPicPr>
          <p:cNvPr id="15365" name="Picture 5" descr="üstcene copy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1619250" y="1773238"/>
            <a:ext cx="5976938" cy="3613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500" b="0" smtClean="0"/>
              <a:t/>
            </a:r>
            <a:br>
              <a:rPr lang="tr-TR" sz="3500" b="0" smtClean="0"/>
            </a:br>
            <a:r>
              <a:rPr lang="tr-TR" sz="3500" b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pic>
        <p:nvPicPr>
          <p:cNvPr id="17412" name="Picture 4" descr="DSC00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491288" cy="321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19200" y="762000"/>
            <a:ext cx="670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Kaşık seçimi gözle muayene veya </a:t>
            </a:r>
          </a:p>
          <a:p>
            <a:pPr>
              <a:defRPr/>
            </a:pPr>
            <a:r>
              <a:rPr lang="tr-T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palpasyonla  yapılır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1524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39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Üst İlk Ölçünün alınması</a:t>
            </a:r>
          </a:p>
        </p:txBody>
      </p:sp>
      <p:pic>
        <p:nvPicPr>
          <p:cNvPr id="18435" name="Picture 3" descr="Üst ç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3810000" cy="2593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4" descr="üst kaşık ağızd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3733800" cy="2541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1524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3900" b="1">
                <a:solidFill>
                  <a:srgbClr val="8016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9459" name="Picture 3" descr="üst kaşık m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3671888" cy="2500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4" descr="üst kaşık mum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143000"/>
            <a:ext cx="3671888" cy="2500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ölçü ağız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190625"/>
            <a:ext cx="3168650" cy="2157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Picture 3" descr="ölçü ağızd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88" y="3781425"/>
            <a:ext cx="3313112" cy="2255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4" descr="ölçü ağızda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3095625" cy="210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ölçü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095625" cy="210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 descr="ölçü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1201738"/>
            <a:ext cx="3097212" cy="210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 descr="ölçü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50" y="4157663"/>
            <a:ext cx="3168650" cy="2157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ölçü çıkarılmış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3816350" cy="2598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 descr="ölçü çıkarılmı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86200"/>
            <a:ext cx="3816350" cy="2598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  <a:endParaRPr lang="en-GB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  <a:endParaRPr lang="en-GB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775" y="914400"/>
            <a:ext cx="8521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Model proteze desteklik sağlayacak tüm alanları 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tr-TR" sz="2400" b="1">
                <a:latin typeface="Times New Roman" pitchFamily="18" charset="0"/>
              </a:rPr>
              <a:t>	ve ilgili komşu dokuları içermelidir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Temiz olmalı, üzerinde  defekt veya hava kabarcıkları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tr-TR" sz="2400" b="1">
                <a:latin typeface="Times New Roman" pitchFamily="18" charset="0"/>
              </a:rPr>
              <a:t>      bulunmamalıdır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Kaide, en ince bölgede en az 10-15 mm kalınlığında olmalıdır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Modelin alt kısmı, kretler yere paralel olacak şekilde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tr-TR" sz="2400" b="1">
                <a:latin typeface="Times New Roman" pitchFamily="18" charset="0"/>
              </a:rPr>
              <a:t>	biçimlendirilmelidir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Model, yanlarda ve bukkalde, vestibülün en derin kısmından 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tr-TR" sz="2400" b="1">
                <a:latin typeface="Times New Roman" pitchFamily="18" charset="0"/>
              </a:rPr>
              <a:t>	en az 2-3 mm uzakta olacak şekilde  oluşturulmalıdır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Aşırı andırkatlı sahalar pembe mumla bloke edilmelidir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Alt modelin dil alanı düzgün bir biçimde hazırlanmalıdır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tr-TR" sz="2400" b="1">
                <a:latin typeface="Times New Roman" pitchFamily="18" charset="0"/>
              </a:rPr>
              <a:t>Model üzerine hastanın adı soyadı ve ölçünün alınma tarihi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tr-TR" sz="2400" b="1">
                <a:latin typeface="Times New Roman" pitchFamily="18" charset="0"/>
              </a:rPr>
              <a:t>	yazılmalıdır</a:t>
            </a:r>
            <a:endParaRPr lang="en-GB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625475"/>
            <a:ext cx="6564313" cy="749300"/>
          </a:xfrm>
        </p:spPr>
        <p:txBody>
          <a:bodyPr/>
          <a:lstStyle/>
          <a:p>
            <a:pPr eaLnBrk="1" hangingPunct="1"/>
            <a:r>
              <a:rPr lang="tr-TR" sz="3500" b="0" smtClean="0">
                <a:solidFill>
                  <a:srgbClr val="00FFFF"/>
                </a:solidFill>
                <a:latin typeface="Times New Roman" pitchFamily="18" charset="0"/>
              </a:rPr>
              <a:t>Kişiye özel olarak yapılan ölçü</a:t>
            </a:r>
            <a:br>
              <a:rPr lang="tr-TR" sz="3500" b="0" smtClean="0">
                <a:solidFill>
                  <a:srgbClr val="00FFFF"/>
                </a:solidFill>
                <a:latin typeface="Times New Roman" pitchFamily="18" charset="0"/>
              </a:rPr>
            </a:br>
            <a:r>
              <a:rPr lang="tr-TR" sz="3500" b="0" smtClean="0">
                <a:solidFill>
                  <a:srgbClr val="00FFFF"/>
                </a:solidFill>
                <a:latin typeface="Times New Roman" pitchFamily="18" charset="0"/>
              </a:rPr>
              <a:t>   kaşıkları</a:t>
            </a:r>
            <a:br>
              <a:rPr lang="tr-TR" sz="3500" b="0" smtClean="0">
                <a:solidFill>
                  <a:srgbClr val="00FFFF"/>
                </a:solidFill>
                <a:latin typeface="Times New Roman" pitchFamily="18" charset="0"/>
              </a:rPr>
            </a:br>
            <a:endParaRPr lang="tr-TR" sz="3500" b="0" smtClean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Pct val="110000"/>
              <a:buFont typeface="Wingdings" pitchFamily="2" charset="2"/>
              <a:buChar char="v"/>
              <a:defRPr/>
            </a:pPr>
            <a:r>
              <a:rPr lang="tr-T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Otopolimerizan akrilik rezinler</a:t>
            </a:r>
          </a:p>
          <a:p>
            <a:pPr marL="609600" indent="-609600" eaLnBrk="1" hangingPunct="1">
              <a:buClr>
                <a:srgbClr val="FF0000"/>
              </a:buClr>
              <a:buSzPct val="110000"/>
              <a:buFont typeface="Wingdings" pitchFamily="2" charset="2"/>
              <a:buChar char="v"/>
              <a:defRPr/>
            </a:pPr>
            <a:r>
              <a:rPr lang="tr-T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Işıkla polimerize olan kompozit</a:t>
            </a:r>
          </a:p>
          <a:p>
            <a:pPr marL="609600" indent="-609600" eaLnBrk="1" hangingPunct="1">
              <a:buClr>
                <a:srgbClr val="FF0000"/>
              </a:buClr>
              <a:buSzPct val="110000"/>
              <a:buFont typeface="Wingdings" pitchFamily="2" charset="2"/>
              <a:buNone/>
              <a:defRPr/>
            </a:pPr>
            <a:r>
              <a:rPr lang="tr-T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rezinler</a:t>
            </a:r>
          </a:p>
          <a:p>
            <a:pPr marL="609600" indent="-609600" eaLnBrk="1" hangingPunct="1">
              <a:buClr>
                <a:srgbClr val="FF0000"/>
              </a:buClr>
              <a:buSzPct val="110000"/>
              <a:buFont typeface="Wingdings" pitchFamily="2" charset="2"/>
              <a:buChar char="v"/>
              <a:defRPr/>
            </a:pPr>
            <a:r>
              <a:rPr lang="tr-T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Shellak</a:t>
            </a:r>
          </a:p>
          <a:p>
            <a:pPr marL="609600" indent="-609600" eaLnBrk="1" hangingPunct="1">
              <a:buClr>
                <a:srgbClr val="FF0000"/>
              </a:buClr>
              <a:buSzPct val="110000"/>
              <a:buFont typeface="Wingdings" pitchFamily="2" charset="2"/>
              <a:buChar char="v"/>
              <a:defRPr/>
            </a:pPr>
            <a:r>
              <a:rPr lang="tr-T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Modifiye edilmiş stenç ölçüler</a:t>
            </a:r>
          </a:p>
          <a:p>
            <a:pPr marL="609600" indent="-609600" eaLnBrk="1" hangingPunct="1">
              <a:buClr>
                <a:srgbClr val="FF0000"/>
              </a:buClr>
              <a:buSzPct val="110000"/>
              <a:buFont typeface="Wingdings" pitchFamily="2" charset="2"/>
              <a:buChar char="v"/>
              <a:defRPr/>
            </a:pPr>
            <a:r>
              <a:rPr lang="tr-T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Muflada bitirilmiş akril kaideler</a:t>
            </a:r>
            <a:endParaRPr lang="tr-TR" altLang="tr-TR" b="1" smtClean="0">
              <a:solidFill>
                <a:srgbClr val="EED4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Pct val="110000"/>
              <a:buFont typeface="Wingdings" pitchFamily="2" charset="2"/>
              <a:buChar char="v"/>
              <a:defRPr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2" y="466725"/>
            <a:ext cx="6920383" cy="1643063"/>
          </a:xfrm>
        </p:spPr>
        <p:txBody>
          <a:bodyPr/>
          <a:lstStyle/>
          <a:p>
            <a:pPr algn="ctr" eaLnBrk="1" hangingPunct="1"/>
            <a:r>
              <a:rPr lang="tr-TR" b="0" dirty="0" smtClean="0">
                <a:solidFill>
                  <a:srgbClr val="00FFFF"/>
                </a:solidFill>
                <a:latin typeface="Brush Script MT" panose="03060802040406070304" pitchFamily="66" charset="0"/>
              </a:rPr>
              <a:t>TAM PROTEZLERDE ÖLÇÜ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852936"/>
            <a:ext cx="7128792" cy="3319264"/>
          </a:xfrm>
        </p:spPr>
        <p:txBody>
          <a:bodyPr/>
          <a:lstStyle/>
          <a:p>
            <a:pPr algn="l" eaLnBrk="1" hangingPunct="1"/>
            <a:endParaRPr lang="tr-TR" sz="2800" b="1" dirty="0" smtClean="0">
              <a:latin typeface="Times New Roman" pitchFamily="18" charset="0"/>
            </a:endParaRPr>
          </a:p>
          <a:p>
            <a:pPr algn="l" eaLnBrk="1" hangingPunct="1"/>
            <a:r>
              <a:rPr lang="tr-TR" sz="2800" b="1" dirty="0" smtClean="0">
                <a:latin typeface="Times New Roman" pitchFamily="18" charset="0"/>
              </a:rPr>
              <a:t>Protezin üzerine oturacağı destek dokularla  kenar örtücülüğünü sağlayan çevre yumuşak dokuların, ağız içerisinde değişen derecelerde sertleşme özelliği gösteren plastik maddelerle negatif benzerlerinin oluşturulmasıdır.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297180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2903538" cy="3505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500" b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İdeal bir ölçü kaşığı</a:t>
            </a:r>
            <a:br>
              <a:rPr lang="tr-TR" sz="3500" b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tr-TR" sz="3500" b="0" smtClean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95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Stabil olmalıdır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Rijit olmalıdır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Sınırları doğru olarak 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belirlenmelidir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Kolaylıkla modifiye edilebilmelidir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Uygun olarak planlanmalıdır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Kaşık ile dokular arasında ölçü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maddesi için yeterli alan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bulunmalıdır</a:t>
            </a:r>
          </a:p>
          <a:p>
            <a:pPr eaLnBrk="1" hangingPunct="1">
              <a:defRPr/>
            </a:pPr>
            <a:endParaRPr lang="tr-TR" sz="2600" b="1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26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0" smtClean="0">
                <a:solidFill>
                  <a:srgbClr val="00FFFF"/>
                </a:solidFill>
                <a:latin typeface="Times New Roman" pitchFamily="18" charset="0"/>
              </a:rPr>
              <a:t>Ölçü maddeleri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Aljinat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Alçı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Çinko oksit-öjenol patı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Elastomerler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sz="2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Polysülfitler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sz="2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Polyeterler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sz="2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Kondansasyon silikonları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r-TR" sz="2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Vinil polisiloksanlar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tr-TR" sz="2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Doku düzenleyiciler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0" smtClean="0">
                <a:solidFill>
                  <a:srgbClr val="00FFFF"/>
                </a:solidFill>
                <a:latin typeface="Times New Roman" pitchFamily="18" charset="0"/>
              </a:rPr>
              <a:t>Aljinat( irreversible hidrokolloid)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İlk ve nihai ölçülerin alınmasında kullanılır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Nihai ölçülerde daha akışkan olan tipi tercih edilmelidir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Dokularda basınç,çevre mukozada yer değiştirmelere neden olur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Doku “undercut” larının bulunduğu ağızlarda kullanımı uygundur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Kaşık yüzeyine tam olarak yapışmaz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Ağızdan tek ve ani bir darbeyle çıkarılmalıdır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İmalatçı firmanın önerilerine göre hazırlanmalıdır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Boyutsal stabilitesi yoktur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Ölçü yıkanmalı, sterilize edilmeli ve nemli bir ortamda muhafaza edilmelidir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Aljinat kaşıkla desteklenmelidir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Kaşıktan taşan ve sertleşmiş olan kısımlar  alçı dökülmeden önce kesilmelidir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Mükoz sekresyonu adsorbe edememesi bir diğer mahzurudur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500" b="0" smtClean="0">
                <a:solidFill>
                  <a:srgbClr val="00FFFF"/>
                </a:solidFill>
                <a:latin typeface="Times New Roman" pitchFamily="18" charset="0"/>
              </a:rPr>
              <a:t>Stenç (impression compound)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Termoplastik yapıda bir ölçü maddesidir.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Dokulara basınç uygulaması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Detay vermemesi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Sertleştiğinde rijit bir yapı ortaya koyması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tr-TR" b="1" smtClean="0">
                <a:latin typeface="Times New Roman" pitchFamily="18" charset="0"/>
              </a:rPr>
              <a:t>	nedenleriyle ilk ölçülerin alınmasında kullanılır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0" smtClean="0">
                <a:solidFill>
                  <a:srgbClr val="00FFFF"/>
                </a:solidFill>
                <a:latin typeface="Times New Roman" pitchFamily="18" charset="0"/>
              </a:rPr>
              <a:t>Çinko oksit-öjenol patı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Akıcı özelliktedir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Mukozanın ayrıntılı olarak kaydedilmesine olanak sağlar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Kemik “undercutları” nın olmadığı vakalarda kullanılır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Kaşık kenarları optimal boyutunda hazırlanmalı ve ölçü maddesini desteklemelidir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tr-TR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0168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200" b="1">
                <a:latin typeface="Times New Roman" pitchFamily="18" charset="0"/>
              </a:rPr>
              <a:t>İyi bir kenar şekillendirmesine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tr-TR" sz="3200" b="1">
                <a:latin typeface="Times New Roman" pitchFamily="18" charset="0"/>
              </a:rPr>
              <a:t>    gerek duyulur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200" b="1">
                <a:latin typeface="Times New Roman" pitchFamily="18" charset="0"/>
              </a:rPr>
              <a:t>Kaşık içerisinde asgari kalınlıkta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tr-TR" sz="3200" b="1">
                <a:latin typeface="Times New Roman" pitchFamily="18" charset="0"/>
              </a:rPr>
              <a:t>    rölief alanı bulunmalıdır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200" b="1">
                <a:latin typeface="Times New Roman" pitchFamily="18" charset="0"/>
              </a:rPr>
              <a:t>Ölçüdeki küçük hatalar madde ilavesi 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tr-TR" sz="3200" b="1">
                <a:latin typeface="Times New Roman" pitchFamily="18" charset="0"/>
              </a:rPr>
              <a:t>    ile giderilebilir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200" b="1">
                <a:latin typeface="Times New Roman" pitchFamily="18" charset="0"/>
              </a:rPr>
              <a:t>Mükoz sekresyonu adsorbe edemez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200" b="1">
                <a:latin typeface="Times New Roman" pitchFamily="18" charset="0"/>
              </a:rPr>
              <a:t>Akrilik kaşıkla kullanılmalıdır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819400" y="685800"/>
            <a:ext cx="252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000" b="1">
                <a:solidFill>
                  <a:srgbClr val="00FFFF"/>
                </a:solidFill>
                <a:latin typeface="Times New Roman" pitchFamily="18" charset="0"/>
              </a:rPr>
              <a:t>Ağız  alçısı</a:t>
            </a:r>
          </a:p>
        </p:txBody>
      </p:sp>
      <p:pic>
        <p:nvPicPr>
          <p:cNvPr id="34819" name="Picture 3" descr="skydi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5761038" cy="388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3400" b="1" smtClean="0"/>
              <a:t>	</a:t>
            </a:r>
            <a:r>
              <a:rPr lang="tr-TR" sz="3400" b="1" smtClean="0">
                <a:latin typeface="Times New Roman" pitchFamily="18" charset="0"/>
              </a:rPr>
              <a:t>Ölçü bu dokularla aynı hacım ve şekilde modellerin elde edilmesi için alınır</a:t>
            </a:r>
          </a:p>
        </p:txBody>
      </p:sp>
      <p:pic>
        <p:nvPicPr>
          <p:cNvPr id="5124" name="Picture 4" descr="model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4267200" cy="3413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0" smtClean="0">
                <a:solidFill>
                  <a:srgbClr val="00FFFF"/>
                </a:solidFill>
                <a:latin typeface="Times New Roman" pitchFamily="18" charset="0"/>
              </a:rPr>
              <a:t>Elastomerler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</a:rPr>
              <a:t>Boyutsal </a:t>
            </a:r>
            <a:r>
              <a:rPr lang="tr-TR" sz="2400" dirty="0" err="1" smtClean="0">
                <a:latin typeface="Times New Roman" pitchFamily="18" charset="0"/>
              </a:rPr>
              <a:t>stabiliteleri</a:t>
            </a:r>
            <a:r>
              <a:rPr lang="tr-TR" sz="2400" dirty="0" smtClean="0">
                <a:latin typeface="Times New Roman" pitchFamily="18" charset="0"/>
              </a:rPr>
              <a:t> çok iyidir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</a:rPr>
              <a:t>Bu kapsamda değişik viskozite özellikleri bulunan maddeler yer alır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</a:rPr>
              <a:t>Orta akıcılıkta olanları tam protezlerde çok kullanılır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</a:rPr>
              <a:t>Uygulamaları kolay ve temizdir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</a:rPr>
              <a:t>Ağız kuruluğu ve aşırı tutucu bölgeleri olan vakalarda tercih </a:t>
            </a:r>
            <a:r>
              <a:rPr lang="tr-TR" sz="2400" dirty="0" smtClean="0">
                <a:latin typeface="Times New Roman" pitchFamily="18" charset="0"/>
              </a:rPr>
              <a:t>edilir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 err="1">
                <a:latin typeface="Times New Roman" pitchFamily="18" charset="0"/>
              </a:rPr>
              <a:t>Hidrofobik</a:t>
            </a:r>
            <a:r>
              <a:rPr lang="tr-TR" sz="2400" dirty="0">
                <a:latin typeface="Times New Roman" pitchFamily="18" charset="0"/>
              </a:rPr>
              <a:t> özelliktedirler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2400" dirty="0">
                <a:latin typeface="Times New Roman" pitchFamily="18" charset="0"/>
              </a:rPr>
              <a:t>Ölçü alındıktan sonra maksimum 1 saat içerisinde model elde edilmelidir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tr-TR" b="1" dirty="0" smtClean="0"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620688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tr-TR" b="1" kern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895600" y="838200"/>
            <a:ext cx="334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Ölçü yöntemleri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219200" y="1752600"/>
            <a:ext cx="7391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solidFill>
                  <a:srgbClr val="FFFF66"/>
                </a:solidFill>
                <a:latin typeface="Times New Roman" pitchFamily="18" charset="0"/>
              </a:rPr>
              <a:t>Ağzın açık ve kapalı olma durumuna göre</a:t>
            </a:r>
          </a:p>
          <a:p>
            <a:r>
              <a:rPr lang="tr-TR" sz="2400" b="1">
                <a:latin typeface="Times New Roman" pitchFamily="18" charset="0"/>
              </a:rPr>
              <a:t>		Açık ağız</a:t>
            </a:r>
          </a:p>
          <a:p>
            <a:r>
              <a:rPr lang="tr-TR" sz="2400" b="1">
                <a:latin typeface="Times New Roman" pitchFamily="18" charset="0"/>
              </a:rPr>
              <a:t>		Kapalı ağız</a:t>
            </a:r>
          </a:p>
          <a:p>
            <a:r>
              <a:rPr lang="tr-TR" sz="2400" b="1">
                <a:solidFill>
                  <a:srgbClr val="FFFF66"/>
                </a:solidFill>
                <a:latin typeface="Times New Roman" pitchFamily="18" charset="0"/>
              </a:rPr>
              <a:t>Kullanılan kaşığın tipine göre</a:t>
            </a:r>
          </a:p>
          <a:p>
            <a:r>
              <a:rPr lang="tr-TR" sz="2400" b="1">
                <a:latin typeface="Times New Roman" pitchFamily="18" charset="0"/>
              </a:rPr>
              <a:t>		Fabrikasyon kaşıkla alınan ölçüler</a:t>
            </a:r>
          </a:p>
          <a:p>
            <a:r>
              <a:rPr lang="tr-TR" sz="2400" b="1">
                <a:latin typeface="Times New Roman" pitchFamily="18" charset="0"/>
              </a:rPr>
              <a:t>		Bireysel kaşıkla alınan ölçüler</a:t>
            </a:r>
          </a:p>
          <a:p>
            <a:r>
              <a:rPr lang="tr-TR" sz="2400" b="1">
                <a:solidFill>
                  <a:srgbClr val="FFFF66"/>
                </a:solidFill>
                <a:latin typeface="Times New Roman" pitchFamily="18" charset="0"/>
              </a:rPr>
              <a:t>Ölçü kenarlarının durumuna göre</a:t>
            </a:r>
          </a:p>
          <a:p>
            <a:r>
              <a:rPr lang="tr-TR" sz="2400" b="1">
                <a:latin typeface="Times New Roman" pitchFamily="18" charset="0"/>
              </a:rPr>
              <a:t>		Çevre dokuların göz önüne alınmaması</a:t>
            </a:r>
          </a:p>
          <a:p>
            <a:r>
              <a:rPr lang="tr-TR" sz="2400" b="1">
                <a:latin typeface="Times New Roman" pitchFamily="18" charset="0"/>
              </a:rPr>
              <a:t>		Çevre dokuların fonksiyonel 			hareketlerine 	göre şekillendirme</a:t>
            </a:r>
          </a:p>
          <a:p>
            <a:r>
              <a:rPr lang="tr-TR" sz="2400" b="1">
                <a:solidFill>
                  <a:srgbClr val="FFFF66"/>
                </a:solidFill>
                <a:latin typeface="Times New Roman" pitchFamily="18" charset="0"/>
              </a:rPr>
              <a:t>Basıncın miktarına göre</a:t>
            </a:r>
          </a:p>
          <a:p>
            <a:r>
              <a:rPr lang="tr-TR" sz="2400" b="1">
                <a:latin typeface="Times New Roman" pitchFamily="18" charset="0"/>
              </a:rPr>
              <a:t> 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tr-TR" b="0" smtClean="0">
                <a:solidFill>
                  <a:srgbClr val="00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23850" y="692150"/>
            <a:ext cx="3240088" cy="2592388"/>
          </a:xfrm>
          <a:prstGeom prst="rect">
            <a:avLst/>
          </a:prstGeom>
          <a:solidFill>
            <a:srgbClr val="CCFF66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 sz="2400">
              <a:solidFill>
                <a:srgbClr val="CCFF66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580063" y="765175"/>
            <a:ext cx="3275012" cy="2671763"/>
          </a:xfrm>
          <a:prstGeom prst="rect">
            <a:avLst/>
          </a:prstGeom>
          <a:solidFill>
            <a:srgbClr val="FFCC00"/>
          </a:solidFill>
          <a:ln w="762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tr-TR" sz="2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203575" y="3933825"/>
            <a:ext cx="3260725" cy="270668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 sz="2400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860800" y="2057400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673600" y="22098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23850" y="1125538"/>
            <a:ext cx="3317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3200" b="1">
                <a:solidFill>
                  <a:schemeClr val="bg2"/>
                </a:solidFill>
              </a:rPr>
              <a:t>Minimal basınçlı</a:t>
            </a:r>
          </a:p>
          <a:p>
            <a:pPr eaLnBrk="0" hangingPunct="0"/>
            <a:r>
              <a:rPr lang="tr-TR" sz="3200" b="1">
                <a:solidFill>
                  <a:schemeClr val="bg2"/>
                </a:solidFill>
              </a:rPr>
              <a:t>ölçü tekniği</a:t>
            </a:r>
          </a:p>
          <a:p>
            <a:pPr eaLnBrk="0" hangingPunct="0"/>
            <a:r>
              <a:rPr lang="tr-TR" sz="3200" b="1">
                <a:solidFill>
                  <a:srgbClr val="FF0000"/>
                </a:solidFill>
              </a:rPr>
              <a:t>(Mukostatik)</a:t>
            </a:r>
          </a:p>
          <a:p>
            <a:pPr eaLnBrk="0" hangingPunct="0"/>
            <a:endParaRPr lang="tr-TR" sz="3200" b="1">
              <a:solidFill>
                <a:schemeClr val="bg2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51500" y="1196975"/>
            <a:ext cx="31527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3200" b="1">
                <a:solidFill>
                  <a:schemeClr val="bg2"/>
                </a:solidFill>
              </a:rPr>
              <a:t>Basınçlı</a:t>
            </a:r>
          </a:p>
          <a:p>
            <a:pPr eaLnBrk="0" hangingPunct="0"/>
            <a:r>
              <a:rPr lang="tr-TR" sz="3200" b="1">
                <a:solidFill>
                  <a:schemeClr val="bg2"/>
                </a:solidFill>
              </a:rPr>
              <a:t>ölçü tekniği</a:t>
            </a:r>
          </a:p>
          <a:p>
            <a:pPr eaLnBrk="0" hangingPunct="0"/>
            <a:r>
              <a:rPr lang="tr-TR" sz="2800" b="1">
                <a:solidFill>
                  <a:srgbClr val="FF0000"/>
                </a:solidFill>
              </a:rPr>
              <a:t>(Mukokompresif</a:t>
            </a:r>
            <a:r>
              <a:rPr lang="tr-TR" sz="2800">
                <a:solidFill>
                  <a:srgbClr val="FF0000"/>
                </a:solidFill>
              </a:rPr>
              <a:t> )</a:t>
            </a:r>
            <a:endParaRPr lang="tr-TR" sz="28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251200" y="4572000"/>
            <a:ext cx="3048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3200" b="1">
                <a:solidFill>
                  <a:schemeClr val="bg2"/>
                </a:solidFill>
              </a:rPr>
              <a:t>Selektif basınçlı</a:t>
            </a:r>
          </a:p>
          <a:p>
            <a:pPr eaLnBrk="0" hangingPunct="0"/>
            <a:r>
              <a:rPr lang="tr-TR" sz="3200" b="1">
                <a:solidFill>
                  <a:schemeClr val="bg2"/>
                </a:solidFill>
              </a:rPr>
              <a:t>ölçü tekniği</a:t>
            </a:r>
            <a:endParaRPr lang="tr-TR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 animBg="1"/>
      <p:bldP spid="58373" grpId="0" animBg="1"/>
      <p:bldP spid="58376" grpId="0"/>
      <p:bldP spid="58377" grpId="0"/>
      <p:bldP spid="583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900" b="1">
                <a:solidFill>
                  <a:schemeClr val="tx2"/>
                </a:solidFill>
                <a:latin typeface="Footlight MT Light" pitchFamily="18" charset="0"/>
              </a:rPr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sz="3000">
                <a:latin typeface="Footlight MT Light" pitchFamily="18" charset="0"/>
              </a:rPr>
              <a:t> 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1295400" y="2133600"/>
            <a:ext cx="2895600" cy="2743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 sz="2400" b="1">
              <a:latin typeface="Times New Roman" pitchFamily="18" charset="0"/>
            </a:endParaRPr>
          </a:p>
          <a:p>
            <a:endParaRPr lang="tr-TR" sz="2400" b="1">
              <a:latin typeface="Times New Roman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905000" y="2749550"/>
            <a:ext cx="1814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bg1"/>
                </a:solidFill>
                <a:latin typeface="Footlight MT Light" pitchFamily="18" charset="0"/>
              </a:rPr>
              <a:t>Minimal</a:t>
            </a:r>
          </a:p>
          <a:p>
            <a:r>
              <a:rPr lang="tr-TR" sz="2400" b="1">
                <a:solidFill>
                  <a:schemeClr val="bg1"/>
                </a:solidFill>
                <a:latin typeface="Footlight MT Light" pitchFamily="18" charset="0"/>
              </a:rPr>
              <a:t>basınçlı</a:t>
            </a:r>
          </a:p>
          <a:p>
            <a:r>
              <a:rPr lang="tr-TR" sz="2400" b="1">
                <a:solidFill>
                  <a:schemeClr val="bg1"/>
                </a:solidFill>
                <a:latin typeface="Footlight MT Light" pitchFamily="18" charset="0"/>
              </a:rPr>
              <a:t>ölçü yöntemi</a:t>
            </a:r>
          </a:p>
          <a:p>
            <a:endParaRPr lang="tr-TR" sz="2400" b="1">
              <a:latin typeface="Footlight MT Light" pitchFamily="18" charset="0"/>
            </a:endParaRPr>
          </a:p>
          <a:p>
            <a:endParaRPr lang="tr-TR" sz="2400">
              <a:latin typeface="Footlight MT Light" pitchFamily="18" charset="0"/>
            </a:endParaRPr>
          </a:p>
        </p:txBody>
      </p:sp>
      <p:pic>
        <p:nvPicPr>
          <p:cNvPr id="60424" name="Picture 8" descr="Untitled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276600" cy="211772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0425" name="Picture 9" descr="düzgün alt k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3276600" cy="22113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1994" name="AutoShape 10"/>
          <p:cNvSpPr>
            <a:spLocks noChangeArrowheads="1"/>
          </p:cNvSpPr>
          <p:nvPr/>
        </p:nvSpPr>
        <p:spPr bwMode="auto">
          <a:xfrm rot="1751938">
            <a:off x="4267200" y="4343400"/>
            <a:ext cx="992188" cy="439738"/>
          </a:xfrm>
          <a:prstGeom prst="rightArrow">
            <a:avLst>
              <a:gd name="adj1" fmla="val 30306"/>
              <a:gd name="adj2" fmla="val 7735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-1786647">
            <a:off x="4191000" y="2895600"/>
            <a:ext cx="992188" cy="439738"/>
          </a:xfrm>
          <a:prstGeom prst="rightArrow">
            <a:avLst>
              <a:gd name="adj1" fmla="val 30306"/>
              <a:gd name="adj2" fmla="val 7735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900" b="1">
                <a:solidFill>
                  <a:schemeClr val="tx2"/>
                </a:solidFill>
                <a:latin typeface="Footlight MT Light" pitchFamily="18" charset="0"/>
              </a:rPr>
              <a:t> 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685800" y="1981200"/>
            <a:ext cx="3814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sz="2600">
                <a:latin typeface="Footlight MT Light" pitchFamily="18" charset="0"/>
              </a:rPr>
              <a:t> 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 rot="1751938">
            <a:off x="3886200" y="4343400"/>
            <a:ext cx="992188" cy="439738"/>
          </a:xfrm>
          <a:prstGeom prst="rightArrow">
            <a:avLst>
              <a:gd name="adj1" fmla="val 30306"/>
              <a:gd name="adj2" fmla="val 77352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3" name="AutoShape 7"/>
          <p:cNvSpPr>
            <a:spLocks noChangeArrowheads="1"/>
          </p:cNvSpPr>
          <p:nvPr/>
        </p:nvSpPr>
        <p:spPr bwMode="auto">
          <a:xfrm>
            <a:off x="990600" y="1981200"/>
            <a:ext cx="2895600" cy="2743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 sz="2400" b="1">
              <a:latin typeface="Times New Roman" pitchFamily="18" charset="0"/>
            </a:endParaRPr>
          </a:p>
          <a:p>
            <a:endParaRPr lang="tr-TR" sz="2400" b="1">
              <a:latin typeface="Times New Roman" pitchFamily="18" charset="0"/>
            </a:endParaRPr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1600200" y="2673350"/>
            <a:ext cx="2155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bg1"/>
                </a:solidFill>
                <a:latin typeface="Footlight MT Light" pitchFamily="18" charset="0"/>
              </a:rPr>
              <a:t>Selektif (seçici) </a:t>
            </a:r>
          </a:p>
          <a:p>
            <a:r>
              <a:rPr lang="tr-TR" sz="2400" b="1">
                <a:solidFill>
                  <a:schemeClr val="bg1"/>
                </a:solidFill>
                <a:latin typeface="Footlight MT Light" pitchFamily="18" charset="0"/>
              </a:rPr>
              <a:t>basınçlı</a:t>
            </a:r>
          </a:p>
          <a:p>
            <a:r>
              <a:rPr lang="tr-TR" sz="2400" b="1">
                <a:solidFill>
                  <a:schemeClr val="bg1"/>
                </a:solidFill>
                <a:latin typeface="Footlight MT Light" pitchFamily="18" charset="0"/>
              </a:rPr>
              <a:t>ölçü yöntemi</a:t>
            </a:r>
          </a:p>
          <a:p>
            <a:endParaRPr lang="tr-TR" sz="2400" b="1">
              <a:solidFill>
                <a:schemeClr val="bg1"/>
              </a:solidFill>
              <a:latin typeface="Footlight MT Light" pitchFamily="18" charset="0"/>
            </a:endParaRPr>
          </a:p>
          <a:p>
            <a:endParaRPr lang="tr-TR" sz="2400" b="1">
              <a:solidFill>
                <a:schemeClr val="bg1"/>
              </a:solidFill>
              <a:latin typeface="Footlight MT Light" pitchFamily="18" charset="0"/>
            </a:endParaRPr>
          </a:p>
        </p:txBody>
      </p:sp>
      <p:pic>
        <p:nvPicPr>
          <p:cNvPr id="61449" name="Picture 9" descr="Untitled-1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105400" y="3962400"/>
            <a:ext cx="3733800" cy="2414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5181600" y="762000"/>
          <a:ext cx="35814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4" imgW="6095238" imgH="3943901" progId="MSPhotoEd.3">
                  <p:embed/>
                </p:oleObj>
              </mc:Choice>
              <mc:Fallback>
                <p:oleObj name="Photo Editor Photo" r:id="rId4" imgW="6095238" imgH="3943901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3581400" cy="23177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52928" dir="2498012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AutoShape 11"/>
          <p:cNvSpPr>
            <a:spLocks noChangeArrowheads="1"/>
          </p:cNvSpPr>
          <p:nvPr/>
        </p:nvSpPr>
        <p:spPr bwMode="auto">
          <a:xfrm rot="-1382004">
            <a:off x="3886200" y="2743200"/>
            <a:ext cx="914400" cy="381000"/>
          </a:xfrm>
          <a:prstGeom prst="rightArrow">
            <a:avLst>
              <a:gd name="adj1" fmla="val 30306"/>
              <a:gd name="adj2" fmla="val 82278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61452" name="Picture 12" descr="Untitled-1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5072063" y="3965575"/>
            <a:ext cx="3733800" cy="24145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5148263" y="765175"/>
          <a:ext cx="35814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6" imgW="6095238" imgH="3943901" progId="MSPhotoEd.3">
                  <p:embed/>
                </p:oleObj>
              </mc:Choice>
              <mc:Fallback>
                <p:oleObj name="Photo Editor Photo" r:id="rId6" imgW="6095238" imgH="3943901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8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765175"/>
                        <a:ext cx="3581400" cy="23177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52928" dir="2498012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sz="3000">
                <a:latin typeface="Footlight MT Light" pitchFamily="18" charset="0"/>
              </a:rPr>
              <a:t> </a:t>
            </a:r>
          </a:p>
        </p:txBody>
      </p:sp>
      <p:pic>
        <p:nvPicPr>
          <p:cNvPr id="57349" name="Picture 5" descr="boxing upp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3124200" cy="2522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0" name="Picture 6" descr="boxing upp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"/>
            <a:ext cx="3505200" cy="2374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sz="3000">
                <a:latin typeface="Footlight MT Light" pitchFamily="18" charset="0"/>
              </a:rPr>
              <a:t> </a:t>
            </a:r>
          </a:p>
        </p:txBody>
      </p:sp>
      <p:pic>
        <p:nvPicPr>
          <p:cNvPr id="58373" name="Picture 5" descr="boxing low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33400"/>
            <a:ext cx="3124200" cy="2716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4" name="Picture 6" descr="boxing low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3200400" cy="2703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tr-TR" sz="3000">
                <a:latin typeface="Footlight MT Light" pitchFamily="18" charset="0"/>
              </a:rPr>
              <a:t> </a:t>
            </a:r>
          </a:p>
        </p:txBody>
      </p:sp>
      <p:pic>
        <p:nvPicPr>
          <p:cNvPr id="60421" name="Picture 5" descr="bo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3422650" cy="2933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2" name="Picture 6" descr="play doh and impr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3517900" cy="290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x-none" sz="4400" b="1" strike="noStrike" spc="-1">
                <a:solidFill>
                  <a:srgbClr val="E5E5FF"/>
                </a:solidFill>
                <a:latin typeface="Garamond"/>
              </a:rPr>
              <a:t>KAYNAKLAR</a:t>
            </a:r>
            <a:endParaRPr lang="x-none" sz="4400" b="1" strike="noStrike" spc="-1">
              <a:solidFill>
                <a:srgbClr val="E5E5FF"/>
              </a:solidFill>
              <a:latin typeface="Garamond"/>
              <a:ea typeface="Garamond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1650960"/>
            <a:ext cx="8229240" cy="45255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marL="343080" indent="-342720" algn="just">
              <a:lnSpc>
                <a:spcPct val="10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StarSymbol"/>
              <a:buChar char="■"/>
            </a:pPr>
            <a:r>
              <a:rPr lang="x-none" sz="3200" b="1" strike="noStrike" spc="-1" dirty="0">
                <a:solidFill>
                  <a:srgbClr val="CBFFA1"/>
                </a:solidFill>
                <a:latin typeface="Garamond"/>
                <a:ea typeface="Garamond"/>
              </a:rPr>
              <a:t>Senih Çalıkkocaoğlu.</a:t>
            </a:r>
            <a:r>
              <a:rPr lang="x-none" sz="3200" b="0" strike="noStrike" spc="-1" dirty="0">
                <a:solidFill>
                  <a:srgbClr val="FFFFFF"/>
                </a:solidFill>
                <a:latin typeface="Garamond"/>
                <a:ea typeface="Garamond"/>
              </a:rPr>
              <a:t> DİŞSİZ HASTALARIN PROTETİK TEDAVİSİ:KLASİK TAM PROTEZLER. 7. baskı. Quintessence; 2019.</a:t>
            </a:r>
            <a:endParaRPr lang="x-none" sz="3200" b="0" strike="noStrike" spc="-1" dirty="0">
              <a:solidFill>
                <a:srgbClr val="FFFFFF"/>
              </a:solidFill>
              <a:latin typeface="Garamond"/>
            </a:endParaRPr>
          </a:p>
          <a:p>
            <a:pPr marL="343080" indent="-342720" algn="just">
              <a:lnSpc>
                <a:spcPct val="100000"/>
              </a:lnSpc>
              <a:spcBef>
                <a:spcPts val="700"/>
              </a:spcBef>
              <a:buClr>
                <a:srgbClr val="FFCC00"/>
              </a:buClr>
              <a:buSzPct val="70000"/>
              <a:buFont typeface="StarSymbol"/>
              <a:buChar char="■"/>
            </a:pPr>
            <a:r>
              <a:rPr lang="x-none" sz="3200" b="1" strike="noStrike" spc="-1" dirty="0">
                <a:solidFill>
                  <a:srgbClr val="CFFF99"/>
                </a:solidFill>
                <a:latin typeface="Garamond"/>
                <a:ea typeface="Garamond"/>
              </a:rPr>
              <a:t>George A. Zarb, John Hobkirk, Steven Eckert, Rhonda Jacob.</a:t>
            </a:r>
            <a:r>
              <a:rPr lang="x-none" sz="3200" b="0" i="1" strike="noStrike" spc="-1" dirty="0">
                <a:solidFill>
                  <a:srgbClr val="CEFFAE"/>
                </a:solidFill>
                <a:latin typeface="Garamond"/>
                <a:ea typeface="Garamond"/>
              </a:rPr>
              <a:t> </a:t>
            </a:r>
            <a:r>
              <a:rPr lang="x-none" sz="3200" b="0" strike="noStrike" spc="-1" dirty="0">
                <a:solidFill>
                  <a:srgbClr val="FFFFFF"/>
                </a:solidFill>
                <a:latin typeface="Garamond"/>
                <a:ea typeface="Garamond"/>
              </a:rPr>
              <a:t>Prosthodontic Treatment for Edentulous Patients. Complete Dentures and Implant-Supported Prostheses.13 th ed. Elsevier; 2013.</a:t>
            </a:r>
            <a:endParaRPr lang="x-none" sz="3200" b="0" strike="noStrike" spc="-1" dirty="0">
              <a:solidFill>
                <a:srgbClr val="FFFFFF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790514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000" b="0" smtClean="0">
                <a:solidFill>
                  <a:srgbClr val="00FFFF"/>
                </a:solidFill>
                <a:latin typeface="Times New Roman" pitchFamily="18" charset="0"/>
              </a:rPr>
              <a:t>Ağız dokularında gözlenen bireysel farklılıklar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Protezi destekleyen dokuların niteliği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Fonksiyon karşısında oluşturdukları cevaplar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Çenelerin karşılıklı ilişkileri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Etkili kasların farklı kasılma modelleri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Bireysel tolerans ve algılamadaki değişiklikler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500" b="0" smtClean="0">
                <a:solidFill>
                  <a:srgbClr val="00FFFF"/>
                </a:solidFill>
                <a:latin typeface="Times New Roman" pitchFamily="18" charset="0"/>
              </a:rPr>
              <a:t>ÖLÇÜNÜN AMAÇLARI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mtClean="0">
                <a:latin typeface="Arial Black" pitchFamily="34" charset="0"/>
              </a:rPr>
              <a:t> </a:t>
            </a:r>
            <a:r>
              <a:rPr lang="tr-TR" sz="3400" b="1" smtClean="0">
                <a:latin typeface="Times New Roman" pitchFamily="18" charset="0"/>
              </a:rPr>
              <a:t>Tutuculuk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400" b="1" smtClean="0">
                <a:latin typeface="Times New Roman" pitchFamily="18" charset="0"/>
              </a:rPr>
              <a:t> Stabilite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400" b="1" smtClean="0">
                <a:latin typeface="Times New Roman" pitchFamily="18" charset="0"/>
              </a:rPr>
              <a:t> Desteklik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400" b="1" smtClean="0">
                <a:latin typeface="Times New Roman" pitchFamily="18" charset="0"/>
              </a:rPr>
              <a:t> Doku sağlığının korunması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400" b="1" smtClean="0">
                <a:latin typeface="Times New Roman" pitchFamily="18" charset="0"/>
              </a:rPr>
              <a:t> Estetik</a:t>
            </a:r>
          </a:p>
          <a:p>
            <a:pPr eaLnBrk="1" hangingPunct="1"/>
            <a:endParaRPr lang="tr-TR" sz="34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500" b="0" smtClean="0">
                <a:solidFill>
                  <a:srgbClr val="00FFFF"/>
                </a:solidFill>
                <a:latin typeface="Times New Roman" pitchFamily="18" charset="0"/>
              </a:rPr>
              <a:t>Ölçü ile ilgili genel prensipler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530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Arial Black" pitchFamily="34" charset="0"/>
              </a:rPr>
              <a:t> </a:t>
            </a:r>
            <a:r>
              <a:rPr lang="tr-TR" b="1" smtClean="0">
                <a:latin typeface="Times New Roman" pitchFamily="18" charset="0"/>
              </a:rPr>
              <a:t>Tüm bazal oturma sahasını içine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tr-TR" b="1" smtClean="0">
                <a:latin typeface="Times New Roman" pitchFamily="18" charset="0"/>
              </a:rPr>
              <a:t>	 almalıdır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 Çevre yumuşak dokularla uyum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tr-TR" b="1" smtClean="0">
                <a:latin typeface="Times New Roman" pitchFamily="18" charset="0"/>
              </a:rPr>
              <a:t>    içerisinde olmalıdır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 Kenar şekillendirmesi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tr-TR" b="1" smtClean="0">
                <a:latin typeface="Times New Roman" pitchFamily="18" charset="0"/>
              </a:rPr>
              <a:t>    yapılmalıdır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 Kaşık içerisinde ölçü maddesi için  yeterli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tr-TR" b="1" smtClean="0">
                <a:latin typeface="Times New Roman" pitchFamily="18" charset="0"/>
              </a:rPr>
              <a:t>     alan bulunmalıdır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tr-TR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458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Selektif basınçlı ölçü teknikleri tercih edilmelidir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Ağız dokularına zarar vermeden çıkarılmalıdır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Ölçü kaşığı rehber mekanizmalar içermelidir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b="1" smtClean="0">
                <a:latin typeface="Times New Roman" pitchFamily="18" charset="0"/>
              </a:rPr>
              <a:t>Ölçünün dış yüzey formu, bitmiş protezinkine benzerlik göstermelidir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tr-TR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090738"/>
            <a:ext cx="5408613" cy="30448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900" b="1" smtClean="0">
                <a:latin typeface="Times New Roman" pitchFamily="18" charset="0"/>
              </a:rPr>
              <a:t>Ölçü kaşıkları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900" b="1" smtClean="0">
                <a:latin typeface="Times New Roman" pitchFamily="18" charset="0"/>
              </a:rPr>
              <a:t>Ölçü maddeleri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900" b="1" smtClean="0">
                <a:latin typeface="Times New Roman" pitchFamily="18" charset="0"/>
              </a:rPr>
              <a:t>Ölçü teknikleri</a:t>
            </a:r>
          </a:p>
          <a:p>
            <a:pPr lvl="4"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tr-TR" sz="4000" b="1" smtClean="0">
              <a:latin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tr-TR" sz="39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tr-TR" b="0" smtClean="0">
                <a:solidFill>
                  <a:srgbClr val="00FFFF"/>
                </a:solidFill>
                <a:latin typeface="Times New Roman" pitchFamily="18" charset="0"/>
              </a:rPr>
              <a:t>Ölçü kaşıkları</a:t>
            </a:r>
            <a:r>
              <a:rPr lang="tr-TR" b="0" smtClean="0">
                <a:latin typeface="Times New Roman" pitchFamily="18" charset="0"/>
              </a:rPr>
              <a:t/>
            </a:r>
            <a:br>
              <a:rPr lang="tr-TR" b="0" smtClean="0">
                <a:latin typeface="Times New Roman" pitchFamily="18" charset="0"/>
              </a:rPr>
            </a:br>
            <a:endParaRPr lang="tr-TR" b="0" smtClean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13" y="2166938"/>
            <a:ext cx="7137400" cy="3300412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900" b="1" smtClean="0">
                <a:latin typeface="Times New Roman" pitchFamily="18" charset="0"/>
              </a:rPr>
              <a:t>Fabrikasyon kaşıklar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sz="3900" b="1" smtClean="0">
                <a:latin typeface="Times New Roman" pitchFamily="18" charset="0"/>
              </a:rPr>
              <a:t>Kişiye özel olarak yapılan ölçü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tr-TR" sz="3900" b="1" smtClean="0">
                <a:latin typeface="Times New Roman" pitchFamily="18" charset="0"/>
              </a:rPr>
              <a:t>   kaşıkları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5">
      <a:dk1>
        <a:srgbClr val="666699"/>
      </a:dk1>
      <a:lt1>
        <a:srgbClr val="FFFFFF"/>
      </a:lt1>
      <a:dk2>
        <a:srgbClr val="000054"/>
      </a:dk2>
      <a:lt2>
        <a:srgbClr val="FFFFFF"/>
      </a:lt2>
      <a:accent1>
        <a:srgbClr val="3333FF"/>
      </a:accent1>
      <a:accent2>
        <a:srgbClr val="006699"/>
      </a:accent2>
      <a:accent3>
        <a:srgbClr val="AAAAB3"/>
      </a:accent3>
      <a:accent4>
        <a:srgbClr val="DADADA"/>
      </a:accent4>
      <a:accent5>
        <a:srgbClr val="ADADFF"/>
      </a:accent5>
      <a:accent6>
        <a:srgbClr val="005C8A"/>
      </a:accent6>
      <a:hlink>
        <a:srgbClr val="669900"/>
      </a:hlink>
      <a:folHlink>
        <a:srgbClr val="0000FF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269</TotalTime>
  <Words>570</Words>
  <Application>Microsoft Office PowerPoint</Application>
  <PresentationFormat>Ekran Gösterisi (4:3)</PresentationFormat>
  <Paragraphs>188</Paragraphs>
  <Slides>38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Brush Script MT</vt:lpstr>
      <vt:lpstr>Footlight MT Light</vt:lpstr>
      <vt:lpstr>Garamond</vt:lpstr>
      <vt:lpstr>StarSymbol</vt:lpstr>
      <vt:lpstr>Times New Roman</vt:lpstr>
      <vt:lpstr>Wingdings</vt:lpstr>
      <vt:lpstr>Network</vt:lpstr>
      <vt:lpstr>Photo Editor Photo</vt:lpstr>
      <vt:lpstr>Tam Protezlerde Ölçü </vt:lpstr>
      <vt:lpstr>TAM PROTEZLERDE ÖLÇÜ</vt:lpstr>
      <vt:lpstr> </vt:lpstr>
      <vt:lpstr>Ağız dokularında gözlenen bireysel farklılıklar</vt:lpstr>
      <vt:lpstr>ÖLÇÜNÜN AMAÇLARI</vt:lpstr>
      <vt:lpstr>Ölçü ile ilgili genel prensipler</vt:lpstr>
      <vt:lpstr> </vt:lpstr>
      <vt:lpstr> </vt:lpstr>
      <vt:lpstr>Ölçü kaşıkları </vt:lpstr>
      <vt:lpstr>PowerPoint Sunusu</vt:lpstr>
      <vt:lpstr> 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Kişiye özel olarak yapılan ölçü    kaşıkları </vt:lpstr>
      <vt:lpstr>PowerPoint Sunusu</vt:lpstr>
      <vt:lpstr>İdeal bir ölçü kaşığı </vt:lpstr>
      <vt:lpstr>Ölçü maddeleri</vt:lpstr>
      <vt:lpstr>Aljinat( irreversible hidrokolloid)</vt:lpstr>
      <vt:lpstr> </vt:lpstr>
      <vt:lpstr> </vt:lpstr>
      <vt:lpstr>Stenç (impression compound)</vt:lpstr>
      <vt:lpstr>Çinko oksit-öjenol patı</vt:lpstr>
      <vt:lpstr> </vt:lpstr>
      <vt:lpstr>PowerPoint Sunusu</vt:lpstr>
      <vt:lpstr>Elastomerler</vt:lpstr>
      <vt:lpstr> </vt:lpstr>
      <vt:lpstr> </vt:lpstr>
      <vt:lpstr> </vt:lpstr>
      <vt:lpstr> </vt:lpstr>
      <vt:lpstr> </vt:lpstr>
      <vt:lpstr> </vt:lpstr>
      <vt:lpstr>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lale karaağaçlı</dc:creator>
  <cp:lastModifiedBy>YASEMİN</cp:lastModifiedBy>
  <cp:revision>86</cp:revision>
  <dcterms:created xsi:type="dcterms:W3CDTF">2009-03-02T14:10:44Z</dcterms:created>
  <dcterms:modified xsi:type="dcterms:W3CDTF">2020-02-03T12:19:27Z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