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1"/>
  </p:sldMasterIdLst>
  <p:notesMasterIdLst>
    <p:notesMasterId r:id="rId40"/>
  </p:notesMasterIdLst>
  <p:sldIdLst>
    <p:sldId id="402" r:id="rId2"/>
    <p:sldId id="256" r:id="rId3"/>
    <p:sldId id="259" r:id="rId4"/>
    <p:sldId id="265" r:id="rId5"/>
    <p:sldId id="261" r:id="rId6"/>
    <p:sldId id="262" r:id="rId7"/>
    <p:sldId id="260" r:id="rId8"/>
    <p:sldId id="258" r:id="rId9"/>
    <p:sldId id="266" r:id="rId10"/>
    <p:sldId id="297" r:id="rId11"/>
    <p:sldId id="401" r:id="rId12"/>
    <p:sldId id="257" r:id="rId13"/>
    <p:sldId id="272" r:id="rId14"/>
    <p:sldId id="273" r:id="rId15"/>
    <p:sldId id="274" r:id="rId16"/>
    <p:sldId id="275" r:id="rId17"/>
    <p:sldId id="276" r:id="rId18"/>
    <p:sldId id="384" r:id="rId19"/>
    <p:sldId id="268" r:id="rId20"/>
    <p:sldId id="388" r:id="rId21"/>
    <p:sldId id="278" r:id="rId22"/>
    <p:sldId id="282" r:id="rId23"/>
    <p:sldId id="283" r:id="rId24"/>
    <p:sldId id="284" r:id="rId25"/>
    <p:sldId id="285" r:id="rId26"/>
    <p:sldId id="286" r:id="rId27"/>
    <p:sldId id="287" r:id="rId28"/>
    <p:sldId id="288" r:id="rId29"/>
    <p:sldId id="289" r:id="rId30"/>
    <p:sldId id="290" r:id="rId31"/>
    <p:sldId id="298" r:id="rId32"/>
    <p:sldId id="296" r:id="rId33"/>
    <p:sldId id="300" r:id="rId34"/>
    <p:sldId id="301" r:id="rId35"/>
    <p:sldId id="328" r:id="rId36"/>
    <p:sldId id="336" r:id="rId37"/>
    <p:sldId id="338" r:id="rId38"/>
    <p:sldId id="406" r:id="rId39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  <a:srgbClr val="66FFFF"/>
    <a:srgbClr val="0000FF"/>
    <a:srgbClr val="CCFFFF"/>
    <a:srgbClr val="FFFF66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23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919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14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noProof="0" smtClean="0"/>
              <a:t>Asıl metin stillerini düzenlemek için tıklatın</a:t>
            </a:r>
          </a:p>
          <a:p>
            <a:pPr lvl="1"/>
            <a:r>
              <a:rPr lang="tr-TR" noProof="0" smtClean="0"/>
              <a:t>İkinci düzey</a:t>
            </a:r>
          </a:p>
          <a:p>
            <a:pPr lvl="2"/>
            <a:r>
              <a:rPr lang="tr-TR" noProof="0" smtClean="0"/>
              <a:t>Üçüncü düzey</a:t>
            </a:r>
          </a:p>
          <a:p>
            <a:pPr lvl="3"/>
            <a:r>
              <a:rPr lang="tr-TR" noProof="0" smtClean="0"/>
              <a:t>Dördüncü düzey</a:t>
            </a:r>
          </a:p>
          <a:p>
            <a:pPr lvl="4"/>
            <a:r>
              <a:rPr lang="tr-TR" noProof="0" smtClean="0"/>
              <a:t>Beşinci düzey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4DC6C668-A896-41B9-AADC-7B837013C8D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93328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tr-TR"/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7493000" y="2992438"/>
            <a:ext cx="1338263" cy="2189162"/>
            <a:chOff x="4704" y="1885"/>
            <a:chExt cx="843" cy="1379"/>
          </a:xfrm>
        </p:grpSpPr>
        <p:sp>
          <p:nvSpPr>
            <p:cNvPr id="6" name="Oval 9"/>
            <p:cNvSpPr>
              <a:spLocks noChangeArrowheads="1"/>
            </p:cNvSpPr>
            <p:nvPr/>
          </p:nvSpPr>
          <p:spPr bwMode="auto">
            <a:xfrm>
              <a:off x="4704" y="1885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7" name="Oval 10"/>
            <p:cNvSpPr>
              <a:spLocks noChangeArrowheads="1"/>
            </p:cNvSpPr>
            <p:nvPr/>
          </p:nvSpPr>
          <p:spPr bwMode="auto">
            <a:xfrm>
              <a:off x="4883" y="1885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8" name="Oval 11"/>
            <p:cNvSpPr>
              <a:spLocks noChangeArrowheads="1"/>
            </p:cNvSpPr>
            <p:nvPr/>
          </p:nvSpPr>
          <p:spPr bwMode="auto">
            <a:xfrm>
              <a:off x="5062" y="1885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9" name="Oval 12"/>
            <p:cNvSpPr>
              <a:spLocks noChangeArrowheads="1"/>
            </p:cNvSpPr>
            <p:nvPr/>
          </p:nvSpPr>
          <p:spPr bwMode="auto">
            <a:xfrm>
              <a:off x="4704" y="2064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0" name="Oval 13"/>
            <p:cNvSpPr>
              <a:spLocks noChangeArrowheads="1"/>
            </p:cNvSpPr>
            <p:nvPr/>
          </p:nvSpPr>
          <p:spPr bwMode="auto">
            <a:xfrm>
              <a:off x="4883" y="2064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1" name="Oval 14"/>
            <p:cNvSpPr>
              <a:spLocks noChangeArrowheads="1"/>
            </p:cNvSpPr>
            <p:nvPr/>
          </p:nvSpPr>
          <p:spPr bwMode="auto">
            <a:xfrm>
              <a:off x="5062" y="2064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2" name="Oval 15"/>
            <p:cNvSpPr>
              <a:spLocks noChangeArrowheads="1"/>
            </p:cNvSpPr>
            <p:nvPr/>
          </p:nvSpPr>
          <p:spPr bwMode="auto"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3" name="Oval 16"/>
            <p:cNvSpPr>
              <a:spLocks noChangeArrowheads="1"/>
            </p:cNvSpPr>
            <p:nvPr/>
          </p:nvSpPr>
          <p:spPr bwMode="auto">
            <a:xfrm>
              <a:off x="4704" y="2243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4" name="Oval 17"/>
            <p:cNvSpPr>
              <a:spLocks noChangeArrowheads="1"/>
            </p:cNvSpPr>
            <p:nvPr/>
          </p:nvSpPr>
          <p:spPr bwMode="auto">
            <a:xfrm>
              <a:off x="4883" y="2243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5" name="Oval 18"/>
            <p:cNvSpPr>
              <a:spLocks noChangeArrowheads="1"/>
            </p:cNvSpPr>
            <p:nvPr/>
          </p:nvSpPr>
          <p:spPr bwMode="auto"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6" name="Oval 19"/>
            <p:cNvSpPr>
              <a:spLocks noChangeArrowheads="1"/>
            </p:cNvSpPr>
            <p:nvPr/>
          </p:nvSpPr>
          <p:spPr bwMode="auto"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7" name="Oval 20"/>
            <p:cNvSpPr>
              <a:spLocks noChangeArrowheads="1"/>
            </p:cNvSpPr>
            <p:nvPr/>
          </p:nvSpPr>
          <p:spPr bwMode="auto"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8" name="Oval 21"/>
            <p:cNvSpPr>
              <a:spLocks noChangeArrowheads="1"/>
            </p:cNvSpPr>
            <p:nvPr/>
          </p:nvSpPr>
          <p:spPr bwMode="auto">
            <a:xfrm>
              <a:off x="4704" y="2421"/>
              <a:ext cx="127" cy="128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9" name="Oval 22"/>
            <p:cNvSpPr>
              <a:spLocks noChangeArrowheads="1"/>
            </p:cNvSpPr>
            <p:nvPr/>
          </p:nvSpPr>
          <p:spPr bwMode="auto"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20" name="Oval 23"/>
            <p:cNvSpPr>
              <a:spLocks noChangeArrowheads="1"/>
            </p:cNvSpPr>
            <p:nvPr/>
          </p:nvSpPr>
          <p:spPr bwMode="auto"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21" name="Oval 24"/>
            <p:cNvSpPr>
              <a:spLocks noChangeArrowheads="1"/>
            </p:cNvSpPr>
            <p:nvPr/>
          </p:nvSpPr>
          <p:spPr bwMode="auto"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22" name="Oval 25"/>
            <p:cNvSpPr>
              <a:spLocks noChangeArrowheads="1"/>
            </p:cNvSpPr>
            <p:nvPr/>
          </p:nvSpPr>
          <p:spPr bwMode="auto"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23" name="Oval 26"/>
            <p:cNvSpPr>
              <a:spLocks noChangeArrowheads="1"/>
            </p:cNvSpPr>
            <p:nvPr/>
          </p:nvSpPr>
          <p:spPr bwMode="auto"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24" name="Oval 27"/>
            <p:cNvSpPr>
              <a:spLocks noChangeArrowheads="1"/>
            </p:cNvSpPr>
            <p:nvPr/>
          </p:nvSpPr>
          <p:spPr bwMode="auto"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25" name="Oval 28"/>
            <p:cNvSpPr>
              <a:spLocks noChangeArrowheads="1"/>
            </p:cNvSpPr>
            <p:nvPr/>
          </p:nvSpPr>
          <p:spPr bwMode="auto"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26" name="Oval 29"/>
            <p:cNvSpPr>
              <a:spLocks noChangeArrowheads="1"/>
            </p:cNvSpPr>
            <p:nvPr/>
          </p:nvSpPr>
          <p:spPr bwMode="auto"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27" name="Oval 30"/>
            <p:cNvSpPr>
              <a:spLocks noChangeArrowheads="1"/>
            </p:cNvSpPr>
            <p:nvPr/>
          </p:nvSpPr>
          <p:spPr bwMode="auto"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28" name="Oval 31"/>
            <p:cNvSpPr>
              <a:spLocks noChangeArrowheads="1"/>
            </p:cNvSpPr>
            <p:nvPr/>
          </p:nvSpPr>
          <p:spPr bwMode="auto"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29" name="Oval 32"/>
            <p:cNvSpPr>
              <a:spLocks noChangeArrowheads="1"/>
            </p:cNvSpPr>
            <p:nvPr/>
          </p:nvSpPr>
          <p:spPr bwMode="auto"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30" name="Oval 33"/>
            <p:cNvSpPr>
              <a:spLocks noChangeArrowheads="1"/>
            </p:cNvSpPr>
            <p:nvPr/>
          </p:nvSpPr>
          <p:spPr bwMode="auto"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31" name="Oval 34"/>
            <p:cNvSpPr>
              <a:spLocks noChangeArrowheads="1"/>
            </p:cNvSpPr>
            <p:nvPr/>
          </p:nvSpPr>
          <p:spPr bwMode="auto"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32" name="Oval 35"/>
            <p:cNvSpPr>
              <a:spLocks noChangeArrowheads="1"/>
            </p:cNvSpPr>
            <p:nvPr/>
          </p:nvSpPr>
          <p:spPr bwMode="auto"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33" name="Oval 36"/>
            <p:cNvSpPr>
              <a:spLocks noChangeArrowheads="1"/>
            </p:cNvSpPr>
            <p:nvPr/>
          </p:nvSpPr>
          <p:spPr bwMode="auto"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34" name="Oval 37"/>
            <p:cNvSpPr>
              <a:spLocks noChangeArrowheads="1"/>
            </p:cNvSpPr>
            <p:nvPr/>
          </p:nvSpPr>
          <p:spPr bwMode="auto"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35" name="Oval 38"/>
            <p:cNvSpPr>
              <a:spLocks noChangeArrowheads="1"/>
            </p:cNvSpPr>
            <p:nvPr/>
          </p:nvSpPr>
          <p:spPr bwMode="auto"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36" name="Oval 39"/>
            <p:cNvSpPr>
              <a:spLocks noChangeArrowheads="1"/>
            </p:cNvSpPr>
            <p:nvPr/>
          </p:nvSpPr>
          <p:spPr bwMode="auto"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</p:grpSp>
      <p:sp>
        <p:nvSpPr>
          <p:cNvPr id="37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1843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r>
              <a:rPr lang="tr-TR" altLang="en-US"/>
              <a:t>Asıl başlık stili için tıklatın</a:t>
            </a:r>
          </a:p>
        </p:txBody>
      </p:sp>
      <p:sp>
        <p:nvSpPr>
          <p:cNvPr id="1843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r>
              <a:rPr lang="tr-TR" altLang="en-US"/>
              <a:t>Asıl alt başlık stilini düzenlemek için tıklatın</a:t>
            </a:r>
          </a:p>
        </p:txBody>
      </p:sp>
      <p:sp>
        <p:nvSpPr>
          <p:cNvPr id="38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39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40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A432B-1C88-431A-BBC4-97F1B4286E25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474B04-AFE8-41D0-BAA7-A9B3947E748A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5DA04A-262E-4ED8-9FFC-A48B54A2BBAE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328813-1438-43EA-AC61-4D87B20DC1BE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7895E7-2C39-410C-8EA0-C19484AB450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0527C0-B095-4E80-AD65-CDB0295B86A5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F2D691-AD00-44C1-9204-8255A54E4C8C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B6556D-1BBB-4B33-A4DA-B7DE44DCD898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C76AA2-0479-4F5C-A31D-29A0581C9B08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FB3804-417B-4BB0-BC7E-4A06C2E1EFC3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AF9965-6BA0-4C26-AAA7-C3BFB93A30AC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en-US" smtClean="0"/>
              <a:t>Asıl başlık stili için tıklatın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en-US" smtClean="0"/>
              <a:t>Asıl metin stillerini düzenlemek için tıklatın</a:t>
            </a:r>
          </a:p>
          <a:p>
            <a:pPr lvl="1"/>
            <a:r>
              <a:rPr lang="tr-TR" altLang="en-US" smtClean="0"/>
              <a:t>İkinci düzey</a:t>
            </a:r>
          </a:p>
          <a:p>
            <a:pPr lvl="2"/>
            <a:r>
              <a:rPr lang="tr-TR" altLang="en-US" smtClean="0"/>
              <a:t>Üçüncü düzey</a:t>
            </a:r>
          </a:p>
          <a:p>
            <a:pPr lvl="3"/>
            <a:r>
              <a:rPr lang="tr-TR" altLang="en-US" smtClean="0"/>
              <a:t>Dördüncü düzey</a:t>
            </a:r>
          </a:p>
          <a:p>
            <a:pPr lvl="4"/>
            <a:r>
              <a:rPr lang="tr-TR" altLang="en-US" smtClean="0"/>
              <a:t>Beşinci düzey</a:t>
            </a:r>
          </a:p>
        </p:txBody>
      </p:sp>
      <p:sp>
        <p:nvSpPr>
          <p:cNvPr id="1833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1833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1833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>
              <a:defRPr/>
            </a:pPr>
            <a:fld id="{2C7E48F5-D067-4CBA-8FAD-AF213C6E272C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  <p:grpSp>
        <p:nvGrpSpPr>
          <p:cNvPr id="2056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83305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83306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79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83307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78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83308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78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83309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79" cy="78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83310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78" cy="78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83311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78" cy="7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83312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78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83313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79" cy="78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83314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78" cy="7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83315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78" cy="7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83316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78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83317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83318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83319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78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83320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78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83321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83322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83323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78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83324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78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83325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83326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83327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79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83328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78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83329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78" cy="7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83330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78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83331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79" cy="78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83332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78" cy="78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83333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78" cy="78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83334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79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83335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78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</p:grp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22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21.png"/><Relationship Id="rId4" Type="http://schemas.openxmlformats.org/officeDocument/2006/relationships/oleObject" Target="../embeddings/oleObject1.bin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ctrTitle"/>
          </p:nvPr>
        </p:nvSpPr>
        <p:spPr>
          <a:xfrm>
            <a:off x="315913" y="466725"/>
            <a:ext cx="6781800" cy="1666131"/>
          </a:xfrm>
        </p:spPr>
        <p:txBody>
          <a:bodyPr/>
          <a:lstStyle/>
          <a:p>
            <a:pPr algn="ctr"/>
            <a:r>
              <a:rPr lang="tr-TR" dirty="0" smtClean="0">
                <a:solidFill>
                  <a:srgbClr val="00FFFF"/>
                </a:solidFill>
                <a:latin typeface="Brush Script MT" panose="03060802040406070304" pitchFamily="66" charset="0"/>
              </a:rPr>
              <a:t>Tam Protezlerde Ölçü </a:t>
            </a:r>
            <a:endParaRPr lang="tr-TR" dirty="0">
              <a:solidFill>
                <a:srgbClr val="00FFFF"/>
              </a:solidFill>
              <a:latin typeface="Brush Script MT" panose="03060802040406070304" pitchFamily="66" charset="0"/>
            </a:endParaRPr>
          </a:p>
        </p:txBody>
      </p:sp>
      <p:sp>
        <p:nvSpPr>
          <p:cNvPr id="5" name="Alt Başlık 4"/>
          <p:cNvSpPr>
            <a:spLocks noGrp="1"/>
          </p:cNvSpPr>
          <p:nvPr>
            <p:ph type="subTitle" idx="1"/>
          </p:nvPr>
        </p:nvSpPr>
        <p:spPr>
          <a:xfrm>
            <a:off x="467544" y="3049588"/>
            <a:ext cx="6630169" cy="2362200"/>
          </a:xfrm>
        </p:spPr>
        <p:txBody>
          <a:bodyPr/>
          <a:lstStyle/>
          <a:p>
            <a:pPr algn="l"/>
            <a:r>
              <a:rPr lang="tr-TR" sz="36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Brush Script MT" panose="03060802040406070304" pitchFamily="66" charset="0"/>
              </a:rPr>
              <a:t>Prof. Dr. Yasemin KESKİN</a:t>
            </a:r>
          </a:p>
          <a:p>
            <a:pPr algn="l"/>
            <a:r>
              <a:rPr lang="tr-TR" dirty="0" smtClean="0">
                <a:latin typeface="Brush Script MT" panose="03060802040406070304" pitchFamily="66" charset="0"/>
              </a:rPr>
              <a:t>Ankara Üniversitesi Diş hekimliği Fakültesi </a:t>
            </a:r>
            <a:r>
              <a:rPr lang="tr-TR" dirty="0" err="1" smtClean="0">
                <a:latin typeface="Brush Script MT" panose="03060802040406070304" pitchFamily="66" charset="0"/>
              </a:rPr>
              <a:t>Protetik</a:t>
            </a:r>
            <a:r>
              <a:rPr lang="tr-TR" dirty="0" smtClean="0">
                <a:latin typeface="Brush Script MT" panose="03060802040406070304" pitchFamily="66" charset="0"/>
              </a:rPr>
              <a:t> Diş Tedavisi</a:t>
            </a:r>
            <a:endParaRPr lang="tr-TR" dirty="0">
              <a:latin typeface="Brush Script MT" panose="030608020404060703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90540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609600" y="2514600"/>
            <a:ext cx="7543800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4000" b="1">
                <a:latin typeface="Times New Roman" pitchFamily="18" charset="0"/>
              </a:rPr>
              <a:t>Aşırı doku distorsiyonuna yol açmadan  dişsiz ağzın protezle ilgili tüm anatomik yapıları kaydedilir</a:t>
            </a:r>
          </a:p>
        </p:txBody>
      </p:sp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2286000" y="485775"/>
            <a:ext cx="41386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4000" b="1">
                <a:solidFill>
                  <a:srgbClr val="00FFFF"/>
                </a:solidFill>
                <a:latin typeface="Times New Roman" pitchFamily="18" charset="0"/>
              </a:rPr>
              <a:t>İlk ölçünün önemi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 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tr-TR" smtClean="0"/>
              <a:t> </a:t>
            </a:r>
          </a:p>
        </p:txBody>
      </p:sp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tr-TR" sz="3000">
                <a:latin typeface="Footlight MT Light" pitchFamily="18" charset="0"/>
              </a:rPr>
              <a:t> </a:t>
            </a:r>
          </a:p>
        </p:txBody>
      </p:sp>
      <p:pic>
        <p:nvPicPr>
          <p:cNvPr id="15365" name="Picture 5" descr="üstcene copy"/>
          <p:cNvPicPr>
            <a:picLocks noChangeAspect="1" noChangeArrowheads="1"/>
          </p:cNvPicPr>
          <p:nvPr/>
        </p:nvPicPr>
        <p:blipFill>
          <a:blip r:embed="rId2" cstate="print">
            <a:lum bright="6000" contrast="12000"/>
          </a:blip>
          <a:srcRect/>
          <a:stretch>
            <a:fillRect/>
          </a:stretch>
        </p:blipFill>
        <p:spPr bwMode="auto">
          <a:xfrm>
            <a:off x="1619250" y="1773238"/>
            <a:ext cx="5976938" cy="361315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3500" b="0" smtClean="0"/>
              <a:t/>
            </a:r>
            <a:br>
              <a:rPr lang="tr-TR" sz="3500" b="0" smtClean="0"/>
            </a:br>
            <a:r>
              <a:rPr lang="tr-TR" sz="3500" b="0" smtClean="0"/>
              <a:t> 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tr-TR" smtClean="0"/>
              <a:t> </a:t>
            </a:r>
          </a:p>
        </p:txBody>
      </p:sp>
      <p:pic>
        <p:nvPicPr>
          <p:cNvPr id="17412" name="Picture 4" descr="DSC0007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2743200"/>
            <a:ext cx="6491288" cy="3217863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1219200" y="762000"/>
            <a:ext cx="67056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tr-TR" sz="36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Kaşık seçimi gözle muayene veya </a:t>
            </a:r>
          </a:p>
          <a:p>
            <a:pPr>
              <a:defRPr/>
            </a:pPr>
            <a:r>
              <a:rPr lang="tr-TR" sz="36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palpasyonla  yapılır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152400" y="152400"/>
            <a:ext cx="6705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tr-TR" sz="3900">
                <a:solidFill>
                  <a:srgbClr val="00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Üst İlk Ölçünün alınması</a:t>
            </a:r>
          </a:p>
        </p:txBody>
      </p:sp>
      <p:pic>
        <p:nvPicPr>
          <p:cNvPr id="18435" name="Picture 3" descr="Üst çen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0" y="1143000"/>
            <a:ext cx="3810000" cy="259397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8436" name="Picture 4" descr="üst kaşık ağızda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43200" y="4038600"/>
            <a:ext cx="3733800" cy="2541588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152400" y="152400"/>
            <a:ext cx="6705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tr-TR" sz="3900" b="1">
                <a:solidFill>
                  <a:srgbClr val="801625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</p:txBody>
      </p:sp>
      <p:pic>
        <p:nvPicPr>
          <p:cNvPr id="19459" name="Picture 3" descr="üst kaşık m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3962400"/>
            <a:ext cx="3671888" cy="2500313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9460" name="Picture 4" descr="üst kaşık muml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09800" y="1143000"/>
            <a:ext cx="3671888" cy="2500313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ölçü ağızd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6388" y="1190625"/>
            <a:ext cx="3168650" cy="2157413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0483" name="Picture 3" descr="ölçü ağızda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6388" y="3781425"/>
            <a:ext cx="3313112" cy="2255838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0484" name="Picture 4" descr="ölçü ağızda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05400" y="1981200"/>
            <a:ext cx="3095625" cy="21082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ölçü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2209800"/>
            <a:ext cx="3095625" cy="21082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1507" name="Picture 3" descr="ölçü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5088" y="1201738"/>
            <a:ext cx="3097212" cy="21082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1508" name="Picture 4" descr="ölçü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63650" y="4157663"/>
            <a:ext cx="3168650" cy="2157412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ölçü çıkarılmış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914400"/>
            <a:ext cx="3816350" cy="2598738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2531" name="Picture 3" descr="ölçü çıkarılmış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0" y="3886200"/>
            <a:ext cx="3816350" cy="2598738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 </a:t>
            </a:r>
            <a:endParaRPr lang="en-GB" smtClean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tr-TR" smtClean="0"/>
              <a:t> </a:t>
            </a:r>
            <a:endParaRPr lang="en-GB" smtClean="0"/>
          </a:p>
        </p:txBody>
      </p:sp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358775" y="914400"/>
            <a:ext cx="8521700" cy="483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>
              <a:buClr>
                <a:srgbClr val="FF0000"/>
              </a:buClr>
              <a:buSzPct val="110000"/>
              <a:buFont typeface="Wingdings" pitchFamily="2" charset="2"/>
              <a:buChar char="§"/>
            </a:pPr>
            <a:r>
              <a:rPr lang="tr-TR" sz="2400" b="1">
                <a:latin typeface="Times New Roman" pitchFamily="18" charset="0"/>
              </a:rPr>
              <a:t>Model proteze desteklik sağlayacak tüm alanları </a:t>
            </a:r>
          </a:p>
          <a:p>
            <a:pPr marL="342900" indent="-342900">
              <a:buClr>
                <a:srgbClr val="FF0000"/>
              </a:buClr>
              <a:buSzPct val="110000"/>
              <a:buFont typeface="Wingdings" pitchFamily="2" charset="2"/>
              <a:buNone/>
            </a:pPr>
            <a:r>
              <a:rPr lang="tr-TR" sz="2400" b="1">
                <a:latin typeface="Times New Roman" pitchFamily="18" charset="0"/>
              </a:rPr>
              <a:t>	ve ilgili komşu dokuları içermelidir</a:t>
            </a:r>
          </a:p>
          <a:p>
            <a:pPr marL="342900" indent="-342900">
              <a:buClr>
                <a:srgbClr val="FF0000"/>
              </a:buClr>
              <a:buSzPct val="110000"/>
              <a:buFont typeface="Wingdings" pitchFamily="2" charset="2"/>
              <a:buChar char="§"/>
            </a:pPr>
            <a:r>
              <a:rPr lang="tr-TR" sz="2400" b="1">
                <a:latin typeface="Times New Roman" pitchFamily="18" charset="0"/>
              </a:rPr>
              <a:t>Temiz olmalı, üzerinde  defekt veya hava kabarcıkları</a:t>
            </a:r>
          </a:p>
          <a:p>
            <a:pPr marL="342900" indent="-342900">
              <a:buClr>
                <a:srgbClr val="FF0000"/>
              </a:buClr>
              <a:buSzPct val="110000"/>
              <a:buFont typeface="Wingdings" pitchFamily="2" charset="2"/>
              <a:buNone/>
            </a:pPr>
            <a:r>
              <a:rPr lang="tr-TR" sz="2400" b="1">
                <a:latin typeface="Times New Roman" pitchFamily="18" charset="0"/>
              </a:rPr>
              <a:t>      bulunmamalıdır</a:t>
            </a:r>
          </a:p>
          <a:p>
            <a:pPr marL="342900" indent="-342900">
              <a:buClr>
                <a:srgbClr val="FF0000"/>
              </a:buClr>
              <a:buSzPct val="110000"/>
              <a:buFont typeface="Wingdings" pitchFamily="2" charset="2"/>
              <a:buChar char="§"/>
            </a:pPr>
            <a:r>
              <a:rPr lang="tr-TR" sz="2400" b="1">
                <a:latin typeface="Times New Roman" pitchFamily="18" charset="0"/>
              </a:rPr>
              <a:t>Kaide, en ince bölgede en az 10-15 mm kalınlığında olmalıdır</a:t>
            </a:r>
          </a:p>
          <a:p>
            <a:pPr marL="342900" indent="-342900">
              <a:buClr>
                <a:srgbClr val="FF0000"/>
              </a:buClr>
              <a:buSzPct val="110000"/>
              <a:buFont typeface="Wingdings" pitchFamily="2" charset="2"/>
              <a:buChar char="§"/>
            </a:pPr>
            <a:r>
              <a:rPr lang="tr-TR" sz="2400" b="1">
                <a:latin typeface="Times New Roman" pitchFamily="18" charset="0"/>
              </a:rPr>
              <a:t>Modelin alt kısmı, kretler yere paralel olacak şekilde</a:t>
            </a:r>
          </a:p>
          <a:p>
            <a:pPr marL="342900" indent="-342900">
              <a:buClr>
                <a:srgbClr val="FF0000"/>
              </a:buClr>
              <a:buSzPct val="110000"/>
              <a:buFont typeface="Wingdings" pitchFamily="2" charset="2"/>
              <a:buNone/>
            </a:pPr>
            <a:r>
              <a:rPr lang="tr-TR" sz="2400" b="1">
                <a:latin typeface="Times New Roman" pitchFamily="18" charset="0"/>
              </a:rPr>
              <a:t>	biçimlendirilmelidir</a:t>
            </a:r>
          </a:p>
          <a:p>
            <a:pPr marL="342900" indent="-342900">
              <a:buClr>
                <a:srgbClr val="FF0000"/>
              </a:buClr>
              <a:buSzPct val="110000"/>
              <a:buFont typeface="Wingdings" pitchFamily="2" charset="2"/>
              <a:buChar char="§"/>
            </a:pPr>
            <a:r>
              <a:rPr lang="tr-TR" sz="2400" b="1">
                <a:latin typeface="Times New Roman" pitchFamily="18" charset="0"/>
              </a:rPr>
              <a:t>Model, yanlarda ve bukkalde, vestibülün en derin kısmından </a:t>
            </a:r>
          </a:p>
          <a:p>
            <a:pPr marL="342900" indent="-342900">
              <a:buClr>
                <a:srgbClr val="FF0000"/>
              </a:buClr>
              <a:buSzPct val="110000"/>
              <a:buFont typeface="Wingdings" pitchFamily="2" charset="2"/>
              <a:buNone/>
            </a:pPr>
            <a:r>
              <a:rPr lang="tr-TR" sz="2400" b="1">
                <a:latin typeface="Times New Roman" pitchFamily="18" charset="0"/>
              </a:rPr>
              <a:t>	en az 2-3 mm uzakta olacak şekilde  oluşturulmalıdır</a:t>
            </a:r>
          </a:p>
          <a:p>
            <a:pPr marL="342900" indent="-342900">
              <a:buClr>
                <a:srgbClr val="FF0000"/>
              </a:buClr>
              <a:buSzPct val="110000"/>
              <a:buFont typeface="Wingdings" pitchFamily="2" charset="2"/>
              <a:buChar char="§"/>
            </a:pPr>
            <a:r>
              <a:rPr lang="tr-TR" sz="2400" b="1">
                <a:latin typeface="Times New Roman" pitchFamily="18" charset="0"/>
              </a:rPr>
              <a:t>Aşırı andırkatlı sahalar pembe mumla bloke edilmelidir</a:t>
            </a:r>
          </a:p>
          <a:p>
            <a:pPr marL="342900" indent="-342900">
              <a:buClr>
                <a:srgbClr val="FF0000"/>
              </a:buClr>
              <a:buSzPct val="110000"/>
              <a:buFont typeface="Wingdings" pitchFamily="2" charset="2"/>
              <a:buChar char="§"/>
            </a:pPr>
            <a:r>
              <a:rPr lang="tr-TR" sz="2400" b="1">
                <a:latin typeface="Times New Roman" pitchFamily="18" charset="0"/>
              </a:rPr>
              <a:t>Alt modelin dil alanı düzgün bir biçimde hazırlanmalıdır</a:t>
            </a:r>
          </a:p>
          <a:p>
            <a:pPr marL="342900" indent="-342900">
              <a:buClr>
                <a:srgbClr val="FF0000"/>
              </a:buClr>
              <a:buSzPct val="110000"/>
              <a:buFont typeface="Wingdings" pitchFamily="2" charset="2"/>
              <a:buChar char="§"/>
            </a:pPr>
            <a:r>
              <a:rPr lang="tr-TR" sz="2400" b="1">
                <a:latin typeface="Times New Roman" pitchFamily="18" charset="0"/>
              </a:rPr>
              <a:t>Model üzerine hastanın adı soyadı ve ölçünün alınma tarihi</a:t>
            </a:r>
          </a:p>
          <a:p>
            <a:pPr marL="342900" indent="-342900">
              <a:buClr>
                <a:srgbClr val="FF0000"/>
              </a:buClr>
              <a:buSzPct val="110000"/>
              <a:buFont typeface="Wingdings" pitchFamily="2" charset="2"/>
              <a:buNone/>
            </a:pPr>
            <a:r>
              <a:rPr lang="tr-TR" sz="2400" b="1">
                <a:latin typeface="Times New Roman" pitchFamily="18" charset="0"/>
              </a:rPr>
              <a:t>	yazılmalıdır</a:t>
            </a:r>
            <a:endParaRPr lang="en-GB" sz="2400" b="1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596900" y="625475"/>
            <a:ext cx="6564313" cy="749300"/>
          </a:xfrm>
        </p:spPr>
        <p:txBody>
          <a:bodyPr/>
          <a:lstStyle/>
          <a:p>
            <a:pPr eaLnBrk="1" hangingPunct="1"/>
            <a:r>
              <a:rPr lang="tr-TR" sz="3500" b="0" smtClean="0">
                <a:solidFill>
                  <a:srgbClr val="00FFFF"/>
                </a:solidFill>
                <a:latin typeface="Times New Roman" pitchFamily="18" charset="0"/>
              </a:rPr>
              <a:t>Kişiye özel olarak yapılan ölçü</a:t>
            </a:r>
            <a:br>
              <a:rPr lang="tr-TR" sz="3500" b="0" smtClean="0">
                <a:solidFill>
                  <a:srgbClr val="00FFFF"/>
                </a:solidFill>
                <a:latin typeface="Times New Roman" pitchFamily="18" charset="0"/>
              </a:rPr>
            </a:br>
            <a:r>
              <a:rPr lang="tr-TR" sz="3500" b="0" smtClean="0">
                <a:solidFill>
                  <a:srgbClr val="00FFFF"/>
                </a:solidFill>
                <a:latin typeface="Times New Roman" pitchFamily="18" charset="0"/>
              </a:rPr>
              <a:t>   kaşıkları</a:t>
            </a:r>
            <a:br>
              <a:rPr lang="tr-TR" sz="3500" b="0" smtClean="0">
                <a:solidFill>
                  <a:srgbClr val="00FFFF"/>
                </a:solidFill>
                <a:latin typeface="Times New Roman" pitchFamily="18" charset="0"/>
              </a:rPr>
            </a:br>
            <a:endParaRPr lang="tr-TR" sz="3500" b="0" smtClean="0">
              <a:solidFill>
                <a:srgbClr val="00FFFF"/>
              </a:solidFill>
              <a:latin typeface="Times New Roman" pitchFamily="18" charset="0"/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057400"/>
            <a:ext cx="8229600" cy="4525963"/>
          </a:xfrm>
        </p:spPr>
        <p:txBody>
          <a:bodyPr/>
          <a:lstStyle/>
          <a:p>
            <a:pPr marL="609600" indent="-609600" eaLnBrk="1" hangingPunct="1">
              <a:buClr>
                <a:srgbClr val="FF0000"/>
              </a:buClr>
              <a:buSzPct val="110000"/>
              <a:buFont typeface="Wingdings" pitchFamily="2" charset="2"/>
              <a:buChar char="v"/>
              <a:defRPr/>
            </a:pPr>
            <a:r>
              <a:rPr lang="tr-TR" b="1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Otopolimerizan akrilik rezinler</a:t>
            </a:r>
          </a:p>
          <a:p>
            <a:pPr marL="609600" indent="-609600" eaLnBrk="1" hangingPunct="1">
              <a:buClr>
                <a:srgbClr val="FF0000"/>
              </a:buClr>
              <a:buSzPct val="110000"/>
              <a:buFont typeface="Wingdings" pitchFamily="2" charset="2"/>
              <a:buChar char="v"/>
              <a:defRPr/>
            </a:pPr>
            <a:r>
              <a:rPr lang="tr-TR" b="1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Işıkla polimerize olan kompozit</a:t>
            </a:r>
          </a:p>
          <a:p>
            <a:pPr marL="609600" indent="-609600" eaLnBrk="1" hangingPunct="1">
              <a:buClr>
                <a:srgbClr val="FF0000"/>
              </a:buClr>
              <a:buSzPct val="110000"/>
              <a:buFont typeface="Wingdings" pitchFamily="2" charset="2"/>
              <a:buNone/>
              <a:defRPr/>
            </a:pPr>
            <a:r>
              <a:rPr lang="tr-TR" b="1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	rezinler</a:t>
            </a:r>
          </a:p>
          <a:p>
            <a:pPr marL="609600" indent="-609600" eaLnBrk="1" hangingPunct="1">
              <a:buClr>
                <a:srgbClr val="FF0000"/>
              </a:buClr>
              <a:buSzPct val="110000"/>
              <a:buFont typeface="Wingdings" pitchFamily="2" charset="2"/>
              <a:buChar char="v"/>
              <a:defRPr/>
            </a:pPr>
            <a:r>
              <a:rPr lang="tr-TR" b="1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Shellak</a:t>
            </a:r>
          </a:p>
          <a:p>
            <a:pPr marL="609600" indent="-609600" eaLnBrk="1" hangingPunct="1">
              <a:buClr>
                <a:srgbClr val="FF0000"/>
              </a:buClr>
              <a:buSzPct val="110000"/>
              <a:buFont typeface="Wingdings" pitchFamily="2" charset="2"/>
              <a:buChar char="v"/>
              <a:defRPr/>
            </a:pPr>
            <a:r>
              <a:rPr lang="tr-TR" b="1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Modifiye edilmiş stenç ölçüler</a:t>
            </a:r>
          </a:p>
          <a:p>
            <a:pPr marL="609600" indent="-609600" eaLnBrk="1" hangingPunct="1">
              <a:buClr>
                <a:srgbClr val="FF0000"/>
              </a:buClr>
              <a:buSzPct val="110000"/>
              <a:buFont typeface="Wingdings" pitchFamily="2" charset="2"/>
              <a:buChar char="v"/>
              <a:defRPr/>
            </a:pPr>
            <a:r>
              <a:rPr lang="tr-TR" b="1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Muflada bitirilmiş akril kaideler</a:t>
            </a:r>
            <a:endParaRPr lang="tr-TR" altLang="tr-TR" b="1" smtClean="0">
              <a:solidFill>
                <a:srgbClr val="EED41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  <a:p>
            <a:pPr marL="609600" indent="-609600" eaLnBrk="1" hangingPunct="1">
              <a:buClr>
                <a:srgbClr val="FF0000"/>
              </a:buClr>
              <a:buSzPct val="110000"/>
              <a:buFont typeface="Wingdings" pitchFamily="2" charset="2"/>
              <a:buChar char="v"/>
              <a:defRPr/>
            </a:pPr>
            <a:endParaRPr 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15912" y="466725"/>
            <a:ext cx="6920383" cy="1643063"/>
          </a:xfrm>
        </p:spPr>
        <p:txBody>
          <a:bodyPr/>
          <a:lstStyle/>
          <a:p>
            <a:pPr algn="ctr" eaLnBrk="1" hangingPunct="1"/>
            <a:r>
              <a:rPr lang="tr-TR" b="0" dirty="0" smtClean="0">
                <a:solidFill>
                  <a:srgbClr val="00FFFF"/>
                </a:solidFill>
                <a:latin typeface="Brush Script MT" panose="03060802040406070304" pitchFamily="66" charset="0"/>
              </a:rPr>
              <a:t>TAM PROTEZLERDE ÖLÇÜ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9512" y="2852936"/>
            <a:ext cx="7128792" cy="3319264"/>
          </a:xfrm>
        </p:spPr>
        <p:txBody>
          <a:bodyPr/>
          <a:lstStyle/>
          <a:p>
            <a:pPr algn="l" eaLnBrk="1" hangingPunct="1"/>
            <a:endParaRPr lang="tr-TR" sz="2800" b="1" dirty="0" smtClean="0">
              <a:latin typeface="Times New Roman" pitchFamily="18" charset="0"/>
            </a:endParaRPr>
          </a:p>
          <a:p>
            <a:pPr algn="l" eaLnBrk="1" hangingPunct="1"/>
            <a:r>
              <a:rPr lang="tr-TR" sz="2800" b="1" dirty="0" smtClean="0">
                <a:latin typeface="Times New Roman" pitchFamily="18" charset="0"/>
              </a:rPr>
              <a:t>Protezin üzerine oturacağı destek dokularla  kenar örtücülüğünü sağlayan çevre yumuşak dokuların, ağız içerisinde değişen derecelerde sertleşme özelliği gösteren plastik maddelerle negatif benzerlerinin oluşturulmasıdır.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1371600"/>
            <a:ext cx="2971800" cy="34290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10200" y="1219200"/>
            <a:ext cx="2903538" cy="35052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3500" b="0" smtClean="0">
                <a:solidFill>
                  <a:srgbClr val="00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İdeal bir ölçü kaşığı</a:t>
            </a:r>
            <a:br>
              <a:rPr lang="tr-TR" sz="3500" b="0" smtClean="0">
                <a:solidFill>
                  <a:srgbClr val="00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</a:br>
            <a:endParaRPr lang="tr-TR" sz="3500" b="0" smtClean="0">
              <a:solidFill>
                <a:srgbClr val="00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447800"/>
            <a:ext cx="8229600" cy="4495800"/>
          </a:xfrm>
        </p:spPr>
        <p:txBody>
          <a:bodyPr/>
          <a:lstStyle/>
          <a:p>
            <a:pPr eaLnBrk="1" hangingPunct="1"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tr-TR" sz="2600" b="1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Stabil olmalıdır</a:t>
            </a:r>
          </a:p>
          <a:p>
            <a:pPr eaLnBrk="1" hangingPunct="1"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tr-TR" sz="2600" b="1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Rijit olmalıdır</a:t>
            </a:r>
          </a:p>
          <a:p>
            <a:pPr eaLnBrk="1" hangingPunct="1"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tr-TR" sz="2600" b="1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Sınırları doğru olarak  </a:t>
            </a:r>
          </a:p>
          <a:p>
            <a:pPr eaLnBrk="1" hangingPunct="1">
              <a:buClr>
                <a:srgbClr val="FF0000"/>
              </a:buClr>
              <a:buFont typeface="Wingdings" pitchFamily="2" charset="2"/>
              <a:buNone/>
              <a:defRPr/>
            </a:pPr>
            <a:r>
              <a:rPr lang="tr-TR" sz="2600" b="1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   belirlenmelidir</a:t>
            </a:r>
          </a:p>
          <a:p>
            <a:pPr eaLnBrk="1" hangingPunct="1"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tr-TR" sz="2600" b="1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Kolaylıkla modifiye edilebilmelidir</a:t>
            </a:r>
          </a:p>
          <a:p>
            <a:pPr eaLnBrk="1" hangingPunct="1"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tr-TR" sz="2600" b="1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Uygun olarak planlanmalıdır</a:t>
            </a:r>
          </a:p>
          <a:p>
            <a:pPr eaLnBrk="1" hangingPunct="1"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tr-TR" sz="2600" b="1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Kaşık ile dokular arasında ölçü</a:t>
            </a:r>
          </a:p>
          <a:p>
            <a:pPr eaLnBrk="1" hangingPunct="1">
              <a:buClr>
                <a:srgbClr val="FF0000"/>
              </a:buClr>
              <a:buFont typeface="Wingdings" pitchFamily="2" charset="2"/>
              <a:buNone/>
              <a:defRPr/>
            </a:pPr>
            <a:r>
              <a:rPr lang="tr-TR" sz="2600" b="1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   maddesi için yeterli alan</a:t>
            </a:r>
          </a:p>
          <a:p>
            <a:pPr eaLnBrk="1" hangingPunct="1">
              <a:buClr>
                <a:srgbClr val="FF0000"/>
              </a:buClr>
              <a:buFont typeface="Wingdings" pitchFamily="2" charset="2"/>
              <a:buNone/>
              <a:defRPr/>
            </a:pPr>
            <a:r>
              <a:rPr lang="tr-TR" sz="2600" b="1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   bulunmalıdır</a:t>
            </a:r>
          </a:p>
          <a:p>
            <a:pPr eaLnBrk="1" hangingPunct="1">
              <a:defRPr/>
            </a:pPr>
            <a:endParaRPr lang="tr-TR" sz="2600" b="1" smtClean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  <a:p>
            <a:pPr eaLnBrk="1" hangingPunct="1">
              <a:defRPr/>
            </a:pPr>
            <a:endParaRPr lang="tr-TR" sz="2600" smtClean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b="0" smtClean="0">
                <a:solidFill>
                  <a:srgbClr val="00FFFF"/>
                </a:solidFill>
                <a:latin typeface="Times New Roman" pitchFamily="18" charset="0"/>
              </a:rPr>
              <a:t>Ölçü maddeleri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00200" y="1600200"/>
            <a:ext cx="8229600" cy="4525963"/>
          </a:xfrm>
        </p:spPr>
        <p:txBody>
          <a:bodyPr/>
          <a:lstStyle/>
          <a:p>
            <a:pPr eaLnBrk="1" hangingPunct="1"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tr-TR" sz="2600" b="1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Aljinat</a:t>
            </a:r>
          </a:p>
          <a:p>
            <a:pPr eaLnBrk="1" hangingPunct="1"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tr-TR" sz="2600" b="1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Alçı</a:t>
            </a:r>
          </a:p>
          <a:p>
            <a:pPr eaLnBrk="1" hangingPunct="1"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tr-TR" sz="2600" b="1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Çinko oksit-öjenol patı</a:t>
            </a:r>
          </a:p>
          <a:p>
            <a:pPr eaLnBrk="1" hangingPunct="1"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tr-TR" sz="2600" b="1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Elastomerler </a:t>
            </a:r>
          </a:p>
          <a:p>
            <a:pPr eaLnBrk="1" hangingPunct="1">
              <a:buClr>
                <a:srgbClr val="FF0000"/>
              </a:buClr>
              <a:buFont typeface="Wingdings" pitchFamily="2" charset="2"/>
              <a:buNone/>
              <a:defRPr/>
            </a:pPr>
            <a:r>
              <a:rPr lang="tr-TR" sz="2600" b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  Polysülfitler</a:t>
            </a:r>
          </a:p>
          <a:p>
            <a:pPr eaLnBrk="1" hangingPunct="1">
              <a:buClr>
                <a:srgbClr val="FF0000"/>
              </a:buClr>
              <a:buFont typeface="Wingdings" pitchFamily="2" charset="2"/>
              <a:buNone/>
              <a:defRPr/>
            </a:pPr>
            <a:r>
              <a:rPr lang="tr-TR" sz="2600" b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  Polyeterler</a:t>
            </a:r>
          </a:p>
          <a:p>
            <a:pPr eaLnBrk="1" hangingPunct="1">
              <a:buClr>
                <a:srgbClr val="FF0000"/>
              </a:buClr>
              <a:buFont typeface="Wingdings" pitchFamily="2" charset="2"/>
              <a:buNone/>
              <a:defRPr/>
            </a:pPr>
            <a:r>
              <a:rPr lang="tr-TR" sz="2600" b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  Kondansasyon silikonları</a:t>
            </a:r>
          </a:p>
          <a:p>
            <a:pPr eaLnBrk="1" hangingPunct="1">
              <a:buClr>
                <a:srgbClr val="FF0000"/>
              </a:buClr>
              <a:buFont typeface="Wingdings" pitchFamily="2" charset="2"/>
              <a:buNone/>
              <a:defRPr/>
            </a:pPr>
            <a:r>
              <a:rPr lang="tr-TR" sz="2600" b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  Vinil polisiloksanlar</a:t>
            </a:r>
          </a:p>
          <a:p>
            <a:pPr eaLnBrk="1" hangingPunct="1"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tr-TR" sz="2600" b="1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Doku düzenleyiciler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b="0" smtClean="0">
                <a:solidFill>
                  <a:srgbClr val="00FFFF"/>
                </a:solidFill>
                <a:latin typeface="Times New Roman" pitchFamily="18" charset="0"/>
              </a:rPr>
              <a:t>Aljinat( irreversible hidrokolloid)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Clr>
                <a:srgbClr val="FF0000"/>
              </a:buClr>
              <a:buFont typeface="Wingdings" pitchFamily="2" charset="2"/>
              <a:buChar char="v"/>
            </a:pPr>
            <a:r>
              <a:rPr lang="tr-TR" b="1" smtClean="0">
                <a:latin typeface="Times New Roman" pitchFamily="18" charset="0"/>
              </a:rPr>
              <a:t>İlk ve nihai ölçülerin alınmasında kullanılır</a:t>
            </a:r>
          </a:p>
          <a:p>
            <a:pPr eaLnBrk="1" hangingPunct="1">
              <a:buClr>
                <a:srgbClr val="FF0000"/>
              </a:buClr>
              <a:buFont typeface="Wingdings" pitchFamily="2" charset="2"/>
              <a:buChar char="v"/>
            </a:pPr>
            <a:r>
              <a:rPr lang="tr-TR" b="1" smtClean="0">
                <a:latin typeface="Times New Roman" pitchFamily="18" charset="0"/>
              </a:rPr>
              <a:t>Nihai ölçülerde daha akışkan olan tipi tercih edilmelidir</a:t>
            </a:r>
          </a:p>
          <a:p>
            <a:pPr eaLnBrk="1" hangingPunct="1">
              <a:buClr>
                <a:srgbClr val="FF0000"/>
              </a:buClr>
              <a:buFont typeface="Wingdings" pitchFamily="2" charset="2"/>
              <a:buChar char="v"/>
            </a:pPr>
            <a:r>
              <a:rPr lang="tr-TR" b="1" smtClean="0">
                <a:latin typeface="Times New Roman" pitchFamily="18" charset="0"/>
              </a:rPr>
              <a:t>Dokularda basınç,çevre mukozada yer değiştirmelere neden olur</a:t>
            </a:r>
          </a:p>
          <a:p>
            <a:pPr eaLnBrk="1" hangingPunct="1">
              <a:buClr>
                <a:srgbClr val="FF0000"/>
              </a:buClr>
              <a:buFont typeface="Wingdings" pitchFamily="2" charset="2"/>
              <a:buChar char="v"/>
            </a:pPr>
            <a:r>
              <a:rPr lang="tr-TR" b="1" smtClean="0">
                <a:latin typeface="Times New Roman" pitchFamily="18" charset="0"/>
              </a:rPr>
              <a:t>Doku “undercut” larının bulunduğu ağızlarda kullanımı uygundur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 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65225"/>
            <a:ext cx="8229600" cy="4525963"/>
          </a:xfrm>
        </p:spPr>
        <p:txBody>
          <a:bodyPr/>
          <a:lstStyle/>
          <a:p>
            <a:pPr eaLnBrk="1" hangingPunct="1">
              <a:buClr>
                <a:srgbClr val="FF0000"/>
              </a:buClr>
              <a:buFont typeface="Wingdings" pitchFamily="2" charset="2"/>
              <a:buChar char="v"/>
            </a:pPr>
            <a:r>
              <a:rPr lang="tr-TR" b="1" smtClean="0">
                <a:latin typeface="Times New Roman" pitchFamily="18" charset="0"/>
              </a:rPr>
              <a:t>Kaşık yüzeyine tam olarak yapışmaz</a:t>
            </a:r>
          </a:p>
          <a:p>
            <a:pPr eaLnBrk="1" hangingPunct="1">
              <a:buClr>
                <a:srgbClr val="FF0000"/>
              </a:buClr>
              <a:buFont typeface="Wingdings" pitchFamily="2" charset="2"/>
              <a:buChar char="v"/>
            </a:pPr>
            <a:r>
              <a:rPr lang="tr-TR" b="1" smtClean="0">
                <a:latin typeface="Times New Roman" pitchFamily="18" charset="0"/>
              </a:rPr>
              <a:t>Ağızdan tek ve ani bir darbeyle çıkarılmalıdır</a:t>
            </a:r>
          </a:p>
          <a:p>
            <a:pPr eaLnBrk="1" hangingPunct="1">
              <a:buClr>
                <a:srgbClr val="FF0000"/>
              </a:buClr>
              <a:buFont typeface="Wingdings" pitchFamily="2" charset="2"/>
              <a:buChar char="v"/>
            </a:pPr>
            <a:r>
              <a:rPr lang="tr-TR" b="1" smtClean="0">
                <a:latin typeface="Times New Roman" pitchFamily="18" charset="0"/>
              </a:rPr>
              <a:t>İmalatçı firmanın önerilerine göre hazırlanmalıdır</a:t>
            </a:r>
          </a:p>
          <a:p>
            <a:pPr eaLnBrk="1" hangingPunct="1">
              <a:buClr>
                <a:srgbClr val="FF0000"/>
              </a:buClr>
              <a:buFont typeface="Wingdings" pitchFamily="2" charset="2"/>
              <a:buChar char="v"/>
            </a:pPr>
            <a:r>
              <a:rPr lang="tr-TR" b="1" smtClean="0">
                <a:latin typeface="Times New Roman" pitchFamily="18" charset="0"/>
              </a:rPr>
              <a:t>Boyutsal stabilitesi yoktur</a:t>
            </a:r>
          </a:p>
          <a:p>
            <a:pPr eaLnBrk="1" hangingPunct="1">
              <a:buClr>
                <a:srgbClr val="FF0000"/>
              </a:buClr>
              <a:buFont typeface="Wingdings" pitchFamily="2" charset="2"/>
              <a:buChar char="v"/>
            </a:pPr>
            <a:r>
              <a:rPr lang="tr-TR" b="1" smtClean="0">
                <a:latin typeface="Times New Roman" pitchFamily="18" charset="0"/>
              </a:rPr>
              <a:t>Ölçü yıkanmalı, sterilize edilmeli ve nemli bir ortamda muhafaza edilmelidir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 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Clr>
                <a:srgbClr val="FF0000"/>
              </a:buClr>
              <a:buFont typeface="Wingdings" pitchFamily="2" charset="2"/>
              <a:buChar char="v"/>
            </a:pPr>
            <a:r>
              <a:rPr lang="tr-TR" b="1" smtClean="0">
                <a:latin typeface="Times New Roman" pitchFamily="18" charset="0"/>
              </a:rPr>
              <a:t>Aljinat kaşıkla desteklenmelidir</a:t>
            </a:r>
          </a:p>
          <a:p>
            <a:pPr eaLnBrk="1" hangingPunct="1">
              <a:buClr>
                <a:srgbClr val="FF0000"/>
              </a:buClr>
              <a:buFont typeface="Wingdings" pitchFamily="2" charset="2"/>
              <a:buChar char="v"/>
            </a:pPr>
            <a:r>
              <a:rPr lang="tr-TR" b="1" smtClean="0">
                <a:latin typeface="Times New Roman" pitchFamily="18" charset="0"/>
              </a:rPr>
              <a:t>Kaşıktan taşan ve sertleşmiş olan kısımlar  alçı dökülmeden önce kesilmelidir</a:t>
            </a:r>
          </a:p>
          <a:p>
            <a:pPr eaLnBrk="1" hangingPunct="1">
              <a:buClr>
                <a:srgbClr val="FF0000"/>
              </a:buClr>
              <a:buFont typeface="Wingdings" pitchFamily="2" charset="2"/>
              <a:buChar char="v"/>
            </a:pPr>
            <a:r>
              <a:rPr lang="tr-TR" b="1" smtClean="0">
                <a:latin typeface="Times New Roman" pitchFamily="18" charset="0"/>
              </a:rPr>
              <a:t>Mükoz sekresyonu adsorbe edememesi bir diğer mahzurudur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3500" b="0" smtClean="0">
                <a:solidFill>
                  <a:srgbClr val="00FFFF"/>
                </a:solidFill>
                <a:latin typeface="Times New Roman" pitchFamily="18" charset="0"/>
              </a:rPr>
              <a:t>Stenç (impression compound)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Clr>
                <a:srgbClr val="FF0000"/>
              </a:buClr>
              <a:buFont typeface="Wingdings" pitchFamily="2" charset="2"/>
              <a:buChar char="v"/>
            </a:pPr>
            <a:r>
              <a:rPr lang="tr-TR" b="1" smtClean="0">
                <a:latin typeface="Times New Roman" pitchFamily="18" charset="0"/>
              </a:rPr>
              <a:t>Termoplastik yapıda bir ölçü maddesidir.</a:t>
            </a:r>
          </a:p>
          <a:p>
            <a:pPr eaLnBrk="1" hangingPunct="1">
              <a:buClr>
                <a:srgbClr val="FF0000"/>
              </a:buClr>
              <a:buFont typeface="Wingdings" pitchFamily="2" charset="2"/>
              <a:buChar char="v"/>
            </a:pPr>
            <a:r>
              <a:rPr lang="tr-TR" b="1" smtClean="0">
                <a:latin typeface="Times New Roman" pitchFamily="18" charset="0"/>
              </a:rPr>
              <a:t>Dokulara basınç uygulaması</a:t>
            </a:r>
          </a:p>
          <a:p>
            <a:pPr eaLnBrk="1" hangingPunct="1">
              <a:buClr>
                <a:srgbClr val="FF0000"/>
              </a:buClr>
              <a:buFont typeface="Wingdings" pitchFamily="2" charset="2"/>
              <a:buChar char="v"/>
            </a:pPr>
            <a:r>
              <a:rPr lang="tr-TR" b="1" smtClean="0">
                <a:latin typeface="Times New Roman" pitchFamily="18" charset="0"/>
              </a:rPr>
              <a:t>Detay vermemesi </a:t>
            </a:r>
          </a:p>
          <a:p>
            <a:pPr eaLnBrk="1" hangingPunct="1">
              <a:buClr>
                <a:srgbClr val="FF0000"/>
              </a:buClr>
              <a:buFont typeface="Wingdings" pitchFamily="2" charset="2"/>
              <a:buChar char="v"/>
            </a:pPr>
            <a:r>
              <a:rPr lang="tr-TR" b="1" smtClean="0">
                <a:latin typeface="Times New Roman" pitchFamily="18" charset="0"/>
              </a:rPr>
              <a:t>Sertleştiğinde rijit bir yapı ortaya koyması</a:t>
            </a:r>
          </a:p>
          <a:p>
            <a:pPr eaLnBrk="1" hangingPunct="1">
              <a:buClr>
                <a:srgbClr val="FF0000"/>
              </a:buClr>
              <a:buFont typeface="Wingdings" pitchFamily="2" charset="2"/>
              <a:buNone/>
            </a:pPr>
            <a:r>
              <a:rPr lang="tr-TR" b="1" smtClean="0">
                <a:latin typeface="Times New Roman" pitchFamily="18" charset="0"/>
              </a:rPr>
              <a:t>	nedenleriyle ilk ölçülerin alınmasında kullanılır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b="0" smtClean="0">
                <a:solidFill>
                  <a:srgbClr val="00FFFF"/>
                </a:solidFill>
                <a:latin typeface="Times New Roman" pitchFamily="18" charset="0"/>
              </a:rPr>
              <a:t>Çinko oksit-öjenol patı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Clr>
                <a:srgbClr val="FF0000"/>
              </a:buClr>
              <a:buFont typeface="Wingdings" pitchFamily="2" charset="2"/>
              <a:buChar char="v"/>
            </a:pPr>
            <a:r>
              <a:rPr lang="tr-TR" b="1" smtClean="0">
                <a:latin typeface="Times New Roman" pitchFamily="18" charset="0"/>
              </a:rPr>
              <a:t>Akıcı özelliktedir</a:t>
            </a:r>
          </a:p>
          <a:p>
            <a:pPr eaLnBrk="1" hangingPunct="1">
              <a:buClr>
                <a:srgbClr val="FF0000"/>
              </a:buClr>
              <a:buFont typeface="Wingdings" pitchFamily="2" charset="2"/>
              <a:buChar char="v"/>
            </a:pPr>
            <a:r>
              <a:rPr lang="tr-TR" b="1" smtClean="0">
                <a:latin typeface="Times New Roman" pitchFamily="18" charset="0"/>
              </a:rPr>
              <a:t>Mukozanın ayrıntılı olarak kaydedilmesine olanak sağlar</a:t>
            </a:r>
          </a:p>
          <a:p>
            <a:pPr eaLnBrk="1" hangingPunct="1">
              <a:buClr>
                <a:srgbClr val="FF0000"/>
              </a:buClr>
              <a:buFont typeface="Wingdings" pitchFamily="2" charset="2"/>
              <a:buChar char="v"/>
            </a:pPr>
            <a:r>
              <a:rPr lang="tr-TR" b="1" smtClean="0">
                <a:latin typeface="Times New Roman" pitchFamily="18" charset="0"/>
              </a:rPr>
              <a:t>Kemik “undercutları” nın olmadığı vakalarda kullanılır</a:t>
            </a:r>
          </a:p>
          <a:p>
            <a:pPr eaLnBrk="1" hangingPunct="1">
              <a:buClr>
                <a:srgbClr val="FF0000"/>
              </a:buClr>
              <a:buFont typeface="Wingdings" pitchFamily="2" charset="2"/>
              <a:buChar char="v"/>
            </a:pPr>
            <a:r>
              <a:rPr lang="tr-TR" b="1" smtClean="0">
                <a:latin typeface="Times New Roman" pitchFamily="18" charset="0"/>
              </a:rPr>
              <a:t>Kaşık kenarları optimal boyutunda hazırlanmalı ve ölçü maddesini desteklemelidir</a:t>
            </a:r>
          </a:p>
          <a:p>
            <a:pPr eaLnBrk="1" hangingPunct="1">
              <a:buClr>
                <a:srgbClr val="FF0000"/>
              </a:buClr>
              <a:buFont typeface="Wingdings" pitchFamily="2" charset="2"/>
              <a:buChar char="v"/>
            </a:pPr>
            <a:endParaRPr lang="tr-TR" b="1" smtClean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 </a:t>
            </a:r>
          </a:p>
        </p:txBody>
      </p:sp>
      <p:sp>
        <p:nvSpPr>
          <p:cNvPr id="33795" name="Text Box 3"/>
          <p:cNvSpPr txBox="1">
            <a:spLocks noChangeArrowheads="1"/>
          </p:cNvSpPr>
          <p:nvPr/>
        </p:nvSpPr>
        <p:spPr bwMode="auto">
          <a:xfrm>
            <a:off x="457200" y="1219200"/>
            <a:ext cx="8016875" cy="399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>
                <a:srgbClr val="FF0000"/>
              </a:buClr>
              <a:buFont typeface="Wingdings" pitchFamily="2" charset="2"/>
              <a:buChar char="v"/>
            </a:pPr>
            <a:r>
              <a:rPr lang="tr-TR" sz="3200" b="1">
                <a:latin typeface="Times New Roman" pitchFamily="18" charset="0"/>
              </a:rPr>
              <a:t>İyi bir kenar şekillendirmesine</a:t>
            </a:r>
          </a:p>
          <a:p>
            <a:pPr>
              <a:buClr>
                <a:srgbClr val="FF0000"/>
              </a:buClr>
              <a:buFont typeface="Wingdings" pitchFamily="2" charset="2"/>
              <a:buNone/>
            </a:pPr>
            <a:r>
              <a:rPr lang="tr-TR" sz="3200" b="1">
                <a:latin typeface="Times New Roman" pitchFamily="18" charset="0"/>
              </a:rPr>
              <a:t>    gerek duyulur</a:t>
            </a:r>
          </a:p>
          <a:p>
            <a:pPr>
              <a:buClr>
                <a:srgbClr val="FF0000"/>
              </a:buClr>
              <a:buFont typeface="Wingdings" pitchFamily="2" charset="2"/>
              <a:buChar char="v"/>
            </a:pPr>
            <a:r>
              <a:rPr lang="tr-TR" sz="3200" b="1">
                <a:latin typeface="Times New Roman" pitchFamily="18" charset="0"/>
              </a:rPr>
              <a:t>Kaşık içerisinde asgari kalınlıkta </a:t>
            </a:r>
          </a:p>
          <a:p>
            <a:pPr>
              <a:buClr>
                <a:srgbClr val="FF0000"/>
              </a:buClr>
              <a:buFont typeface="Wingdings" pitchFamily="2" charset="2"/>
              <a:buNone/>
            </a:pPr>
            <a:r>
              <a:rPr lang="tr-TR" sz="3200" b="1">
                <a:latin typeface="Times New Roman" pitchFamily="18" charset="0"/>
              </a:rPr>
              <a:t>    rölief alanı bulunmalıdır</a:t>
            </a:r>
          </a:p>
          <a:p>
            <a:pPr>
              <a:buClr>
                <a:srgbClr val="FF0000"/>
              </a:buClr>
              <a:buFont typeface="Wingdings" pitchFamily="2" charset="2"/>
              <a:buChar char="v"/>
            </a:pPr>
            <a:r>
              <a:rPr lang="tr-TR" sz="3200" b="1">
                <a:latin typeface="Times New Roman" pitchFamily="18" charset="0"/>
              </a:rPr>
              <a:t>Ölçüdeki küçük hatalar madde ilavesi  </a:t>
            </a:r>
          </a:p>
          <a:p>
            <a:pPr>
              <a:buClr>
                <a:srgbClr val="FF0000"/>
              </a:buClr>
              <a:buFont typeface="Wingdings" pitchFamily="2" charset="2"/>
              <a:buNone/>
            </a:pPr>
            <a:r>
              <a:rPr lang="tr-TR" sz="3200" b="1">
                <a:latin typeface="Times New Roman" pitchFamily="18" charset="0"/>
              </a:rPr>
              <a:t>    ile giderilebilir</a:t>
            </a:r>
          </a:p>
          <a:p>
            <a:pPr>
              <a:buClr>
                <a:srgbClr val="FF0000"/>
              </a:buClr>
              <a:buFont typeface="Wingdings" pitchFamily="2" charset="2"/>
              <a:buChar char="v"/>
            </a:pPr>
            <a:r>
              <a:rPr lang="tr-TR" sz="3200" b="1">
                <a:latin typeface="Times New Roman" pitchFamily="18" charset="0"/>
              </a:rPr>
              <a:t>Mükoz sekresyonu adsorbe edemez</a:t>
            </a:r>
          </a:p>
          <a:p>
            <a:pPr>
              <a:buClr>
                <a:srgbClr val="FF0000"/>
              </a:buClr>
              <a:buFont typeface="Wingdings" pitchFamily="2" charset="2"/>
              <a:buChar char="v"/>
            </a:pPr>
            <a:r>
              <a:rPr lang="tr-TR" sz="3200" b="1">
                <a:latin typeface="Times New Roman" pitchFamily="18" charset="0"/>
              </a:rPr>
              <a:t>Akrilik kaşıkla kullanılmalıdır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2"/>
          <p:cNvSpPr txBox="1">
            <a:spLocks noChangeArrowheads="1"/>
          </p:cNvSpPr>
          <p:nvPr/>
        </p:nvSpPr>
        <p:spPr bwMode="auto">
          <a:xfrm>
            <a:off x="2819400" y="685800"/>
            <a:ext cx="25273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4000" b="1">
                <a:solidFill>
                  <a:srgbClr val="00FFFF"/>
                </a:solidFill>
                <a:latin typeface="Times New Roman" pitchFamily="18" charset="0"/>
              </a:rPr>
              <a:t>Ağız  alçısı</a:t>
            </a:r>
          </a:p>
        </p:txBody>
      </p:sp>
      <p:pic>
        <p:nvPicPr>
          <p:cNvPr id="34819" name="Picture 3" descr="skydivi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1981200"/>
            <a:ext cx="5761038" cy="388937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 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09600"/>
            <a:ext cx="8229600" cy="4525963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tr-TR" sz="3400" b="1" smtClean="0"/>
              <a:t>	</a:t>
            </a:r>
            <a:r>
              <a:rPr lang="tr-TR" sz="3400" b="1" smtClean="0">
                <a:latin typeface="Times New Roman" pitchFamily="18" charset="0"/>
              </a:rPr>
              <a:t>Ölçü bu dokularla aynı hacım ve şekilde modellerin elde edilmesi için alınır</a:t>
            </a:r>
          </a:p>
        </p:txBody>
      </p:sp>
      <p:pic>
        <p:nvPicPr>
          <p:cNvPr id="5124" name="Picture 4" descr="model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2590800"/>
            <a:ext cx="4267200" cy="341312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b="0" smtClean="0">
                <a:solidFill>
                  <a:srgbClr val="00FFFF"/>
                </a:solidFill>
                <a:latin typeface="Times New Roman" pitchFamily="18" charset="0"/>
              </a:rPr>
              <a:t>Elastomerler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Clr>
                <a:srgbClr val="FF0000"/>
              </a:buClr>
              <a:buFont typeface="Wingdings" pitchFamily="2" charset="2"/>
              <a:buChar char="v"/>
            </a:pPr>
            <a:r>
              <a:rPr lang="tr-TR" sz="2400" dirty="0" smtClean="0">
                <a:latin typeface="Times New Roman" pitchFamily="18" charset="0"/>
              </a:rPr>
              <a:t>Boyutsal </a:t>
            </a:r>
            <a:r>
              <a:rPr lang="tr-TR" sz="2400" dirty="0" err="1" smtClean="0">
                <a:latin typeface="Times New Roman" pitchFamily="18" charset="0"/>
              </a:rPr>
              <a:t>stabiliteleri</a:t>
            </a:r>
            <a:r>
              <a:rPr lang="tr-TR" sz="2400" dirty="0" smtClean="0">
                <a:latin typeface="Times New Roman" pitchFamily="18" charset="0"/>
              </a:rPr>
              <a:t> çok iyidir</a:t>
            </a:r>
          </a:p>
          <a:p>
            <a:pPr eaLnBrk="1" hangingPunct="1">
              <a:buClr>
                <a:srgbClr val="FF0000"/>
              </a:buClr>
              <a:buFont typeface="Wingdings" pitchFamily="2" charset="2"/>
              <a:buChar char="v"/>
            </a:pPr>
            <a:r>
              <a:rPr lang="tr-TR" sz="2400" dirty="0" smtClean="0">
                <a:latin typeface="Times New Roman" pitchFamily="18" charset="0"/>
              </a:rPr>
              <a:t>Bu kapsamda değişik viskozite özellikleri bulunan maddeler yer alır</a:t>
            </a:r>
          </a:p>
          <a:p>
            <a:pPr eaLnBrk="1" hangingPunct="1">
              <a:buClr>
                <a:srgbClr val="FF0000"/>
              </a:buClr>
              <a:buFont typeface="Wingdings" pitchFamily="2" charset="2"/>
              <a:buChar char="v"/>
            </a:pPr>
            <a:r>
              <a:rPr lang="tr-TR" sz="2400" dirty="0" smtClean="0">
                <a:latin typeface="Times New Roman" pitchFamily="18" charset="0"/>
              </a:rPr>
              <a:t>Orta akıcılıkta olanları tam protezlerde çok kullanılır</a:t>
            </a:r>
          </a:p>
          <a:p>
            <a:pPr eaLnBrk="1" hangingPunct="1">
              <a:buClr>
                <a:srgbClr val="FF0000"/>
              </a:buClr>
              <a:buFont typeface="Wingdings" pitchFamily="2" charset="2"/>
              <a:buChar char="v"/>
            </a:pPr>
            <a:r>
              <a:rPr lang="tr-TR" sz="2400" dirty="0" smtClean="0">
                <a:latin typeface="Times New Roman" pitchFamily="18" charset="0"/>
              </a:rPr>
              <a:t>Uygulamaları kolay ve temizdir</a:t>
            </a:r>
          </a:p>
          <a:p>
            <a:pPr eaLnBrk="1" hangingPunct="1">
              <a:buClr>
                <a:srgbClr val="FF0000"/>
              </a:buClr>
              <a:buFont typeface="Wingdings" pitchFamily="2" charset="2"/>
              <a:buChar char="v"/>
            </a:pPr>
            <a:r>
              <a:rPr lang="tr-TR" sz="2400" dirty="0" smtClean="0">
                <a:latin typeface="Times New Roman" pitchFamily="18" charset="0"/>
              </a:rPr>
              <a:t>Ağız kuruluğu ve aşırı tutucu bölgeleri olan vakalarda tercih </a:t>
            </a:r>
            <a:r>
              <a:rPr lang="tr-TR" sz="2400" dirty="0" smtClean="0">
                <a:latin typeface="Times New Roman" pitchFamily="18" charset="0"/>
              </a:rPr>
              <a:t>edilir</a:t>
            </a:r>
          </a:p>
          <a:p>
            <a:pPr eaLnBrk="1" hangingPunct="1">
              <a:buClr>
                <a:srgbClr val="FF0000"/>
              </a:buClr>
              <a:buFont typeface="Wingdings" pitchFamily="2" charset="2"/>
              <a:buChar char="v"/>
            </a:pPr>
            <a:r>
              <a:rPr lang="tr-TR" sz="2400" dirty="0" err="1">
                <a:latin typeface="Times New Roman" pitchFamily="18" charset="0"/>
              </a:rPr>
              <a:t>Hidrofobik</a:t>
            </a:r>
            <a:r>
              <a:rPr lang="tr-TR" sz="2400" dirty="0">
                <a:latin typeface="Times New Roman" pitchFamily="18" charset="0"/>
              </a:rPr>
              <a:t> özelliktedirler</a:t>
            </a:r>
          </a:p>
          <a:p>
            <a:pPr eaLnBrk="1" hangingPunct="1">
              <a:buClr>
                <a:srgbClr val="FF0000"/>
              </a:buClr>
              <a:buFont typeface="Wingdings" pitchFamily="2" charset="2"/>
              <a:buChar char="v"/>
            </a:pPr>
            <a:r>
              <a:rPr lang="tr-TR" sz="2400" dirty="0">
                <a:latin typeface="Times New Roman" pitchFamily="18" charset="0"/>
              </a:rPr>
              <a:t>Ölçü alındıktan sonra maksimum 1 saat içerisinde model elde edilmelidir</a:t>
            </a:r>
          </a:p>
          <a:p>
            <a:pPr eaLnBrk="1" hangingPunct="1">
              <a:buClr>
                <a:srgbClr val="FF0000"/>
              </a:buClr>
              <a:buFont typeface="Wingdings" pitchFamily="2" charset="2"/>
              <a:buChar char="v"/>
            </a:pPr>
            <a:endParaRPr lang="tr-TR" b="1" dirty="0" smtClean="0">
              <a:latin typeface="Times New Roman" pitchFamily="18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323528" y="620688"/>
            <a:ext cx="8208912" cy="5904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+mn-lt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0558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5130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29702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4274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buClr>
                <a:srgbClr val="FF0000"/>
              </a:buClr>
              <a:buFont typeface="Wingdings" pitchFamily="2" charset="2"/>
              <a:buChar char="v"/>
            </a:pPr>
            <a:endParaRPr lang="tr-TR" b="1" kern="0" dirty="0" smtClean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 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tr-TR" smtClean="0"/>
              <a:t> </a:t>
            </a:r>
          </a:p>
        </p:txBody>
      </p:sp>
      <p:sp>
        <p:nvSpPr>
          <p:cNvPr id="57348" name="Rectangle 4"/>
          <p:cNvSpPr>
            <a:spLocks noChangeArrowheads="1"/>
          </p:cNvSpPr>
          <p:nvPr/>
        </p:nvSpPr>
        <p:spPr bwMode="auto">
          <a:xfrm>
            <a:off x="2895600" y="838200"/>
            <a:ext cx="33464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sz="3600" b="1">
                <a:solidFill>
                  <a:srgbClr val="00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Ölçü yöntemleri</a:t>
            </a:r>
          </a:p>
        </p:txBody>
      </p:sp>
      <p:sp>
        <p:nvSpPr>
          <p:cNvPr id="38917" name="Rectangle 5"/>
          <p:cNvSpPr>
            <a:spLocks noChangeArrowheads="1"/>
          </p:cNvSpPr>
          <p:nvPr/>
        </p:nvSpPr>
        <p:spPr bwMode="auto">
          <a:xfrm>
            <a:off x="1219200" y="1752600"/>
            <a:ext cx="7391400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400" b="1">
                <a:solidFill>
                  <a:srgbClr val="FFFF66"/>
                </a:solidFill>
                <a:latin typeface="Times New Roman" pitchFamily="18" charset="0"/>
              </a:rPr>
              <a:t>Ağzın açık ve kapalı olma durumuna göre</a:t>
            </a:r>
          </a:p>
          <a:p>
            <a:r>
              <a:rPr lang="tr-TR" sz="2400" b="1">
                <a:latin typeface="Times New Roman" pitchFamily="18" charset="0"/>
              </a:rPr>
              <a:t>		Açık ağız</a:t>
            </a:r>
          </a:p>
          <a:p>
            <a:r>
              <a:rPr lang="tr-TR" sz="2400" b="1">
                <a:latin typeface="Times New Roman" pitchFamily="18" charset="0"/>
              </a:rPr>
              <a:t>		Kapalı ağız</a:t>
            </a:r>
          </a:p>
          <a:p>
            <a:r>
              <a:rPr lang="tr-TR" sz="2400" b="1">
                <a:solidFill>
                  <a:srgbClr val="FFFF66"/>
                </a:solidFill>
                <a:latin typeface="Times New Roman" pitchFamily="18" charset="0"/>
              </a:rPr>
              <a:t>Kullanılan kaşığın tipine göre</a:t>
            </a:r>
          </a:p>
          <a:p>
            <a:r>
              <a:rPr lang="tr-TR" sz="2400" b="1">
                <a:latin typeface="Times New Roman" pitchFamily="18" charset="0"/>
              </a:rPr>
              <a:t>		Fabrikasyon kaşıkla alınan ölçüler</a:t>
            </a:r>
          </a:p>
          <a:p>
            <a:r>
              <a:rPr lang="tr-TR" sz="2400" b="1">
                <a:latin typeface="Times New Roman" pitchFamily="18" charset="0"/>
              </a:rPr>
              <a:t>		Bireysel kaşıkla alınan ölçüler</a:t>
            </a:r>
          </a:p>
          <a:p>
            <a:r>
              <a:rPr lang="tr-TR" sz="2400" b="1">
                <a:solidFill>
                  <a:srgbClr val="FFFF66"/>
                </a:solidFill>
                <a:latin typeface="Times New Roman" pitchFamily="18" charset="0"/>
              </a:rPr>
              <a:t>Ölçü kenarlarının durumuna göre</a:t>
            </a:r>
          </a:p>
          <a:p>
            <a:r>
              <a:rPr lang="tr-TR" sz="2400" b="1">
                <a:latin typeface="Times New Roman" pitchFamily="18" charset="0"/>
              </a:rPr>
              <a:t>		Çevre dokuların göz önüne alınmaması</a:t>
            </a:r>
          </a:p>
          <a:p>
            <a:r>
              <a:rPr lang="tr-TR" sz="2400" b="1">
                <a:latin typeface="Times New Roman" pitchFamily="18" charset="0"/>
              </a:rPr>
              <a:t>		Çevre dokuların fonksiyonel 			hareketlerine 	göre şekillendirme</a:t>
            </a:r>
          </a:p>
          <a:p>
            <a:r>
              <a:rPr lang="tr-TR" sz="2400" b="1">
                <a:solidFill>
                  <a:srgbClr val="FFFF66"/>
                </a:solidFill>
                <a:latin typeface="Times New Roman" pitchFamily="18" charset="0"/>
              </a:rPr>
              <a:t>Basıncın miktarına göre</a:t>
            </a:r>
          </a:p>
          <a:p>
            <a:r>
              <a:rPr lang="tr-TR" sz="2400" b="1">
                <a:latin typeface="Times New Roman" pitchFamily="18" charset="0"/>
              </a:rPr>
              <a:t>  	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/>
          <a:lstStyle/>
          <a:p>
            <a:pPr eaLnBrk="1" hangingPunct="1"/>
            <a:r>
              <a:rPr lang="tr-TR" b="0" smtClean="0">
                <a:solidFill>
                  <a:srgbClr val="00FFFF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58371" name="Rectangle 3"/>
          <p:cNvSpPr>
            <a:spLocks noChangeArrowheads="1"/>
          </p:cNvSpPr>
          <p:nvPr/>
        </p:nvSpPr>
        <p:spPr bwMode="auto">
          <a:xfrm>
            <a:off x="323850" y="692150"/>
            <a:ext cx="3240088" cy="2592388"/>
          </a:xfrm>
          <a:prstGeom prst="rect">
            <a:avLst/>
          </a:prstGeom>
          <a:solidFill>
            <a:srgbClr val="CCFF66"/>
          </a:solidFill>
          <a:ln w="762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tr-TR" sz="2400">
              <a:solidFill>
                <a:srgbClr val="CCFF66"/>
              </a:solidFill>
            </a:endParaRPr>
          </a:p>
        </p:txBody>
      </p:sp>
      <p:sp>
        <p:nvSpPr>
          <p:cNvPr id="58372" name="Rectangle 4"/>
          <p:cNvSpPr>
            <a:spLocks noChangeArrowheads="1"/>
          </p:cNvSpPr>
          <p:nvPr/>
        </p:nvSpPr>
        <p:spPr bwMode="auto">
          <a:xfrm>
            <a:off x="5580063" y="765175"/>
            <a:ext cx="3275012" cy="2671763"/>
          </a:xfrm>
          <a:prstGeom prst="rect">
            <a:avLst/>
          </a:prstGeom>
          <a:solidFill>
            <a:srgbClr val="FFCC00"/>
          </a:solidFill>
          <a:ln w="762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tr-TR" sz="2400">
              <a:solidFill>
                <a:srgbClr val="FFCC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8373" name="Rectangle 5"/>
          <p:cNvSpPr>
            <a:spLocks noChangeArrowheads="1"/>
          </p:cNvSpPr>
          <p:nvPr/>
        </p:nvSpPr>
        <p:spPr bwMode="auto">
          <a:xfrm>
            <a:off x="3203575" y="3933825"/>
            <a:ext cx="3260725" cy="2706688"/>
          </a:xfrm>
          <a:prstGeom prst="rect">
            <a:avLst/>
          </a:prstGeom>
          <a:solidFill>
            <a:schemeClr val="accent1"/>
          </a:solidFill>
          <a:ln w="762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tr-TR" sz="2400"/>
          </a:p>
        </p:txBody>
      </p:sp>
      <p:sp>
        <p:nvSpPr>
          <p:cNvPr id="39942" name="Line 6"/>
          <p:cNvSpPr>
            <a:spLocks noChangeShapeType="1"/>
          </p:cNvSpPr>
          <p:nvPr/>
        </p:nvSpPr>
        <p:spPr bwMode="auto">
          <a:xfrm>
            <a:off x="3860800" y="2057400"/>
            <a:ext cx="16256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39943" name="Line 7"/>
          <p:cNvSpPr>
            <a:spLocks noChangeShapeType="1"/>
          </p:cNvSpPr>
          <p:nvPr/>
        </p:nvSpPr>
        <p:spPr bwMode="auto">
          <a:xfrm>
            <a:off x="4673600" y="2209800"/>
            <a:ext cx="0" cy="13716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58376" name="Text Box 8"/>
          <p:cNvSpPr txBox="1">
            <a:spLocks noChangeArrowheads="1"/>
          </p:cNvSpPr>
          <p:nvPr/>
        </p:nvSpPr>
        <p:spPr bwMode="auto">
          <a:xfrm>
            <a:off x="323850" y="1125538"/>
            <a:ext cx="3317875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tr-TR" sz="3200" b="1">
                <a:solidFill>
                  <a:schemeClr val="bg2"/>
                </a:solidFill>
              </a:rPr>
              <a:t>Minimal basınçlı</a:t>
            </a:r>
          </a:p>
          <a:p>
            <a:pPr eaLnBrk="0" hangingPunct="0"/>
            <a:r>
              <a:rPr lang="tr-TR" sz="3200" b="1">
                <a:solidFill>
                  <a:schemeClr val="bg2"/>
                </a:solidFill>
              </a:rPr>
              <a:t>ölçü tekniği</a:t>
            </a:r>
          </a:p>
          <a:p>
            <a:pPr eaLnBrk="0" hangingPunct="0"/>
            <a:r>
              <a:rPr lang="tr-TR" sz="3200" b="1">
                <a:solidFill>
                  <a:srgbClr val="FF0000"/>
                </a:solidFill>
              </a:rPr>
              <a:t>(Mukostatik)</a:t>
            </a:r>
          </a:p>
          <a:p>
            <a:pPr eaLnBrk="0" hangingPunct="0"/>
            <a:endParaRPr lang="tr-TR" sz="3200" b="1">
              <a:solidFill>
                <a:schemeClr val="bg2"/>
              </a:solidFill>
            </a:endParaRPr>
          </a:p>
        </p:txBody>
      </p:sp>
      <p:sp>
        <p:nvSpPr>
          <p:cNvPr id="58377" name="Text Box 9"/>
          <p:cNvSpPr txBox="1">
            <a:spLocks noChangeArrowheads="1"/>
          </p:cNvSpPr>
          <p:nvPr/>
        </p:nvSpPr>
        <p:spPr bwMode="auto">
          <a:xfrm>
            <a:off x="5651500" y="1196975"/>
            <a:ext cx="3152775" cy="149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tr-TR" sz="3200" b="1">
                <a:solidFill>
                  <a:schemeClr val="bg2"/>
                </a:solidFill>
              </a:rPr>
              <a:t>Basınçlı</a:t>
            </a:r>
          </a:p>
          <a:p>
            <a:pPr eaLnBrk="0" hangingPunct="0"/>
            <a:r>
              <a:rPr lang="tr-TR" sz="3200" b="1">
                <a:solidFill>
                  <a:schemeClr val="bg2"/>
                </a:solidFill>
              </a:rPr>
              <a:t>ölçü tekniği</a:t>
            </a:r>
          </a:p>
          <a:p>
            <a:pPr eaLnBrk="0" hangingPunct="0"/>
            <a:r>
              <a:rPr lang="tr-TR" sz="2800" b="1">
                <a:solidFill>
                  <a:srgbClr val="FF0000"/>
                </a:solidFill>
              </a:rPr>
              <a:t>(Mukokompresif</a:t>
            </a:r>
            <a:r>
              <a:rPr lang="tr-TR" sz="2800">
                <a:solidFill>
                  <a:srgbClr val="FF0000"/>
                </a:solidFill>
              </a:rPr>
              <a:t> )</a:t>
            </a:r>
            <a:endParaRPr lang="tr-TR" sz="2800"/>
          </a:p>
        </p:txBody>
      </p:sp>
      <p:sp>
        <p:nvSpPr>
          <p:cNvPr id="58378" name="Text Box 10"/>
          <p:cNvSpPr txBox="1">
            <a:spLocks noChangeArrowheads="1"/>
          </p:cNvSpPr>
          <p:nvPr/>
        </p:nvSpPr>
        <p:spPr bwMode="auto">
          <a:xfrm>
            <a:off x="3251200" y="4572000"/>
            <a:ext cx="3048000" cy="155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tr-TR" sz="3200" b="1">
                <a:solidFill>
                  <a:schemeClr val="bg2"/>
                </a:solidFill>
              </a:rPr>
              <a:t>Selektif basınçlı</a:t>
            </a:r>
          </a:p>
          <a:p>
            <a:pPr eaLnBrk="0" hangingPunct="0"/>
            <a:r>
              <a:rPr lang="tr-TR" sz="3200" b="1">
                <a:solidFill>
                  <a:schemeClr val="bg2"/>
                </a:solidFill>
              </a:rPr>
              <a:t>ölçü tekniği</a:t>
            </a:r>
            <a:endParaRPr lang="tr-TR" sz="24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83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83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83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83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583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583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1" grpId="0" animBg="1"/>
      <p:bldP spid="58372" grpId="0" animBg="1"/>
      <p:bldP spid="58373" grpId="0" animBg="1"/>
      <p:bldP spid="58376" grpId="0"/>
      <p:bldP spid="58377" grpId="0"/>
      <p:bldP spid="58378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 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tr-TR" smtClean="0"/>
              <a:t> </a:t>
            </a:r>
          </a:p>
        </p:txBody>
      </p:sp>
      <p:sp>
        <p:nvSpPr>
          <p:cNvPr id="41988" name="Rectangle 4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tr-TR" sz="3900" b="1">
                <a:solidFill>
                  <a:schemeClr val="tx2"/>
                </a:solidFill>
                <a:latin typeface="Footlight MT Light" pitchFamily="18" charset="0"/>
              </a:rPr>
              <a:t> </a:t>
            </a:r>
          </a:p>
        </p:txBody>
      </p:sp>
      <p:sp>
        <p:nvSpPr>
          <p:cNvPr id="41989" name="Rectangle 5"/>
          <p:cNvSpPr>
            <a:spLocks noChangeArrowheads="1"/>
          </p:cNvSpPr>
          <p:nvPr/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tr-TR" sz="3000">
                <a:latin typeface="Footlight MT Light" pitchFamily="18" charset="0"/>
              </a:rPr>
              <a:t> </a:t>
            </a:r>
          </a:p>
        </p:txBody>
      </p:sp>
      <p:sp>
        <p:nvSpPr>
          <p:cNvPr id="41990" name="AutoShape 6"/>
          <p:cNvSpPr>
            <a:spLocks noChangeArrowheads="1"/>
          </p:cNvSpPr>
          <p:nvPr/>
        </p:nvSpPr>
        <p:spPr bwMode="auto">
          <a:xfrm>
            <a:off x="1295400" y="2133600"/>
            <a:ext cx="2895600" cy="2743200"/>
          </a:xfrm>
          <a:prstGeom prst="wave">
            <a:avLst>
              <a:gd name="adj1" fmla="val 13005"/>
              <a:gd name="adj2" fmla="val 0"/>
            </a:avLst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 sz="2400" b="1">
              <a:latin typeface="Times New Roman" pitchFamily="18" charset="0"/>
            </a:endParaRPr>
          </a:p>
          <a:p>
            <a:endParaRPr lang="tr-TR" sz="2400" b="1">
              <a:latin typeface="Times New Roman" pitchFamily="18" charset="0"/>
            </a:endParaRPr>
          </a:p>
        </p:txBody>
      </p:sp>
      <p:sp>
        <p:nvSpPr>
          <p:cNvPr id="41991" name="Text Box 7"/>
          <p:cNvSpPr txBox="1">
            <a:spLocks noChangeArrowheads="1"/>
          </p:cNvSpPr>
          <p:nvPr/>
        </p:nvSpPr>
        <p:spPr bwMode="auto">
          <a:xfrm>
            <a:off x="1905000" y="2749550"/>
            <a:ext cx="1814513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2400" b="1">
                <a:solidFill>
                  <a:schemeClr val="bg1"/>
                </a:solidFill>
                <a:latin typeface="Footlight MT Light" pitchFamily="18" charset="0"/>
              </a:rPr>
              <a:t>Minimal</a:t>
            </a:r>
          </a:p>
          <a:p>
            <a:r>
              <a:rPr lang="tr-TR" sz="2400" b="1">
                <a:solidFill>
                  <a:schemeClr val="bg1"/>
                </a:solidFill>
                <a:latin typeface="Footlight MT Light" pitchFamily="18" charset="0"/>
              </a:rPr>
              <a:t>basınçlı</a:t>
            </a:r>
          </a:p>
          <a:p>
            <a:r>
              <a:rPr lang="tr-TR" sz="2400" b="1">
                <a:solidFill>
                  <a:schemeClr val="bg1"/>
                </a:solidFill>
                <a:latin typeface="Footlight MT Light" pitchFamily="18" charset="0"/>
              </a:rPr>
              <a:t>ölçü yöntemi</a:t>
            </a:r>
          </a:p>
          <a:p>
            <a:endParaRPr lang="tr-TR" sz="2400" b="1">
              <a:latin typeface="Footlight MT Light" pitchFamily="18" charset="0"/>
            </a:endParaRPr>
          </a:p>
          <a:p>
            <a:endParaRPr lang="tr-TR" sz="2400">
              <a:latin typeface="Footlight MT Light" pitchFamily="18" charset="0"/>
            </a:endParaRPr>
          </a:p>
        </p:txBody>
      </p:sp>
      <p:pic>
        <p:nvPicPr>
          <p:cNvPr id="60424" name="Picture 8" descr="Untitled-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0" y="1066800"/>
            <a:ext cx="3276600" cy="2117725"/>
          </a:xfrm>
          <a:prstGeom prst="rect">
            <a:avLst/>
          </a:prstGeom>
          <a:noFill/>
          <a:ln w="28575">
            <a:solidFill>
              <a:srgbClr val="FFFFFF"/>
            </a:solidFill>
            <a:miter lim="800000"/>
            <a:headEnd/>
            <a:tailEnd/>
          </a:ln>
        </p:spPr>
      </p:pic>
      <p:pic>
        <p:nvPicPr>
          <p:cNvPr id="60425" name="Picture 9" descr="düzgün alt kre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0" y="3886200"/>
            <a:ext cx="3276600" cy="2211388"/>
          </a:xfrm>
          <a:prstGeom prst="rect">
            <a:avLst/>
          </a:prstGeom>
          <a:noFill/>
          <a:ln w="28575">
            <a:solidFill>
              <a:srgbClr val="FFFFFF"/>
            </a:solidFill>
            <a:miter lim="800000"/>
            <a:headEnd/>
            <a:tailEnd/>
          </a:ln>
        </p:spPr>
      </p:pic>
      <p:sp>
        <p:nvSpPr>
          <p:cNvPr id="41994" name="AutoShape 10"/>
          <p:cNvSpPr>
            <a:spLocks noChangeArrowheads="1"/>
          </p:cNvSpPr>
          <p:nvPr/>
        </p:nvSpPr>
        <p:spPr bwMode="auto">
          <a:xfrm rot="1751938">
            <a:off x="4267200" y="4343400"/>
            <a:ext cx="992188" cy="439738"/>
          </a:xfrm>
          <a:prstGeom prst="rightArrow">
            <a:avLst>
              <a:gd name="adj1" fmla="val 30306"/>
              <a:gd name="adj2" fmla="val 77352"/>
            </a:avLst>
          </a:prstGeom>
          <a:solidFill>
            <a:srgbClr val="66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41995" name="AutoShape 11"/>
          <p:cNvSpPr>
            <a:spLocks noChangeArrowheads="1"/>
          </p:cNvSpPr>
          <p:nvPr/>
        </p:nvSpPr>
        <p:spPr bwMode="auto">
          <a:xfrm rot="-1786647">
            <a:off x="4191000" y="2895600"/>
            <a:ext cx="992188" cy="439738"/>
          </a:xfrm>
          <a:prstGeom prst="rightArrow">
            <a:avLst>
              <a:gd name="adj1" fmla="val 30306"/>
              <a:gd name="adj2" fmla="val 77352"/>
            </a:avLst>
          </a:prstGeom>
          <a:solidFill>
            <a:srgbClr val="66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04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04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04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04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 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tr-TR" smtClean="0"/>
              <a:t> </a:t>
            </a:r>
          </a:p>
        </p:txBody>
      </p:sp>
      <p:sp>
        <p:nvSpPr>
          <p:cNvPr id="1030" name="Rectangle 4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tr-TR" sz="3900" b="1">
                <a:solidFill>
                  <a:schemeClr val="tx2"/>
                </a:solidFill>
                <a:latin typeface="Footlight MT Light" pitchFamily="18" charset="0"/>
              </a:rPr>
              <a:t> </a:t>
            </a:r>
          </a:p>
        </p:txBody>
      </p:sp>
      <p:sp>
        <p:nvSpPr>
          <p:cNvPr id="1031" name="Rectangle 5"/>
          <p:cNvSpPr>
            <a:spLocks noChangeArrowheads="1"/>
          </p:cNvSpPr>
          <p:nvPr/>
        </p:nvSpPr>
        <p:spPr bwMode="auto">
          <a:xfrm>
            <a:off x="685800" y="1981200"/>
            <a:ext cx="3814763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tr-TR" sz="2600">
                <a:latin typeface="Footlight MT Light" pitchFamily="18" charset="0"/>
              </a:rPr>
              <a:t> </a:t>
            </a:r>
          </a:p>
        </p:txBody>
      </p:sp>
      <p:sp>
        <p:nvSpPr>
          <p:cNvPr id="1032" name="AutoShape 6"/>
          <p:cNvSpPr>
            <a:spLocks noChangeArrowheads="1"/>
          </p:cNvSpPr>
          <p:nvPr/>
        </p:nvSpPr>
        <p:spPr bwMode="auto">
          <a:xfrm rot="1751938">
            <a:off x="3886200" y="4343400"/>
            <a:ext cx="992188" cy="439738"/>
          </a:xfrm>
          <a:prstGeom prst="rightArrow">
            <a:avLst>
              <a:gd name="adj1" fmla="val 30306"/>
              <a:gd name="adj2" fmla="val 77352"/>
            </a:avLst>
          </a:prstGeom>
          <a:solidFill>
            <a:srgbClr val="66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033" name="AutoShape 7"/>
          <p:cNvSpPr>
            <a:spLocks noChangeArrowheads="1"/>
          </p:cNvSpPr>
          <p:nvPr/>
        </p:nvSpPr>
        <p:spPr bwMode="auto">
          <a:xfrm>
            <a:off x="990600" y="1981200"/>
            <a:ext cx="2895600" cy="2743200"/>
          </a:xfrm>
          <a:prstGeom prst="wave">
            <a:avLst>
              <a:gd name="adj1" fmla="val 13005"/>
              <a:gd name="adj2" fmla="val 0"/>
            </a:avLst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 sz="2400" b="1">
              <a:latin typeface="Times New Roman" pitchFamily="18" charset="0"/>
            </a:endParaRPr>
          </a:p>
          <a:p>
            <a:endParaRPr lang="tr-TR" sz="2400" b="1">
              <a:latin typeface="Times New Roman" pitchFamily="18" charset="0"/>
            </a:endParaRPr>
          </a:p>
        </p:txBody>
      </p:sp>
      <p:sp>
        <p:nvSpPr>
          <p:cNvPr id="1034" name="Text Box 8"/>
          <p:cNvSpPr txBox="1">
            <a:spLocks noChangeArrowheads="1"/>
          </p:cNvSpPr>
          <p:nvPr/>
        </p:nvSpPr>
        <p:spPr bwMode="auto">
          <a:xfrm>
            <a:off x="1600200" y="2673350"/>
            <a:ext cx="2155825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2400" b="1">
                <a:solidFill>
                  <a:schemeClr val="bg1"/>
                </a:solidFill>
                <a:latin typeface="Footlight MT Light" pitchFamily="18" charset="0"/>
              </a:rPr>
              <a:t>Selektif (seçici) </a:t>
            </a:r>
          </a:p>
          <a:p>
            <a:r>
              <a:rPr lang="tr-TR" sz="2400" b="1">
                <a:solidFill>
                  <a:schemeClr val="bg1"/>
                </a:solidFill>
                <a:latin typeface="Footlight MT Light" pitchFamily="18" charset="0"/>
              </a:rPr>
              <a:t>basınçlı</a:t>
            </a:r>
          </a:p>
          <a:p>
            <a:r>
              <a:rPr lang="tr-TR" sz="2400" b="1">
                <a:solidFill>
                  <a:schemeClr val="bg1"/>
                </a:solidFill>
                <a:latin typeface="Footlight MT Light" pitchFamily="18" charset="0"/>
              </a:rPr>
              <a:t>ölçü yöntemi</a:t>
            </a:r>
          </a:p>
          <a:p>
            <a:endParaRPr lang="tr-TR" sz="2400" b="1">
              <a:solidFill>
                <a:schemeClr val="bg1"/>
              </a:solidFill>
              <a:latin typeface="Footlight MT Light" pitchFamily="18" charset="0"/>
            </a:endParaRPr>
          </a:p>
          <a:p>
            <a:endParaRPr lang="tr-TR" sz="2400" b="1">
              <a:solidFill>
                <a:schemeClr val="bg1"/>
              </a:solidFill>
              <a:latin typeface="Footlight MT Light" pitchFamily="18" charset="0"/>
            </a:endParaRPr>
          </a:p>
        </p:txBody>
      </p:sp>
      <p:pic>
        <p:nvPicPr>
          <p:cNvPr id="61449" name="Picture 9" descr="Untitled-12"/>
          <p:cNvPicPr>
            <a:picLocks noChangeAspect="1" noChangeArrowheads="1"/>
          </p:cNvPicPr>
          <p:nvPr/>
        </p:nvPicPr>
        <p:blipFill>
          <a:blip r:embed="rId3" cstate="print">
            <a:lum bright="-12000" contrast="24000"/>
          </a:blip>
          <a:srcRect/>
          <a:stretch>
            <a:fillRect/>
          </a:stretch>
        </p:blipFill>
        <p:spPr bwMode="auto">
          <a:xfrm>
            <a:off x="5105400" y="3962400"/>
            <a:ext cx="3733800" cy="2414588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</p:spPr>
      </p:pic>
      <p:graphicFrame>
        <p:nvGraphicFramePr>
          <p:cNvPr id="61450" name="Object 10"/>
          <p:cNvGraphicFramePr>
            <a:graphicFrameLocks noChangeAspect="1"/>
          </p:cNvGraphicFramePr>
          <p:nvPr/>
        </p:nvGraphicFramePr>
        <p:xfrm>
          <a:off x="5181600" y="762000"/>
          <a:ext cx="3581400" cy="2317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" name="Photo Editor Photo" r:id="rId4" imgW="6095238" imgH="3943901" progId="MSPhotoEd.3">
                  <p:embed/>
                </p:oleObj>
              </mc:Choice>
              <mc:Fallback>
                <p:oleObj name="Photo Editor Photo" r:id="rId4" imgW="6095238" imgH="3943901" progId="MSPhotoEd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lum bright="6000" contrast="12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762000"/>
                        <a:ext cx="3581400" cy="2317750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152928" dir="2498012" algn="ctr" rotWithShape="0">
                                <a:srgbClr val="5F5F5F">
                                  <a:alpha val="50000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6" name="AutoShape 11"/>
          <p:cNvSpPr>
            <a:spLocks noChangeArrowheads="1"/>
          </p:cNvSpPr>
          <p:nvPr/>
        </p:nvSpPr>
        <p:spPr bwMode="auto">
          <a:xfrm rot="-1382004">
            <a:off x="3886200" y="2743200"/>
            <a:ext cx="914400" cy="381000"/>
          </a:xfrm>
          <a:prstGeom prst="rightArrow">
            <a:avLst>
              <a:gd name="adj1" fmla="val 30306"/>
              <a:gd name="adj2" fmla="val 82278"/>
            </a:avLst>
          </a:prstGeom>
          <a:solidFill>
            <a:srgbClr val="66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pic>
        <p:nvPicPr>
          <p:cNvPr id="61452" name="Picture 12" descr="Untitled-12"/>
          <p:cNvPicPr>
            <a:picLocks noChangeAspect="1" noChangeArrowheads="1"/>
          </p:cNvPicPr>
          <p:nvPr/>
        </p:nvPicPr>
        <p:blipFill>
          <a:blip r:embed="rId3" cstate="print">
            <a:lum contrast="24000"/>
          </a:blip>
          <a:srcRect/>
          <a:stretch>
            <a:fillRect/>
          </a:stretch>
        </p:blipFill>
        <p:spPr bwMode="auto">
          <a:xfrm>
            <a:off x="5072063" y="3965575"/>
            <a:ext cx="3733800" cy="2414588"/>
          </a:xfrm>
          <a:prstGeom prst="rect">
            <a:avLst/>
          </a:prstGeom>
          <a:noFill/>
          <a:ln w="28575">
            <a:solidFill>
              <a:srgbClr val="FFFFFF"/>
            </a:solidFill>
            <a:miter lim="800000"/>
            <a:headEnd/>
            <a:tailEnd/>
          </a:ln>
        </p:spPr>
      </p:pic>
      <p:graphicFrame>
        <p:nvGraphicFramePr>
          <p:cNvPr id="61453" name="Object 13"/>
          <p:cNvGraphicFramePr>
            <a:graphicFrameLocks noChangeAspect="1"/>
          </p:cNvGraphicFramePr>
          <p:nvPr/>
        </p:nvGraphicFramePr>
        <p:xfrm>
          <a:off x="5148263" y="765175"/>
          <a:ext cx="3581400" cy="2317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name="Photo Editor Photo" r:id="rId6" imgW="6095238" imgH="3943901" progId="MSPhotoEd.3">
                  <p:embed/>
                </p:oleObj>
              </mc:Choice>
              <mc:Fallback>
                <p:oleObj name="Photo Editor Photo" r:id="rId6" imgW="6095238" imgH="3943901" progId="MSPhotoEd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lum bright="18000" contrast="12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8263" y="765175"/>
                        <a:ext cx="3581400" cy="2317750"/>
                      </a:xfrm>
                      <a:prstGeom prst="rect">
                        <a:avLst/>
                      </a:prstGeom>
                      <a:noFill/>
                      <a:ln w="28575">
                        <a:solidFill>
                          <a:srgbClr val="FFFFFF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152928" dir="2498012" algn="ctr" rotWithShape="0">
                                <a:srgbClr val="5F5F5F">
                                  <a:alpha val="50000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14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4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14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14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4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14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 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tr-TR" smtClean="0"/>
              <a:t> </a:t>
            </a:r>
          </a:p>
        </p:txBody>
      </p:sp>
      <p:sp>
        <p:nvSpPr>
          <p:cNvPr id="57348" name="Rectangle 4"/>
          <p:cNvSpPr>
            <a:spLocks noChangeArrowheads="1"/>
          </p:cNvSpPr>
          <p:nvPr/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tr-TR" sz="3000">
                <a:latin typeface="Footlight MT Light" pitchFamily="18" charset="0"/>
              </a:rPr>
              <a:t> </a:t>
            </a:r>
          </a:p>
        </p:txBody>
      </p:sp>
      <p:pic>
        <p:nvPicPr>
          <p:cNvPr id="57349" name="Picture 5" descr="boxing upper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53000" y="3276600"/>
            <a:ext cx="3124200" cy="2522538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57350" name="Picture 6" descr="boxing upper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5400" y="533400"/>
            <a:ext cx="3505200" cy="23749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 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tr-TR" smtClean="0"/>
              <a:t> </a:t>
            </a:r>
          </a:p>
        </p:txBody>
      </p:sp>
      <p:sp>
        <p:nvSpPr>
          <p:cNvPr id="58372" name="Rectangle 4"/>
          <p:cNvSpPr>
            <a:spLocks noChangeArrowheads="1"/>
          </p:cNvSpPr>
          <p:nvPr/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tr-TR" sz="3000">
                <a:latin typeface="Footlight MT Light" pitchFamily="18" charset="0"/>
              </a:rPr>
              <a:t> </a:t>
            </a:r>
          </a:p>
        </p:txBody>
      </p:sp>
      <p:pic>
        <p:nvPicPr>
          <p:cNvPr id="58373" name="Picture 5" descr="boxing lower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9200" y="533400"/>
            <a:ext cx="3124200" cy="2716213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58374" name="Picture 6" descr="boxing lower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76400" y="3352800"/>
            <a:ext cx="3200400" cy="2703513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 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tr-TR" smtClean="0"/>
              <a:t> </a:t>
            </a:r>
          </a:p>
        </p:txBody>
      </p:sp>
      <p:sp>
        <p:nvSpPr>
          <p:cNvPr id="60420" name="Rectangle 4"/>
          <p:cNvSpPr>
            <a:spLocks noChangeArrowheads="1"/>
          </p:cNvSpPr>
          <p:nvPr/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tr-TR" sz="3000">
                <a:latin typeface="Footlight MT Light" pitchFamily="18" charset="0"/>
              </a:rPr>
              <a:t> </a:t>
            </a:r>
          </a:p>
        </p:txBody>
      </p:sp>
      <p:pic>
        <p:nvPicPr>
          <p:cNvPr id="60421" name="Picture 5" descr="boxi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19600" y="3733800"/>
            <a:ext cx="3422650" cy="29337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0422" name="Picture 6" descr="play doh and impressio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8800" y="533400"/>
            <a:ext cx="3517900" cy="2909888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ctr"/>
          <a:lstStyle/>
          <a:p>
            <a:pPr algn="ctr">
              <a:lnSpc>
                <a:spcPct val="100000"/>
              </a:lnSpc>
            </a:pPr>
            <a:r>
              <a:rPr lang="x-none" sz="4400" b="1" strike="noStrike" spc="-1">
                <a:solidFill>
                  <a:srgbClr val="E5E5FF"/>
                </a:solidFill>
                <a:latin typeface="Garamond"/>
              </a:rPr>
              <a:t>KAYNAKLAR</a:t>
            </a:r>
            <a:endParaRPr lang="x-none" sz="4400" b="1" strike="noStrike" spc="-1">
              <a:solidFill>
                <a:srgbClr val="E5E5FF"/>
              </a:solidFill>
              <a:latin typeface="Garamond"/>
              <a:ea typeface="Garamond"/>
            </a:endParaRPr>
          </a:p>
        </p:txBody>
      </p:sp>
      <p:sp>
        <p:nvSpPr>
          <p:cNvPr id="173" name="TextShape 2"/>
          <p:cNvSpPr txBox="1"/>
          <p:nvPr/>
        </p:nvSpPr>
        <p:spPr>
          <a:xfrm>
            <a:off x="457200" y="1650960"/>
            <a:ext cx="8229240" cy="452556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/>
          <a:lstStyle/>
          <a:p>
            <a:pPr marL="343080" indent="-342720" algn="just">
              <a:lnSpc>
                <a:spcPct val="100000"/>
              </a:lnSpc>
              <a:spcBef>
                <a:spcPts val="700"/>
              </a:spcBef>
              <a:buClr>
                <a:srgbClr val="FFCC00"/>
              </a:buClr>
              <a:buSzPct val="70000"/>
              <a:buFont typeface="StarSymbol"/>
              <a:buChar char="■"/>
            </a:pPr>
            <a:r>
              <a:rPr lang="x-none" sz="3200" b="1" strike="noStrike" spc="-1" dirty="0">
                <a:solidFill>
                  <a:srgbClr val="CBFFA1"/>
                </a:solidFill>
                <a:latin typeface="Garamond"/>
                <a:ea typeface="Garamond"/>
              </a:rPr>
              <a:t>Senih Çalıkkocaoğlu.</a:t>
            </a:r>
            <a:r>
              <a:rPr lang="x-none" sz="3200" b="0" strike="noStrike" spc="-1" dirty="0">
                <a:solidFill>
                  <a:srgbClr val="FFFFFF"/>
                </a:solidFill>
                <a:latin typeface="Garamond"/>
                <a:ea typeface="Garamond"/>
              </a:rPr>
              <a:t> DİŞSİZ HASTALARIN PROTETİK TEDAVİSİ:KLASİK TAM PROTEZLER. 7. baskı. Quintessence; 2019.</a:t>
            </a:r>
            <a:endParaRPr lang="x-none" sz="3200" b="0" strike="noStrike" spc="-1" dirty="0">
              <a:solidFill>
                <a:srgbClr val="FFFFFF"/>
              </a:solidFill>
              <a:latin typeface="Garamond"/>
            </a:endParaRPr>
          </a:p>
          <a:p>
            <a:pPr marL="343080" indent="-342720" algn="just">
              <a:lnSpc>
                <a:spcPct val="100000"/>
              </a:lnSpc>
              <a:spcBef>
                <a:spcPts val="700"/>
              </a:spcBef>
              <a:buClr>
                <a:srgbClr val="FFCC00"/>
              </a:buClr>
              <a:buSzPct val="70000"/>
              <a:buFont typeface="StarSymbol"/>
              <a:buChar char="■"/>
            </a:pPr>
            <a:r>
              <a:rPr lang="x-none" sz="3200" b="1" strike="noStrike" spc="-1" dirty="0">
                <a:solidFill>
                  <a:srgbClr val="CFFF99"/>
                </a:solidFill>
                <a:latin typeface="Garamond"/>
                <a:ea typeface="Garamond"/>
              </a:rPr>
              <a:t>George A. Zarb, John Hobkirk, Steven Eckert, Rhonda Jacob.</a:t>
            </a:r>
            <a:r>
              <a:rPr lang="x-none" sz="3200" b="0" i="1" strike="noStrike" spc="-1" dirty="0">
                <a:solidFill>
                  <a:srgbClr val="CEFFAE"/>
                </a:solidFill>
                <a:latin typeface="Garamond"/>
                <a:ea typeface="Garamond"/>
              </a:rPr>
              <a:t> </a:t>
            </a:r>
            <a:r>
              <a:rPr lang="x-none" sz="3200" b="0" strike="noStrike" spc="-1" dirty="0">
                <a:solidFill>
                  <a:srgbClr val="FFFFFF"/>
                </a:solidFill>
                <a:latin typeface="Garamond"/>
                <a:ea typeface="Garamond"/>
              </a:rPr>
              <a:t>Prosthodontic Treatment for Edentulous Patients. Complete Dentures and Implant-Supported Prostheses.13 th ed. Elsevier; 2013.</a:t>
            </a:r>
            <a:endParaRPr lang="x-none" sz="3200" b="0" strike="noStrike" spc="-1" dirty="0">
              <a:solidFill>
                <a:srgbClr val="FFFFFF"/>
              </a:solidFill>
              <a:latin typeface="Garamond"/>
            </a:endParaRPr>
          </a:p>
        </p:txBody>
      </p:sp>
    </p:spTree>
    <p:extLst>
      <p:ext uri="{BB962C8B-B14F-4D97-AF65-F5344CB8AC3E}">
        <p14:creationId xmlns:p14="http://schemas.microsoft.com/office/powerpoint/2010/main" val="77905144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3000" b="0" smtClean="0">
                <a:solidFill>
                  <a:srgbClr val="00FFFF"/>
                </a:solidFill>
                <a:latin typeface="Times New Roman" pitchFamily="18" charset="0"/>
              </a:rPr>
              <a:t>Ağız dokularında gözlenen bireysel farklılıklar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Clr>
                <a:srgbClr val="FF0000"/>
              </a:buClr>
              <a:buFont typeface="Wingdings" pitchFamily="2" charset="2"/>
              <a:buChar char="v"/>
            </a:pPr>
            <a:r>
              <a:rPr lang="tr-TR" b="1" smtClean="0">
                <a:latin typeface="Times New Roman" pitchFamily="18" charset="0"/>
              </a:rPr>
              <a:t>Protezi destekleyen dokuların niteliği</a:t>
            </a:r>
          </a:p>
          <a:p>
            <a:pPr eaLnBrk="1" hangingPunct="1">
              <a:buClr>
                <a:srgbClr val="FF0000"/>
              </a:buClr>
              <a:buFont typeface="Wingdings" pitchFamily="2" charset="2"/>
              <a:buChar char="v"/>
            </a:pPr>
            <a:r>
              <a:rPr lang="tr-TR" b="1" smtClean="0">
                <a:latin typeface="Times New Roman" pitchFamily="18" charset="0"/>
              </a:rPr>
              <a:t>Fonksiyon karşısında oluşturdukları cevaplar</a:t>
            </a:r>
          </a:p>
          <a:p>
            <a:pPr eaLnBrk="1" hangingPunct="1">
              <a:buClr>
                <a:srgbClr val="FF0000"/>
              </a:buClr>
              <a:buFont typeface="Wingdings" pitchFamily="2" charset="2"/>
              <a:buChar char="v"/>
            </a:pPr>
            <a:r>
              <a:rPr lang="tr-TR" b="1" smtClean="0">
                <a:latin typeface="Times New Roman" pitchFamily="18" charset="0"/>
              </a:rPr>
              <a:t>Çenelerin karşılıklı ilişkileri</a:t>
            </a:r>
          </a:p>
          <a:p>
            <a:pPr eaLnBrk="1" hangingPunct="1">
              <a:buClr>
                <a:srgbClr val="FF0000"/>
              </a:buClr>
              <a:buFont typeface="Wingdings" pitchFamily="2" charset="2"/>
              <a:buChar char="v"/>
            </a:pPr>
            <a:r>
              <a:rPr lang="tr-TR" b="1" smtClean="0">
                <a:latin typeface="Times New Roman" pitchFamily="18" charset="0"/>
              </a:rPr>
              <a:t>Etkili kasların farklı kasılma modelleri</a:t>
            </a:r>
          </a:p>
          <a:p>
            <a:pPr eaLnBrk="1" hangingPunct="1">
              <a:buClr>
                <a:srgbClr val="FF0000"/>
              </a:buClr>
              <a:buFont typeface="Wingdings" pitchFamily="2" charset="2"/>
              <a:buChar char="v"/>
            </a:pPr>
            <a:r>
              <a:rPr lang="tr-TR" b="1" smtClean="0">
                <a:latin typeface="Times New Roman" pitchFamily="18" charset="0"/>
              </a:rPr>
              <a:t>Bireysel tolerans ve algılamadaki değişiklikler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3500" b="0" smtClean="0">
                <a:solidFill>
                  <a:srgbClr val="00FFFF"/>
                </a:solidFill>
                <a:latin typeface="Times New Roman" pitchFamily="18" charset="0"/>
              </a:rPr>
              <a:t>ÖLÇÜNÜN AMAÇLARI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Clr>
                <a:srgbClr val="FF0000"/>
              </a:buClr>
              <a:buFont typeface="Wingdings" pitchFamily="2" charset="2"/>
              <a:buChar char="v"/>
            </a:pPr>
            <a:r>
              <a:rPr lang="tr-TR" smtClean="0">
                <a:latin typeface="Arial Black" pitchFamily="34" charset="0"/>
              </a:rPr>
              <a:t> </a:t>
            </a:r>
            <a:r>
              <a:rPr lang="tr-TR" sz="3400" b="1" smtClean="0">
                <a:latin typeface="Times New Roman" pitchFamily="18" charset="0"/>
              </a:rPr>
              <a:t>Tutuculuk</a:t>
            </a:r>
          </a:p>
          <a:p>
            <a:pPr eaLnBrk="1" hangingPunct="1">
              <a:buClr>
                <a:srgbClr val="FF0000"/>
              </a:buClr>
              <a:buFont typeface="Wingdings" pitchFamily="2" charset="2"/>
              <a:buChar char="v"/>
            </a:pPr>
            <a:r>
              <a:rPr lang="tr-TR" sz="3400" b="1" smtClean="0">
                <a:latin typeface="Times New Roman" pitchFamily="18" charset="0"/>
              </a:rPr>
              <a:t> Stabilite</a:t>
            </a:r>
          </a:p>
          <a:p>
            <a:pPr eaLnBrk="1" hangingPunct="1">
              <a:buClr>
                <a:srgbClr val="FF0000"/>
              </a:buClr>
              <a:buFont typeface="Wingdings" pitchFamily="2" charset="2"/>
              <a:buChar char="v"/>
            </a:pPr>
            <a:r>
              <a:rPr lang="tr-TR" sz="3400" b="1" smtClean="0">
                <a:latin typeface="Times New Roman" pitchFamily="18" charset="0"/>
              </a:rPr>
              <a:t> Desteklik</a:t>
            </a:r>
          </a:p>
          <a:p>
            <a:pPr eaLnBrk="1" hangingPunct="1">
              <a:buClr>
                <a:srgbClr val="FF0000"/>
              </a:buClr>
              <a:buFont typeface="Wingdings" pitchFamily="2" charset="2"/>
              <a:buChar char="v"/>
            </a:pPr>
            <a:r>
              <a:rPr lang="tr-TR" sz="3400" b="1" smtClean="0">
                <a:latin typeface="Times New Roman" pitchFamily="18" charset="0"/>
              </a:rPr>
              <a:t> Doku sağlığının korunması</a:t>
            </a:r>
          </a:p>
          <a:p>
            <a:pPr eaLnBrk="1" hangingPunct="1">
              <a:buClr>
                <a:srgbClr val="FF0000"/>
              </a:buClr>
              <a:buFont typeface="Wingdings" pitchFamily="2" charset="2"/>
              <a:buChar char="v"/>
            </a:pPr>
            <a:r>
              <a:rPr lang="tr-TR" sz="3400" b="1" smtClean="0">
                <a:latin typeface="Times New Roman" pitchFamily="18" charset="0"/>
              </a:rPr>
              <a:t> Estetik</a:t>
            </a:r>
          </a:p>
          <a:p>
            <a:pPr eaLnBrk="1" hangingPunct="1"/>
            <a:endParaRPr lang="tr-TR" sz="3400" b="1" smtClean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3500" b="0" smtClean="0">
                <a:solidFill>
                  <a:srgbClr val="00FFFF"/>
                </a:solidFill>
                <a:latin typeface="Times New Roman" pitchFamily="18" charset="0"/>
              </a:rPr>
              <a:t>Ölçü ile ilgili genel prensipler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686800" cy="4953000"/>
          </a:xfrm>
        </p:spPr>
        <p:txBody>
          <a:bodyPr/>
          <a:lstStyle/>
          <a:p>
            <a:pPr eaLnBrk="1" hangingPunct="1">
              <a:buClr>
                <a:srgbClr val="FF0000"/>
              </a:buClr>
              <a:buFont typeface="Wingdings" pitchFamily="2" charset="2"/>
              <a:buChar char="v"/>
            </a:pPr>
            <a:r>
              <a:rPr lang="tr-TR" b="1" smtClean="0">
                <a:latin typeface="Arial Black" pitchFamily="34" charset="0"/>
              </a:rPr>
              <a:t> </a:t>
            </a:r>
            <a:r>
              <a:rPr lang="tr-TR" b="1" smtClean="0">
                <a:latin typeface="Times New Roman" pitchFamily="18" charset="0"/>
              </a:rPr>
              <a:t>Tüm bazal oturma sahasını içine</a:t>
            </a:r>
          </a:p>
          <a:p>
            <a:pPr eaLnBrk="1" hangingPunct="1">
              <a:buClr>
                <a:srgbClr val="FF0000"/>
              </a:buClr>
              <a:buFont typeface="Wingdings" pitchFamily="2" charset="2"/>
              <a:buNone/>
            </a:pPr>
            <a:r>
              <a:rPr lang="tr-TR" b="1" smtClean="0">
                <a:latin typeface="Times New Roman" pitchFamily="18" charset="0"/>
              </a:rPr>
              <a:t>	 almalıdır</a:t>
            </a:r>
          </a:p>
          <a:p>
            <a:pPr eaLnBrk="1" hangingPunct="1">
              <a:buClr>
                <a:srgbClr val="FF0000"/>
              </a:buClr>
              <a:buFont typeface="Wingdings" pitchFamily="2" charset="2"/>
              <a:buChar char="v"/>
            </a:pPr>
            <a:r>
              <a:rPr lang="tr-TR" b="1" smtClean="0">
                <a:latin typeface="Times New Roman" pitchFamily="18" charset="0"/>
              </a:rPr>
              <a:t> Çevre yumuşak dokularla uyum</a:t>
            </a:r>
          </a:p>
          <a:p>
            <a:pPr eaLnBrk="1" hangingPunct="1">
              <a:buClr>
                <a:srgbClr val="FF0000"/>
              </a:buClr>
              <a:buFont typeface="Wingdings" pitchFamily="2" charset="2"/>
              <a:buNone/>
            </a:pPr>
            <a:r>
              <a:rPr lang="tr-TR" b="1" smtClean="0">
                <a:latin typeface="Times New Roman" pitchFamily="18" charset="0"/>
              </a:rPr>
              <a:t>    içerisinde olmalıdır</a:t>
            </a:r>
          </a:p>
          <a:p>
            <a:pPr eaLnBrk="1" hangingPunct="1">
              <a:buClr>
                <a:srgbClr val="FF0000"/>
              </a:buClr>
              <a:buFont typeface="Wingdings" pitchFamily="2" charset="2"/>
              <a:buChar char="v"/>
            </a:pPr>
            <a:r>
              <a:rPr lang="tr-TR" b="1" smtClean="0">
                <a:latin typeface="Times New Roman" pitchFamily="18" charset="0"/>
              </a:rPr>
              <a:t> Kenar şekillendirmesi </a:t>
            </a:r>
          </a:p>
          <a:p>
            <a:pPr eaLnBrk="1" hangingPunct="1">
              <a:buClr>
                <a:srgbClr val="FF0000"/>
              </a:buClr>
              <a:buFont typeface="Wingdings" pitchFamily="2" charset="2"/>
              <a:buNone/>
            </a:pPr>
            <a:r>
              <a:rPr lang="tr-TR" b="1" smtClean="0">
                <a:latin typeface="Times New Roman" pitchFamily="18" charset="0"/>
              </a:rPr>
              <a:t>    yapılmalıdır</a:t>
            </a:r>
          </a:p>
          <a:p>
            <a:pPr eaLnBrk="1" hangingPunct="1">
              <a:buClr>
                <a:srgbClr val="FF0000"/>
              </a:buClr>
              <a:buFont typeface="Wingdings" pitchFamily="2" charset="2"/>
              <a:buChar char="v"/>
            </a:pPr>
            <a:r>
              <a:rPr lang="tr-TR" b="1" smtClean="0">
                <a:latin typeface="Times New Roman" pitchFamily="18" charset="0"/>
              </a:rPr>
              <a:t> Kaşık içerisinde ölçü maddesi için  yeterli</a:t>
            </a:r>
          </a:p>
          <a:p>
            <a:pPr eaLnBrk="1" hangingPunct="1">
              <a:buClr>
                <a:srgbClr val="FF0000"/>
              </a:buClr>
              <a:buFont typeface="Wingdings" pitchFamily="2" charset="2"/>
              <a:buNone/>
            </a:pPr>
            <a:r>
              <a:rPr lang="tr-TR" b="1" smtClean="0">
                <a:latin typeface="Times New Roman" pitchFamily="18" charset="0"/>
              </a:rPr>
              <a:t>     alan bulunmalıdır</a:t>
            </a:r>
          </a:p>
          <a:p>
            <a:pPr eaLnBrk="1" hangingPunct="1">
              <a:buClr>
                <a:srgbClr val="FF0000"/>
              </a:buClr>
              <a:buFont typeface="Wingdings" pitchFamily="2" charset="2"/>
              <a:buNone/>
            </a:pPr>
            <a:endParaRPr lang="tr-TR" b="1" smtClean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 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838200"/>
            <a:ext cx="8458200" cy="5410200"/>
          </a:xfrm>
        </p:spPr>
        <p:txBody>
          <a:bodyPr/>
          <a:lstStyle/>
          <a:p>
            <a:pPr eaLnBrk="1" hangingPunct="1">
              <a:buClr>
                <a:srgbClr val="FF0000"/>
              </a:buClr>
              <a:buFont typeface="Wingdings" pitchFamily="2" charset="2"/>
              <a:buChar char="v"/>
            </a:pPr>
            <a:r>
              <a:rPr lang="tr-TR" b="1" smtClean="0">
                <a:latin typeface="Times New Roman" pitchFamily="18" charset="0"/>
              </a:rPr>
              <a:t>Selektif basınçlı ölçü teknikleri tercih edilmelidir</a:t>
            </a:r>
          </a:p>
          <a:p>
            <a:pPr eaLnBrk="1" hangingPunct="1">
              <a:buClr>
                <a:srgbClr val="FF0000"/>
              </a:buClr>
              <a:buFont typeface="Wingdings" pitchFamily="2" charset="2"/>
              <a:buChar char="v"/>
            </a:pPr>
            <a:r>
              <a:rPr lang="tr-TR" b="1" smtClean="0">
                <a:latin typeface="Times New Roman" pitchFamily="18" charset="0"/>
              </a:rPr>
              <a:t>Ağız dokularına zarar vermeden çıkarılmalıdır</a:t>
            </a:r>
          </a:p>
          <a:p>
            <a:pPr eaLnBrk="1" hangingPunct="1">
              <a:buClr>
                <a:srgbClr val="FF0000"/>
              </a:buClr>
              <a:buFont typeface="Wingdings" pitchFamily="2" charset="2"/>
              <a:buChar char="v"/>
            </a:pPr>
            <a:r>
              <a:rPr lang="tr-TR" b="1" smtClean="0">
                <a:latin typeface="Times New Roman" pitchFamily="18" charset="0"/>
              </a:rPr>
              <a:t>Ölçü kaşığı rehber mekanizmalar içermelidir</a:t>
            </a:r>
          </a:p>
          <a:p>
            <a:pPr eaLnBrk="1" hangingPunct="1">
              <a:buClr>
                <a:srgbClr val="FF0000"/>
              </a:buClr>
              <a:buFont typeface="Wingdings" pitchFamily="2" charset="2"/>
              <a:buChar char="v"/>
            </a:pPr>
            <a:r>
              <a:rPr lang="tr-TR" b="1" smtClean="0">
                <a:latin typeface="Times New Roman" pitchFamily="18" charset="0"/>
              </a:rPr>
              <a:t>Ölçünün dış yüzey formu, bitmiş protezinkine benzerlik göstermelidir</a:t>
            </a:r>
          </a:p>
          <a:p>
            <a:pPr eaLnBrk="1" hangingPunct="1">
              <a:buClr>
                <a:srgbClr val="FF0000"/>
              </a:buClr>
              <a:buFont typeface="Wingdings" pitchFamily="2" charset="2"/>
              <a:buNone/>
            </a:pPr>
            <a:endParaRPr lang="tr-TR" b="1" smtClean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 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57400" y="2090738"/>
            <a:ext cx="5408613" cy="3044825"/>
          </a:xfrm>
        </p:spPr>
        <p:txBody>
          <a:bodyPr/>
          <a:lstStyle/>
          <a:p>
            <a:pPr eaLnBrk="1" hangingPunct="1">
              <a:buClr>
                <a:srgbClr val="FF0000"/>
              </a:buClr>
              <a:buFont typeface="Wingdings" pitchFamily="2" charset="2"/>
              <a:buChar char="v"/>
            </a:pPr>
            <a:r>
              <a:rPr lang="tr-TR" sz="3900" b="1" smtClean="0">
                <a:latin typeface="Times New Roman" pitchFamily="18" charset="0"/>
              </a:rPr>
              <a:t>Ölçü kaşıkları</a:t>
            </a:r>
          </a:p>
          <a:p>
            <a:pPr eaLnBrk="1" hangingPunct="1">
              <a:buClr>
                <a:srgbClr val="FF0000"/>
              </a:buClr>
              <a:buFont typeface="Wingdings" pitchFamily="2" charset="2"/>
              <a:buChar char="v"/>
            </a:pPr>
            <a:r>
              <a:rPr lang="tr-TR" sz="3900" b="1" smtClean="0">
                <a:latin typeface="Times New Roman" pitchFamily="18" charset="0"/>
              </a:rPr>
              <a:t>Ölçü maddeleri</a:t>
            </a:r>
          </a:p>
          <a:p>
            <a:pPr eaLnBrk="1" hangingPunct="1">
              <a:buClr>
                <a:srgbClr val="FF0000"/>
              </a:buClr>
              <a:buFont typeface="Wingdings" pitchFamily="2" charset="2"/>
              <a:buChar char="v"/>
            </a:pPr>
            <a:r>
              <a:rPr lang="tr-TR" sz="3900" b="1" smtClean="0">
                <a:latin typeface="Times New Roman" pitchFamily="18" charset="0"/>
              </a:rPr>
              <a:t>Ölçü teknikleri</a:t>
            </a:r>
          </a:p>
          <a:p>
            <a:pPr lvl="4" eaLnBrk="1" hangingPunct="1">
              <a:buClr>
                <a:srgbClr val="FF0000"/>
              </a:buClr>
              <a:buFont typeface="Wingdings" pitchFamily="2" charset="2"/>
              <a:buChar char="v"/>
            </a:pPr>
            <a:endParaRPr lang="tr-TR" sz="4000" b="1" smtClean="0">
              <a:latin typeface="Times New Roman" pitchFamily="18" charset="0"/>
            </a:endParaRPr>
          </a:p>
          <a:p>
            <a:pPr eaLnBrk="1" hangingPunct="1">
              <a:buClr>
                <a:srgbClr val="FF0000"/>
              </a:buClr>
              <a:buFont typeface="Wingdings" pitchFamily="2" charset="2"/>
              <a:buNone/>
            </a:pPr>
            <a:endParaRPr lang="tr-TR" sz="3900" b="1" smtClean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533400"/>
            <a:ext cx="8229600" cy="1143000"/>
          </a:xfrm>
        </p:spPr>
        <p:txBody>
          <a:bodyPr/>
          <a:lstStyle/>
          <a:p>
            <a:pPr eaLnBrk="1" hangingPunct="1"/>
            <a:r>
              <a:rPr lang="tr-TR" b="0" smtClean="0">
                <a:solidFill>
                  <a:srgbClr val="00FFFF"/>
                </a:solidFill>
                <a:latin typeface="Times New Roman" pitchFamily="18" charset="0"/>
              </a:rPr>
              <a:t>Ölçü kaşıkları</a:t>
            </a:r>
            <a:r>
              <a:rPr lang="tr-TR" b="0" smtClean="0">
                <a:latin typeface="Times New Roman" pitchFamily="18" charset="0"/>
              </a:rPr>
              <a:t/>
            </a:r>
            <a:br>
              <a:rPr lang="tr-TR" b="0" smtClean="0">
                <a:latin typeface="Times New Roman" pitchFamily="18" charset="0"/>
              </a:rPr>
            </a:br>
            <a:endParaRPr lang="tr-TR" b="0" smtClean="0">
              <a:latin typeface="Times New Roman" pitchFamily="18" charset="0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01713" y="2166938"/>
            <a:ext cx="7137400" cy="3300412"/>
          </a:xfrm>
        </p:spPr>
        <p:txBody>
          <a:bodyPr/>
          <a:lstStyle/>
          <a:p>
            <a:pPr eaLnBrk="1" hangingPunct="1">
              <a:buClr>
                <a:srgbClr val="FF0000"/>
              </a:buClr>
              <a:buFont typeface="Wingdings" pitchFamily="2" charset="2"/>
              <a:buChar char="v"/>
            </a:pPr>
            <a:r>
              <a:rPr lang="tr-TR" sz="3900" b="1" smtClean="0">
                <a:latin typeface="Times New Roman" pitchFamily="18" charset="0"/>
              </a:rPr>
              <a:t>Fabrikasyon kaşıklar</a:t>
            </a:r>
          </a:p>
          <a:p>
            <a:pPr eaLnBrk="1" hangingPunct="1">
              <a:buClr>
                <a:srgbClr val="FF0000"/>
              </a:buClr>
              <a:buFont typeface="Wingdings" pitchFamily="2" charset="2"/>
              <a:buChar char="v"/>
            </a:pPr>
            <a:r>
              <a:rPr lang="tr-TR" sz="3900" b="1" smtClean="0">
                <a:latin typeface="Times New Roman" pitchFamily="18" charset="0"/>
              </a:rPr>
              <a:t>Kişiye özel olarak yapılan ölçü</a:t>
            </a:r>
          </a:p>
          <a:p>
            <a:pPr eaLnBrk="1" hangingPunct="1">
              <a:buClr>
                <a:srgbClr val="FF0000"/>
              </a:buClr>
              <a:buFont typeface="Wingdings" pitchFamily="2" charset="2"/>
              <a:buNone/>
            </a:pPr>
            <a:r>
              <a:rPr lang="tr-TR" sz="3900" b="1" smtClean="0">
                <a:latin typeface="Times New Roman" pitchFamily="18" charset="0"/>
              </a:rPr>
              <a:t>   kaşıkları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Network">
  <a:themeElements>
    <a:clrScheme name="Network 5">
      <a:dk1>
        <a:srgbClr val="666699"/>
      </a:dk1>
      <a:lt1>
        <a:srgbClr val="FFFFFF"/>
      </a:lt1>
      <a:dk2>
        <a:srgbClr val="000054"/>
      </a:dk2>
      <a:lt2>
        <a:srgbClr val="FFFFFF"/>
      </a:lt2>
      <a:accent1>
        <a:srgbClr val="3333FF"/>
      </a:accent1>
      <a:accent2>
        <a:srgbClr val="006699"/>
      </a:accent2>
      <a:accent3>
        <a:srgbClr val="AAAAB3"/>
      </a:accent3>
      <a:accent4>
        <a:srgbClr val="DADADA"/>
      </a:accent4>
      <a:accent5>
        <a:srgbClr val="ADADFF"/>
      </a:accent5>
      <a:accent6>
        <a:srgbClr val="005C8A"/>
      </a:accent6>
      <a:hlink>
        <a:srgbClr val="669900"/>
      </a:hlink>
      <a:folHlink>
        <a:srgbClr val="0000FF"/>
      </a:folHlink>
    </a:clrScheme>
    <a:fontScheme name="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Network</Template>
  <TotalTime>269</TotalTime>
  <Words>570</Words>
  <Application>Microsoft Office PowerPoint</Application>
  <PresentationFormat>Ekran Gösterisi (4:3)</PresentationFormat>
  <Paragraphs>188</Paragraphs>
  <Slides>38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38</vt:i4>
      </vt:variant>
    </vt:vector>
  </HeadingPairs>
  <TitlesOfParts>
    <vt:vector size="48" baseType="lpstr">
      <vt:lpstr>Arial</vt:lpstr>
      <vt:lpstr>Arial Black</vt:lpstr>
      <vt:lpstr>Brush Script MT</vt:lpstr>
      <vt:lpstr>Footlight MT Light</vt:lpstr>
      <vt:lpstr>Garamond</vt:lpstr>
      <vt:lpstr>StarSymbol</vt:lpstr>
      <vt:lpstr>Times New Roman</vt:lpstr>
      <vt:lpstr>Wingdings</vt:lpstr>
      <vt:lpstr>Network</vt:lpstr>
      <vt:lpstr>Photo Editor Photo</vt:lpstr>
      <vt:lpstr>Tam Protezlerde Ölçü </vt:lpstr>
      <vt:lpstr>TAM PROTEZLERDE ÖLÇÜ</vt:lpstr>
      <vt:lpstr> </vt:lpstr>
      <vt:lpstr>Ağız dokularında gözlenen bireysel farklılıklar</vt:lpstr>
      <vt:lpstr>ÖLÇÜNÜN AMAÇLARI</vt:lpstr>
      <vt:lpstr>Ölçü ile ilgili genel prensipler</vt:lpstr>
      <vt:lpstr> </vt:lpstr>
      <vt:lpstr> </vt:lpstr>
      <vt:lpstr>Ölçü kaşıkları </vt:lpstr>
      <vt:lpstr>PowerPoint Sunusu</vt:lpstr>
      <vt:lpstr> </vt:lpstr>
      <vt:lpstr>  </vt:lpstr>
      <vt:lpstr>PowerPoint Sunusu</vt:lpstr>
      <vt:lpstr>PowerPoint Sunusu</vt:lpstr>
      <vt:lpstr>PowerPoint Sunusu</vt:lpstr>
      <vt:lpstr>PowerPoint Sunusu</vt:lpstr>
      <vt:lpstr>PowerPoint Sunusu</vt:lpstr>
      <vt:lpstr> </vt:lpstr>
      <vt:lpstr>Kişiye özel olarak yapılan ölçü    kaşıkları </vt:lpstr>
      <vt:lpstr>PowerPoint Sunusu</vt:lpstr>
      <vt:lpstr>İdeal bir ölçü kaşığı </vt:lpstr>
      <vt:lpstr>Ölçü maddeleri</vt:lpstr>
      <vt:lpstr>Aljinat( irreversible hidrokolloid)</vt:lpstr>
      <vt:lpstr> </vt:lpstr>
      <vt:lpstr> </vt:lpstr>
      <vt:lpstr>Stenç (impression compound)</vt:lpstr>
      <vt:lpstr>Çinko oksit-öjenol patı</vt:lpstr>
      <vt:lpstr> </vt:lpstr>
      <vt:lpstr>PowerPoint Sunusu</vt:lpstr>
      <vt:lpstr>Elastomerler</vt:lpstr>
      <vt:lpstr> </vt:lpstr>
      <vt:lpstr> </vt:lpstr>
      <vt:lpstr> </vt:lpstr>
      <vt:lpstr> </vt:lpstr>
      <vt:lpstr> </vt:lpstr>
      <vt:lpstr> </vt:lpstr>
      <vt:lpstr> 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lale karaağaçlı</dc:creator>
  <cp:lastModifiedBy>YASEMİN</cp:lastModifiedBy>
  <cp:revision>86</cp:revision>
  <dcterms:created xsi:type="dcterms:W3CDTF">2009-03-02T14:10:44Z</dcterms:created>
  <dcterms:modified xsi:type="dcterms:W3CDTF">2020-02-03T12:19:27Z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