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5" r:id="rId1"/>
  </p:sldMasterIdLst>
  <p:sldIdLst>
    <p:sldId id="256" r:id="rId2"/>
    <p:sldId id="258" r:id="rId3"/>
    <p:sldId id="259" r:id="rId4"/>
    <p:sldId id="260" r:id="rId5"/>
    <p:sldId id="261" r:id="rId6"/>
    <p:sldId id="263" r:id="rId7"/>
    <p:sldId id="262" r:id="rId8"/>
    <p:sldId id="283" r:id="rId9"/>
    <p:sldId id="266" r:id="rId10"/>
    <p:sldId id="267" r:id="rId11"/>
    <p:sldId id="268" r:id="rId12"/>
    <p:sldId id="264" r:id="rId13"/>
    <p:sldId id="282" r:id="rId14"/>
    <p:sldId id="265" r:id="rId15"/>
    <p:sldId id="279" r:id="rId16"/>
    <p:sldId id="280" r:id="rId17"/>
    <p:sldId id="274" r:id="rId18"/>
    <p:sldId id="272" r:id="rId19"/>
    <p:sldId id="257" r:id="rId20"/>
    <p:sldId id="275" r:id="rId21"/>
    <p:sldId id="276" r:id="rId22"/>
    <p:sldId id="277" r:id="rId23"/>
    <p:sldId id="27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4" d="100"/>
          <a:sy n="94" d="100"/>
        </p:scale>
        <p:origin x="-125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Click to edit Master subtitle style</a:t>
            </a:r>
            <a:endParaRPr kumimoji="0" lang="en-US"/>
          </a:p>
        </p:txBody>
      </p:sp>
      <p:sp>
        <p:nvSpPr>
          <p:cNvPr id="30" name="Date Placeholder 29"/>
          <p:cNvSpPr>
            <a:spLocks noGrp="1"/>
          </p:cNvSpPr>
          <p:nvPr>
            <p:ph type="dt" sz="half" idx="10"/>
          </p:nvPr>
        </p:nvSpPr>
        <p:spPr/>
        <p:txBody>
          <a:bodyPr/>
          <a:lstStyle/>
          <a:p>
            <a:fld id="{66412C79-93E0-F940-9093-79D733A59536}" type="datetimeFigureOut">
              <a:rPr lang="en-US" smtClean="0"/>
              <a:pPr/>
              <a:t>5/2/2014</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0715011F-7F95-CB44-92F5-31C6158D871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p>
            <a:fld id="{66412C79-93E0-F940-9093-79D733A59536}" type="datetimeFigureOut">
              <a:rPr lang="en-US" smtClean="0"/>
              <a:pPr/>
              <a:t>5/2/2014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15011F-7F95-CB44-92F5-31C6158D871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p>
            <a:fld id="{66412C79-93E0-F940-9093-79D733A59536}" type="datetimeFigureOut">
              <a:rPr lang="en-US" smtClean="0"/>
              <a:pPr/>
              <a:t>5/2/2014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15011F-7F95-CB44-92F5-31C6158D871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p>
            <a:fld id="{66412C79-93E0-F940-9093-79D733A59536}" type="datetimeFigureOut">
              <a:rPr lang="en-US" smtClean="0"/>
              <a:pPr/>
              <a:t>5/2/2014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15011F-7F95-CB44-92F5-31C6158D871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Click to edit Master text styles</a:t>
            </a:r>
          </a:p>
        </p:txBody>
      </p:sp>
      <p:sp>
        <p:nvSpPr>
          <p:cNvPr id="4" name="Date Placeholder 3"/>
          <p:cNvSpPr>
            <a:spLocks noGrp="1"/>
          </p:cNvSpPr>
          <p:nvPr>
            <p:ph type="dt" sz="half" idx="10"/>
          </p:nvPr>
        </p:nvSpPr>
        <p:spPr/>
        <p:txBody>
          <a:bodyPr/>
          <a:lstStyle/>
          <a:p>
            <a:fld id="{66412C79-93E0-F940-9093-79D733A59536}" type="datetimeFigureOut">
              <a:rPr lang="en-US" smtClean="0"/>
              <a:pPr/>
              <a:t>5/2/2014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15011F-7F95-CB44-92F5-31C6158D871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5" name="Date Placeholder 4"/>
          <p:cNvSpPr>
            <a:spLocks noGrp="1"/>
          </p:cNvSpPr>
          <p:nvPr>
            <p:ph type="dt" sz="half" idx="10"/>
          </p:nvPr>
        </p:nvSpPr>
        <p:spPr/>
        <p:txBody>
          <a:bodyPr/>
          <a:lstStyle/>
          <a:p>
            <a:fld id="{66412C79-93E0-F940-9093-79D733A59536}" type="datetimeFigureOut">
              <a:rPr lang="en-US" smtClean="0"/>
              <a:pPr/>
              <a:t>5/2/2014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15011F-7F95-CB44-92F5-31C6158D871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7" name="Date Placeholder 6"/>
          <p:cNvSpPr>
            <a:spLocks noGrp="1"/>
          </p:cNvSpPr>
          <p:nvPr>
            <p:ph type="dt" sz="half" idx="10"/>
          </p:nvPr>
        </p:nvSpPr>
        <p:spPr/>
        <p:txBody>
          <a:bodyPr/>
          <a:lstStyle/>
          <a:p>
            <a:fld id="{66412C79-93E0-F940-9093-79D733A59536}" type="datetimeFigureOut">
              <a:rPr lang="en-US" smtClean="0"/>
              <a:pPr/>
              <a:t>5/2/2014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715011F-7F95-CB44-92F5-31C6158D871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Click to edit Master title style</a:t>
            </a:r>
            <a:endParaRPr kumimoji="0" lang="en-US"/>
          </a:p>
        </p:txBody>
      </p:sp>
      <p:sp>
        <p:nvSpPr>
          <p:cNvPr id="3" name="Date Placeholder 2"/>
          <p:cNvSpPr>
            <a:spLocks noGrp="1"/>
          </p:cNvSpPr>
          <p:nvPr>
            <p:ph type="dt" sz="half" idx="10"/>
          </p:nvPr>
        </p:nvSpPr>
        <p:spPr/>
        <p:txBody>
          <a:bodyPr/>
          <a:lstStyle/>
          <a:p>
            <a:fld id="{66412C79-93E0-F940-9093-79D733A59536}" type="datetimeFigureOut">
              <a:rPr lang="en-US" smtClean="0"/>
              <a:pPr/>
              <a:t>5/2/2014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715011F-7F95-CB44-92F5-31C6158D871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412C79-93E0-F940-9093-79D733A59536}" type="datetimeFigureOut">
              <a:rPr lang="en-US" smtClean="0"/>
              <a:pPr/>
              <a:t>5/2/2014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715011F-7F95-CB44-92F5-31C6158D871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5" name="Date Placeholder 4"/>
          <p:cNvSpPr>
            <a:spLocks noGrp="1"/>
          </p:cNvSpPr>
          <p:nvPr>
            <p:ph type="dt" sz="half" idx="10"/>
          </p:nvPr>
        </p:nvSpPr>
        <p:spPr/>
        <p:txBody>
          <a:bodyPr/>
          <a:lstStyle/>
          <a:p>
            <a:fld id="{66412C79-93E0-F940-9093-79D733A59536}" type="datetimeFigureOut">
              <a:rPr lang="en-US" smtClean="0"/>
              <a:pPr/>
              <a:t>5/2/2014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15011F-7F95-CB44-92F5-31C6158D871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Click to edit Master text styles</a:t>
            </a:r>
          </a:p>
        </p:txBody>
      </p:sp>
      <p:sp>
        <p:nvSpPr>
          <p:cNvPr id="5" name="Date Placeholder 4"/>
          <p:cNvSpPr>
            <a:spLocks noGrp="1"/>
          </p:cNvSpPr>
          <p:nvPr>
            <p:ph type="dt" sz="half" idx="10"/>
          </p:nvPr>
        </p:nvSpPr>
        <p:spPr/>
        <p:txBody>
          <a:bodyPr/>
          <a:lstStyle/>
          <a:p>
            <a:fld id="{66412C79-93E0-F940-9093-79D733A59536}" type="datetimeFigureOut">
              <a:rPr lang="en-US" smtClean="0"/>
              <a:pPr/>
              <a:t>5/2/2014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0715011F-7F95-CB44-92F5-31C6158D8717}"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Click to edit Master text styles</a:t>
            </a:r>
          </a:p>
          <a:p>
            <a:pPr lvl="1" eaLnBrk="1" latinLnBrk="0" hangingPunct="1"/>
            <a:r>
              <a:rPr kumimoji="0" lang="tr-TR" smtClean="0"/>
              <a:t>Second level</a:t>
            </a:r>
          </a:p>
          <a:p>
            <a:pPr lvl="2" eaLnBrk="1" latinLnBrk="0" hangingPunct="1"/>
            <a:r>
              <a:rPr kumimoji="0" lang="tr-TR" smtClean="0"/>
              <a:t>Third level</a:t>
            </a:r>
          </a:p>
          <a:p>
            <a:pPr lvl="3" eaLnBrk="1" latinLnBrk="0" hangingPunct="1"/>
            <a:r>
              <a:rPr kumimoji="0" lang="tr-TR" smtClean="0"/>
              <a:t>Fourth level</a:t>
            </a:r>
          </a:p>
          <a:p>
            <a:pPr lvl="4" eaLnBrk="1" latinLnBrk="0" hangingPunct="1"/>
            <a:r>
              <a:rPr kumimoji="0" lang="tr-TR"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6412C79-93E0-F940-9093-79D733A59536}" type="datetimeFigureOut">
              <a:rPr lang="en-US" smtClean="0"/>
              <a:pPr/>
              <a:t>5/2/2014</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715011F-7F95-CB44-92F5-31C6158D8717}"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turkiyeokuyor.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Sorumluluk</a:t>
            </a:r>
            <a:endParaRPr lang="tr-TR" dirty="0"/>
          </a:p>
        </p:txBody>
      </p:sp>
      <p:sp>
        <p:nvSpPr>
          <p:cNvPr id="3" name="Subtitle 2"/>
          <p:cNvSpPr>
            <a:spLocks noGrp="1"/>
          </p:cNvSpPr>
          <p:nvPr>
            <p:ph type="subTitle" idx="1"/>
          </p:nvPr>
        </p:nvSpPr>
        <p:spPr/>
        <p:txBody>
          <a:bodyPr/>
          <a:lstStyle/>
          <a:p>
            <a:r>
              <a:rPr lang="tr-TR" dirty="0" smtClean="0"/>
              <a:t>Doç. Dr. Aslı Yağmurlu</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Paydaş</a:t>
            </a:r>
            <a:endParaRPr lang="tr-TR" dirty="0"/>
          </a:p>
        </p:txBody>
      </p:sp>
      <p:sp>
        <p:nvSpPr>
          <p:cNvPr id="3" name="Content Placeholder 2"/>
          <p:cNvSpPr>
            <a:spLocks noGrp="1"/>
          </p:cNvSpPr>
          <p:nvPr>
            <p:ph idx="1"/>
          </p:nvPr>
        </p:nvSpPr>
        <p:spPr/>
        <p:txBody>
          <a:bodyPr>
            <a:normAutofit fontScale="92500" lnSpcReduction="20000"/>
          </a:bodyPr>
          <a:lstStyle/>
          <a:p>
            <a:r>
              <a:rPr lang="en-US" dirty="0"/>
              <a:t>Freeman </a:t>
            </a:r>
            <a:r>
              <a:rPr lang="en-US" dirty="0" err="1"/>
              <a:t>tarafından</a:t>
            </a:r>
            <a:r>
              <a:rPr lang="en-US" dirty="0"/>
              <a:t> </a:t>
            </a:r>
            <a:r>
              <a:rPr lang="en-US" dirty="0" err="1"/>
              <a:t>geliştirilen</a:t>
            </a:r>
            <a:r>
              <a:rPr lang="en-US" dirty="0"/>
              <a:t> </a:t>
            </a:r>
            <a:r>
              <a:rPr lang="en-US" dirty="0" err="1"/>
              <a:t>paydaş</a:t>
            </a:r>
            <a:r>
              <a:rPr lang="en-US" dirty="0"/>
              <a:t> </a:t>
            </a:r>
            <a:r>
              <a:rPr lang="en-US" dirty="0" err="1"/>
              <a:t>kuramına</a:t>
            </a:r>
            <a:r>
              <a:rPr lang="en-US" dirty="0"/>
              <a:t> </a:t>
            </a:r>
            <a:r>
              <a:rPr lang="en-US" dirty="0" err="1"/>
              <a:t>göre</a:t>
            </a:r>
            <a:r>
              <a:rPr lang="en-US" dirty="0"/>
              <a:t> </a:t>
            </a:r>
            <a:r>
              <a:rPr lang="en-US" dirty="0" err="1"/>
              <a:t>paydaşlar</a:t>
            </a:r>
            <a:r>
              <a:rPr lang="en-US" dirty="0"/>
              <a:t>, </a:t>
            </a:r>
            <a:r>
              <a:rPr lang="en-US" dirty="0" err="1"/>
              <a:t>kurumun</a:t>
            </a:r>
            <a:r>
              <a:rPr lang="en-US" dirty="0"/>
              <a:t> </a:t>
            </a:r>
            <a:r>
              <a:rPr lang="en-US" dirty="0" err="1"/>
              <a:t>değer</a:t>
            </a:r>
            <a:r>
              <a:rPr lang="en-US" dirty="0"/>
              <a:t> </a:t>
            </a:r>
            <a:r>
              <a:rPr lang="en-US" dirty="0" err="1"/>
              <a:t>verdiği</a:t>
            </a:r>
            <a:r>
              <a:rPr lang="en-US" dirty="0"/>
              <a:t> </a:t>
            </a:r>
            <a:r>
              <a:rPr lang="en-US" dirty="0" err="1"/>
              <a:t>ve</a:t>
            </a:r>
            <a:r>
              <a:rPr lang="en-US" dirty="0"/>
              <a:t> </a:t>
            </a:r>
            <a:r>
              <a:rPr lang="en-US" dirty="0" err="1"/>
              <a:t>kurumdan</a:t>
            </a:r>
            <a:r>
              <a:rPr lang="en-US" dirty="0"/>
              <a:t> </a:t>
            </a:r>
            <a:r>
              <a:rPr lang="en-US" dirty="0" err="1"/>
              <a:t>talepleri</a:t>
            </a:r>
            <a:r>
              <a:rPr lang="en-US" dirty="0"/>
              <a:t> </a:t>
            </a:r>
            <a:r>
              <a:rPr lang="en-US" dirty="0" err="1"/>
              <a:t>olan</a:t>
            </a:r>
            <a:r>
              <a:rPr lang="en-US" dirty="0"/>
              <a:t> </a:t>
            </a:r>
            <a:r>
              <a:rPr lang="en-US" dirty="0" err="1"/>
              <a:t>gruplardır</a:t>
            </a:r>
            <a:r>
              <a:rPr lang="en-US" dirty="0"/>
              <a:t>. </a:t>
            </a:r>
            <a:r>
              <a:rPr lang="en-US" dirty="0" err="1"/>
              <a:t>Paydaşlarla</a:t>
            </a:r>
            <a:r>
              <a:rPr lang="en-US" dirty="0"/>
              <a:t> </a:t>
            </a:r>
            <a:r>
              <a:rPr lang="en-US" dirty="0" err="1"/>
              <a:t>ilişkiler</a:t>
            </a:r>
            <a:r>
              <a:rPr lang="en-US" dirty="0"/>
              <a:t> </a:t>
            </a:r>
            <a:r>
              <a:rPr lang="en-US" dirty="0" err="1"/>
              <a:t>kurumun</a:t>
            </a:r>
            <a:r>
              <a:rPr lang="en-US" dirty="0"/>
              <a:t> </a:t>
            </a:r>
            <a:r>
              <a:rPr lang="en-US" dirty="0" err="1"/>
              <a:t>iş</a:t>
            </a:r>
            <a:r>
              <a:rPr lang="en-US" dirty="0"/>
              <a:t> </a:t>
            </a:r>
            <a:r>
              <a:rPr lang="en-US" dirty="0" err="1"/>
              <a:t>faaliyetleriyle</a:t>
            </a:r>
            <a:r>
              <a:rPr lang="en-US" dirty="0"/>
              <a:t>, </a:t>
            </a:r>
            <a:r>
              <a:rPr lang="en-US" dirty="0" err="1"/>
              <a:t>etkinlikleriyle</a:t>
            </a:r>
            <a:r>
              <a:rPr lang="en-US" dirty="0"/>
              <a:t> </a:t>
            </a:r>
            <a:r>
              <a:rPr lang="en-US" dirty="0" err="1"/>
              <a:t>etkilediği</a:t>
            </a:r>
            <a:r>
              <a:rPr lang="en-US" dirty="0"/>
              <a:t> </a:t>
            </a:r>
            <a:r>
              <a:rPr lang="en-US" dirty="0" err="1"/>
              <a:t>ve</a:t>
            </a:r>
            <a:r>
              <a:rPr lang="en-US" dirty="0"/>
              <a:t> </a:t>
            </a:r>
            <a:r>
              <a:rPr lang="en-US" dirty="0" err="1"/>
              <a:t>görüş</a:t>
            </a:r>
            <a:r>
              <a:rPr lang="en-US" dirty="0"/>
              <a:t> </a:t>
            </a:r>
            <a:r>
              <a:rPr lang="en-US" dirty="0" err="1"/>
              <a:t>ve</a:t>
            </a:r>
            <a:r>
              <a:rPr lang="en-US" dirty="0"/>
              <a:t> </a:t>
            </a:r>
            <a:r>
              <a:rPr lang="en-US" dirty="0" err="1"/>
              <a:t>isteklerinden</a:t>
            </a:r>
            <a:r>
              <a:rPr lang="en-US" dirty="0"/>
              <a:t> </a:t>
            </a:r>
            <a:r>
              <a:rPr lang="en-US" dirty="0" err="1"/>
              <a:t>etkilendiği</a:t>
            </a:r>
            <a:r>
              <a:rPr lang="en-US" dirty="0"/>
              <a:t> </a:t>
            </a:r>
            <a:r>
              <a:rPr lang="en-US" dirty="0" err="1"/>
              <a:t>gruplarla</a:t>
            </a:r>
            <a:r>
              <a:rPr lang="en-US" dirty="0"/>
              <a:t> </a:t>
            </a:r>
            <a:r>
              <a:rPr lang="en-US" dirty="0" err="1"/>
              <a:t>iletişim</a:t>
            </a:r>
            <a:r>
              <a:rPr lang="en-US" dirty="0"/>
              <a:t> </a:t>
            </a:r>
            <a:r>
              <a:rPr lang="en-US" dirty="0" err="1"/>
              <a:t>içerisinde</a:t>
            </a:r>
            <a:r>
              <a:rPr lang="en-US" dirty="0"/>
              <a:t> </a:t>
            </a:r>
            <a:r>
              <a:rPr lang="en-US" dirty="0" err="1"/>
              <a:t>bulunmayı</a:t>
            </a:r>
            <a:r>
              <a:rPr lang="en-US" dirty="0"/>
              <a:t> </a:t>
            </a:r>
            <a:r>
              <a:rPr lang="en-US" dirty="0" err="1" smtClean="0"/>
              <a:t>içerir</a:t>
            </a:r>
            <a:r>
              <a:rPr lang="en-US" dirty="0" smtClean="0"/>
              <a:t>. </a:t>
            </a:r>
            <a:r>
              <a:rPr lang="en-US" dirty="0" err="1" smtClean="0"/>
              <a:t>Paydaş</a:t>
            </a:r>
            <a:r>
              <a:rPr lang="en-US" dirty="0" smtClean="0"/>
              <a:t> </a:t>
            </a:r>
            <a:r>
              <a:rPr lang="en-US" dirty="0" err="1"/>
              <a:t>teorisi</a:t>
            </a:r>
            <a:r>
              <a:rPr lang="en-US" dirty="0"/>
              <a:t> </a:t>
            </a:r>
            <a:r>
              <a:rPr lang="en-US" dirty="0" err="1"/>
              <a:t>kapsamında</a:t>
            </a:r>
            <a:r>
              <a:rPr lang="en-US" dirty="0"/>
              <a:t>, </a:t>
            </a:r>
            <a:r>
              <a:rPr lang="en-US" dirty="0" err="1"/>
              <a:t>paydaşlar</a:t>
            </a:r>
            <a:r>
              <a:rPr lang="en-US" dirty="0"/>
              <a:t> </a:t>
            </a:r>
            <a:r>
              <a:rPr lang="en-US" dirty="0" err="1"/>
              <a:t>kurum</a:t>
            </a:r>
            <a:r>
              <a:rPr lang="en-US" dirty="0"/>
              <a:t> </a:t>
            </a:r>
            <a:r>
              <a:rPr lang="en-US" dirty="0" err="1"/>
              <a:t>içi</a:t>
            </a:r>
            <a:r>
              <a:rPr lang="en-US" dirty="0"/>
              <a:t> </a:t>
            </a:r>
            <a:r>
              <a:rPr lang="en-US" dirty="0" err="1"/>
              <a:t>ve</a:t>
            </a:r>
            <a:r>
              <a:rPr lang="en-US" dirty="0"/>
              <a:t> </a:t>
            </a:r>
            <a:r>
              <a:rPr lang="en-US" dirty="0" err="1"/>
              <a:t>kurum</a:t>
            </a:r>
            <a:r>
              <a:rPr lang="en-US" dirty="0"/>
              <a:t> </a:t>
            </a:r>
            <a:r>
              <a:rPr lang="en-US" dirty="0" err="1"/>
              <a:t>dışı</a:t>
            </a:r>
            <a:r>
              <a:rPr lang="en-US" dirty="0"/>
              <a:t> </a:t>
            </a:r>
            <a:r>
              <a:rPr lang="en-US" dirty="0" err="1"/>
              <a:t>paydaşlar</a:t>
            </a:r>
            <a:r>
              <a:rPr lang="en-US" dirty="0"/>
              <a:t> </a:t>
            </a:r>
            <a:r>
              <a:rPr lang="en-US" dirty="0" err="1"/>
              <a:t>olarak</a:t>
            </a:r>
            <a:r>
              <a:rPr lang="en-US" dirty="0"/>
              <a:t> </a:t>
            </a:r>
            <a:r>
              <a:rPr lang="en-US" dirty="0" err="1"/>
              <a:t>iki</a:t>
            </a:r>
            <a:r>
              <a:rPr lang="en-US" dirty="0"/>
              <a:t> </a:t>
            </a:r>
            <a:r>
              <a:rPr lang="en-US" dirty="0" err="1"/>
              <a:t>grupta</a:t>
            </a:r>
            <a:r>
              <a:rPr lang="en-US" dirty="0"/>
              <a:t> </a:t>
            </a:r>
            <a:r>
              <a:rPr lang="en-US" dirty="0" err="1"/>
              <a:t>ele</a:t>
            </a:r>
            <a:r>
              <a:rPr lang="en-US" dirty="0"/>
              <a:t> </a:t>
            </a:r>
            <a:r>
              <a:rPr lang="en-US" dirty="0" err="1"/>
              <a:t>alınmaktadır</a:t>
            </a:r>
            <a:r>
              <a:rPr lang="en-US" dirty="0"/>
              <a:t>. </a:t>
            </a:r>
            <a:r>
              <a:rPr lang="en-US" dirty="0" err="1"/>
              <a:t>Kurum</a:t>
            </a:r>
            <a:r>
              <a:rPr lang="en-US" dirty="0"/>
              <a:t> </a:t>
            </a:r>
            <a:r>
              <a:rPr lang="en-US" dirty="0" err="1"/>
              <a:t>içi</a:t>
            </a:r>
            <a:r>
              <a:rPr lang="en-US" dirty="0"/>
              <a:t> </a:t>
            </a:r>
            <a:r>
              <a:rPr lang="en-US" dirty="0" err="1"/>
              <a:t>paydaşlar</a:t>
            </a:r>
            <a:r>
              <a:rPr lang="en-US" dirty="0"/>
              <a:t>, </a:t>
            </a:r>
            <a:r>
              <a:rPr lang="en-US" dirty="0" err="1"/>
              <a:t>hissedarlar</a:t>
            </a:r>
            <a:r>
              <a:rPr lang="en-US" dirty="0"/>
              <a:t> </a:t>
            </a:r>
            <a:r>
              <a:rPr lang="en-US" dirty="0" err="1"/>
              <a:t>ve</a:t>
            </a:r>
            <a:r>
              <a:rPr lang="en-US" dirty="0"/>
              <a:t> </a:t>
            </a:r>
            <a:r>
              <a:rPr lang="en-US" dirty="0" err="1"/>
              <a:t>çalışanlardan</a:t>
            </a:r>
            <a:r>
              <a:rPr lang="en-US" dirty="0"/>
              <a:t> </a:t>
            </a:r>
            <a:r>
              <a:rPr lang="en-US" dirty="0" err="1"/>
              <a:t>oluşur</a:t>
            </a:r>
            <a:r>
              <a:rPr lang="en-US" dirty="0"/>
              <a:t>. </a:t>
            </a:r>
            <a:r>
              <a:rPr lang="en-US" dirty="0" err="1"/>
              <a:t>Kurum</a:t>
            </a:r>
            <a:r>
              <a:rPr lang="en-US" dirty="0"/>
              <a:t> </a:t>
            </a:r>
            <a:r>
              <a:rPr lang="en-US" dirty="0" err="1"/>
              <a:t>dışı</a:t>
            </a:r>
            <a:r>
              <a:rPr lang="en-US" dirty="0"/>
              <a:t> </a:t>
            </a:r>
            <a:r>
              <a:rPr lang="en-US" dirty="0" err="1"/>
              <a:t>paydaşlar</a:t>
            </a:r>
            <a:r>
              <a:rPr lang="en-US" dirty="0"/>
              <a:t> </a:t>
            </a:r>
            <a:r>
              <a:rPr lang="en-US" dirty="0" err="1"/>
              <a:t>ise</a:t>
            </a:r>
            <a:r>
              <a:rPr lang="en-US" dirty="0"/>
              <a:t> </a:t>
            </a:r>
            <a:r>
              <a:rPr lang="en-US" dirty="0" err="1"/>
              <a:t>toplum</a:t>
            </a:r>
            <a:r>
              <a:rPr lang="en-US" dirty="0"/>
              <a:t>, </a:t>
            </a:r>
            <a:r>
              <a:rPr lang="en-US" dirty="0" err="1"/>
              <a:t>hükümet</a:t>
            </a:r>
            <a:r>
              <a:rPr lang="en-US" dirty="0"/>
              <a:t>, </a:t>
            </a:r>
            <a:r>
              <a:rPr lang="en-US" dirty="0" err="1"/>
              <a:t>müşteriler</a:t>
            </a:r>
            <a:r>
              <a:rPr lang="en-US" dirty="0"/>
              <a:t>, </a:t>
            </a:r>
            <a:r>
              <a:rPr lang="en-US" dirty="0" err="1"/>
              <a:t>tedarikçiler</a:t>
            </a:r>
            <a:r>
              <a:rPr lang="en-US" dirty="0"/>
              <a:t>, </a:t>
            </a:r>
            <a:r>
              <a:rPr lang="en-US" dirty="0" err="1"/>
              <a:t>rakipler</a:t>
            </a:r>
            <a:r>
              <a:rPr lang="en-US" dirty="0"/>
              <a:t>, </a:t>
            </a:r>
            <a:r>
              <a:rPr lang="en-US" dirty="0" err="1"/>
              <a:t>yerel</a:t>
            </a:r>
            <a:r>
              <a:rPr lang="en-US" dirty="0"/>
              <a:t> </a:t>
            </a:r>
            <a:r>
              <a:rPr lang="en-US" dirty="0" err="1"/>
              <a:t>idareler</a:t>
            </a:r>
            <a:r>
              <a:rPr lang="en-US" dirty="0"/>
              <a:t>, </a:t>
            </a:r>
            <a:r>
              <a:rPr lang="en-US" dirty="0" err="1"/>
              <a:t>sendikalar</a:t>
            </a:r>
            <a:r>
              <a:rPr lang="en-US" dirty="0"/>
              <a:t> </a:t>
            </a:r>
            <a:r>
              <a:rPr lang="en-US" dirty="0" err="1"/>
              <a:t>ve</a:t>
            </a:r>
            <a:r>
              <a:rPr lang="en-US" dirty="0"/>
              <a:t> her </a:t>
            </a:r>
            <a:r>
              <a:rPr lang="en-US" dirty="0" err="1"/>
              <a:t>kuruma</a:t>
            </a:r>
            <a:r>
              <a:rPr lang="en-US" dirty="0"/>
              <a:t> </a:t>
            </a:r>
            <a:r>
              <a:rPr lang="en-US" dirty="0" err="1"/>
              <a:t>göre</a:t>
            </a:r>
            <a:r>
              <a:rPr lang="en-US" dirty="0"/>
              <a:t> </a:t>
            </a:r>
            <a:r>
              <a:rPr lang="en-US" dirty="0" err="1"/>
              <a:t>değişen</a:t>
            </a:r>
            <a:r>
              <a:rPr lang="en-US" dirty="0"/>
              <a:t>, </a:t>
            </a:r>
            <a:r>
              <a:rPr lang="en-US" dirty="0" err="1"/>
              <a:t>kurumun</a:t>
            </a:r>
            <a:r>
              <a:rPr lang="en-US" dirty="0"/>
              <a:t> </a:t>
            </a:r>
            <a:r>
              <a:rPr lang="en-US" dirty="0" err="1"/>
              <a:t>etkileşim</a:t>
            </a:r>
            <a:r>
              <a:rPr lang="en-US" dirty="0"/>
              <a:t> </a:t>
            </a:r>
            <a:r>
              <a:rPr lang="en-US" dirty="0" err="1"/>
              <a:t>içerinde</a:t>
            </a:r>
            <a:r>
              <a:rPr lang="en-US" dirty="0"/>
              <a:t> </a:t>
            </a:r>
            <a:r>
              <a:rPr lang="en-US" dirty="0" err="1"/>
              <a:t>olduğu</a:t>
            </a:r>
            <a:r>
              <a:rPr lang="en-US" dirty="0"/>
              <a:t> </a:t>
            </a:r>
            <a:r>
              <a:rPr lang="en-US" dirty="0" err="1"/>
              <a:t>kesimlerden</a:t>
            </a:r>
            <a:r>
              <a:rPr lang="en-US" dirty="0"/>
              <a:t> </a:t>
            </a:r>
            <a:r>
              <a:rPr lang="en-US" dirty="0" err="1"/>
              <a:t>oluşur</a:t>
            </a:r>
            <a:r>
              <a:rPr lang="en-US" dirty="0"/>
              <a:t>. </a:t>
            </a:r>
            <a:r>
              <a:rPr lang="en-US" dirty="0" err="1"/>
              <a:t>Paydaş</a:t>
            </a:r>
            <a:r>
              <a:rPr lang="en-US" dirty="0"/>
              <a:t> </a:t>
            </a:r>
            <a:r>
              <a:rPr lang="en-US" dirty="0" err="1"/>
              <a:t>teorisine</a:t>
            </a:r>
            <a:r>
              <a:rPr lang="en-US" dirty="0"/>
              <a:t> </a:t>
            </a:r>
            <a:r>
              <a:rPr lang="en-US" dirty="0" err="1"/>
              <a:t>göre</a:t>
            </a:r>
            <a:r>
              <a:rPr lang="en-US" dirty="0"/>
              <a:t>, </a:t>
            </a:r>
            <a:r>
              <a:rPr lang="en-US" dirty="0" err="1"/>
              <a:t>kurumla</a:t>
            </a:r>
            <a:r>
              <a:rPr lang="en-US" dirty="0"/>
              <a:t> </a:t>
            </a:r>
            <a:r>
              <a:rPr lang="en-US" dirty="0" err="1"/>
              <a:t>meşru</a:t>
            </a:r>
            <a:r>
              <a:rPr lang="en-US" dirty="0"/>
              <a:t> </a:t>
            </a:r>
            <a:r>
              <a:rPr lang="en-US" dirty="0" err="1"/>
              <a:t>bir</a:t>
            </a:r>
            <a:r>
              <a:rPr lang="en-US" dirty="0"/>
              <a:t> </a:t>
            </a:r>
            <a:r>
              <a:rPr lang="en-US" dirty="0" err="1"/>
              <a:t>ilişki</a:t>
            </a:r>
            <a:r>
              <a:rPr lang="en-US" dirty="0"/>
              <a:t> </a:t>
            </a:r>
            <a:r>
              <a:rPr lang="en-US" dirty="0" err="1"/>
              <a:t>içerisinde</a:t>
            </a:r>
            <a:r>
              <a:rPr lang="en-US" dirty="0"/>
              <a:t> </a:t>
            </a:r>
            <a:r>
              <a:rPr lang="en-US" dirty="0" err="1"/>
              <a:t>olan</a:t>
            </a:r>
            <a:r>
              <a:rPr lang="en-US" dirty="0"/>
              <a:t> </a:t>
            </a:r>
            <a:r>
              <a:rPr lang="en-US" dirty="0" err="1"/>
              <a:t>tüm</a:t>
            </a:r>
            <a:r>
              <a:rPr lang="en-US" dirty="0"/>
              <a:t> </a:t>
            </a:r>
            <a:r>
              <a:rPr lang="en-US" dirty="0" err="1"/>
              <a:t>kişi</a:t>
            </a:r>
            <a:r>
              <a:rPr lang="en-US" dirty="0"/>
              <a:t> </a:t>
            </a:r>
            <a:r>
              <a:rPr lang="en-US" dirty="0" err="1"/>
              <a:t>ve</a:t>
            </a:r>
            <a:r>
              <a:rPr lang="en-US" dirty="0"/>
              <a:t> </a:t>
            </a:r>
            <a:r>
              <a:rPr lang="en-US" dirty="0" err="1"/>
              <a:t>grupların</a:t>
            </a:r>
            <a:r>
              <a:rPr lang="en-US" dirty="0"/>
              <a:t> </a:t>
            </a:r>
            <a:r>
              <a:rPr lang="en-US" dirty="0" err="1"/>
              <a:t>kurumdan</a:t>
            </a:r>
            <a:r>
              <a:rPr lang="en-US" dirty="0"/>
              <a:t> </a:t>
            </a:r>
            <a:r>
              <a:rPr lang="en-US" dirty="0" err="1"/>
              <a:t>fayda</a:t>
            </a:r>
            <a:r>
              <a:rPr lang="en-US" dirty="0"/>
              <a:t> </a:t>
            </a:r>
            <a:r>
              <a:rPr lang="en-US" dirty="0" err="1"/>
              <a:t>sağlaması</a:t>
            </a:r>
            <a:r>
              <a:rPr lang="en-US" dirty="0"/>
              <a:t> </a:t>
            </a:r>
            <a:r>
              <a:rPr lang="en-US" dirty="0" err="1"/>
              <a:t>esas</a:t>
            </a:r>
            <a:r>
              <a:rPr lang="en-US" dirty="0"/>
              <a:t> </a:t>
            </a:r>
            <a:r>
              <a:rPr lang="en-US" dirty="0" err="1"/>
              <a:t>alınmaktadır</a:t>
            </a:r>
            <a:r>
              <a:rPr lang="en-US" dirty="0"/>
              <a:t>.</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en-US" dirty="0" err="1"/>
              <a:t>Kurumların</a:t>
            </a:r>
            <a:r>
              <a:rPr lang="en-US" dirty="0"/>
              <a:t> </a:t>
            </a:r>
            <a:r>
              <a:rPr lang="en-US" dirty="0" err="1"/>
              <a:t>varlığını</a:t>
            </a:r>
            <a:r>
              <a:rPr lang="en-US" dirty="0"/>
              <a:t> </a:t>
            </a:r>
            <a:r>
              <a:rPr lang="en-US" dirty="0" err="1"/>
              <a:t>sürdürebilmesi</a:t>
            </a:r>
            <a:r>
              <a:rPr lang="en-US" dirty="0"/>
              <a:t> </a:t>
            </a:r>
            <a:r>
              <a:rPr lang="en-US" dirty="0" err="1"/>
              <a:t>için</a:t>
            </a:r>
            <a:r>
              <a:rPr lang="en-US" dirty="0"/>
              <a:t> </a:t>
            </a:r>
            <a:r>
              <a:rPr lang="en-US" dirty="0" err="1"/>
              <a:t>paydaşların</a:t>
            </a:r>
            <a:r>
              <a:rPr lang="en-US" dirty="0"/>
              <a:t> </a:t>
            </a:r>
            <a:r>
              <a:rPr lang="en-US" dirty="0" err="1"/>
              <a:t>kurum</a:t>
            </a:r>
            <a:r>
              <a:rPr lang="en-US" dirty="0"/>
              <a:t> </a:t>
            </a:r>
            <a:r>
              <a:rPr lang="en-US" dirty="0" err="1"/>
              <a:t>faaliyetlerini</a:t>
            </a:r>
            <a:r>
              <a:rPr lang="en-US" dirty="0"/>
              <a:t> </a:t>
            </a:r>
            <a:r>
              <a:rPr lang="en-US" dirty="0" err="1"/>
              <a:t>desteklemesi</a:t>
            </a:r>
            <a:r>
              <a:rPr lang="en-US" dirty="0"/>
              <a:t> </a:t>
            </a:r>
            <a:r>
              <a:rPr lang="en-US" dirty="0" err="1"/>
              <a:t>ve</a:t>
            </a:r>
            <a:r>
              <a:rPr lang="en-US" dirty="0"/>
              <a:t> </a:t>
            </a:r>
            <a:r>
              <a:rPr lang="en-US" dirty="0" err="1"/>
              <a:t>onaylaması</a:t>
            </a:r>
            <a:r>
              <a:rPr lang="en-US" dirty="0"/>
              <a:t> </a:t>
            </a:r>
            <a:r>
              <a:rPr lang="en-US" dirty="0" err="1"/>
              <a:t>gerekir</a:t>
            </a:r>
            <a:r>
              <a:rPr lang="en-US" dirty="0" smtClean="0"/>
              <a:t>.</a:t>
            </a:r>
          </a:p>
          <a:p>
            <a:r>
              <a:rPr lang="en-US" dirty="0" err="1"/>
              <a:t>Paydaş</a:t>
            </a:r>
            <a:r>
              <a:rPr lang="en-US" dirty="0"/>
              <a:t> </a:t>
            </a:r>
            <a:r>
              <a:rPr lang="en-US" dirty="0" err="1"/>
              <a:t>teorisi</a:t>
            </a:r>
            <a:r>
              <a:rPr lang="en-US" dirty="0"/>
              <a:t> </a:t>
            </a:r>
            <a:r>
              <a:rPr lang="en-US" dirty="0" err="1"/>
              <a:t>ile</a:t>
            </a:r>
            <a:r>
              <a:rPr lang="en-US" dirty="0"/>
              <a:t> </a:t>
            </a:r>
            <a:r>
              <a:rPr lang="en-US" dirty="0" err="1"/>
              <a:t>kurumsal</a:t>
            </a:r>
            <a:r>
              <a:rPr lang="en-US" dirty="0"/>
              <a:t> </a:t>
            </a:r>
            <a:r>
              <a:rPr lang="en-US" dirty="0" err="1"/>
              <a:t>sosyal</a:t>
            </a:r>
            <a:r>
              <a:rPr lang="en-US" dirty="0"/>
              <a:t> </a:t>
            </a:r>
            <a:r>
              <a:rPr lang="en-US" dirty="0" err="1"/>
              <a:t>sorumluluk</a:t>
            </a:r>
            <a:r>
              <a:rPr lang="en-US" dirty="0"/>
              <a:t> (KSS) </a:t>
            </a:r>
            <a:r>
              <a:rPr lang="en-US" dirty="0" err="1"/>
              <a:t>arasında</a:t>
            </a:r>
            <a:r>
              <a:rPr lang="en-US" dirty="0"/>
              <a:t> </a:t>
            </a:r>
            <a:r>
              <a:rPr lang="en-US" dirty="0" err="1"/>
              <a:t>güçlü</a:t>
            </a:r>
            <a:r>
              <a:rPr lang="en-US" dirty="0"/>
              <a:t> </a:t>
            </a:r>
            <a:r>
              <a:rPr lang="en-US" dirty="0" err="1"/>
              <a:t>bağ</a:t>
            </a:r>
            <a:r>
              <a:rPr lang="en-US" dirty="0"/>
              <a:t> </a:t>
            </a:r>
            <a:r>
              <a:rPr lang="en-US" dirty="0" err="1"/>
              <a:t>olduğu</a:t>
            </a:r>
            <a:r>
              <a:rPr lang="en-US" dirty="0"/>
              <a:t> </a:t>
            </a:r>
            <a:r>
              <a:rPr lang="en-US" dirty="0" err="1"/>
              <a:t>görülmektedir</a:t>
            </a:r>
            <a:r>
              <a:rPr lang="en-US" dirty="0"/>
              <a:t>. </a:t>
            </a:r>
            <a:r>
              <a:rPr lang="en-US" dirty="0" err="1"/>
              <a:t>Paydaş</a:t>
            </a:r>
            <a:r>
              <a:rPr lang="en-US" dirty="0"/>
              <a:t> </a:t>
            </a:r>
            <a:r>
              <a:rPr lang="en-US" dirty="0" err="1"/>
              <a:t>teorisi</a:t>
            </a:r>
            <a:r>
              <a:rPr lang="en-US" dirty="0"/>
              <a:t> </a:t>
            </a:r>
            <a:r>
              <a:rPr lang="en-US" dirty="0" err="1"/>
              <a:t>kapsamında</a:t>
            </a:r>
            <a:r>
              <a:rPr lang="en-US" dirty="0"/>
              <a:t> </a:t>
            </a:r>
            <a:r>
              <a:rPr lang="en-US" dirty="0" err="1"/>
              <a:t>kurumların</a:t>
            </a:r>
            <a:r>
              <a:rPr lang="en-US" dirty="0"/>
              <a:t> </a:t>
            </a:r>
            <a:r>
              <a:rPr lang="en-US" dirty="0" err="1"/>
              <a:t>paydaşlarının</a:t>
            </a:r>
            <a:r>
              <a:rPr lang="en-US" dirty="0"/>
              <a:t> </a:t>
            </a:r>
            <a:r>
              <a:rPr lang="en-US" dirty="0" err="1"/>
              <a:t>çıkarlarını</a:t>
            </a:r>
            <a:r>
              <a:rPr lang="en-US" dirty="0"/>
              <a:t> </a:t>
            </a:r>
            <a:r>
              <a:rPr lang="en-US" dirty="0" err="1"/>
              <a:t>koruması</a:t>
            </a:r>
            <a:r>
              <a:rPr lang="en-US" dirty="0"/>
              <a:t> </a:t>
            </a:r>
            <a:r>
              <a:rPr lang="en-US" dirty="0" err="1"/>
              <a:t>temeline</a:t>
            </a:r>
            <a:r>
              <a:rPr lang="en-US" dirty="0"/>
              <a:t> </a:t>
            </a:r>
            <a:r>
              <a:rPr lang="en-US" dirty="0" err="1"/>
              <a:t>dayandırılması</a:t>
            </a:r>
            <a:r>
              <a:rPr lang="en-US" dirty="0"/>
              <a:t> </a:t>
            </a:r>
            <a:r>
              <a:rPr lang="en-US" dirty="0" err="1"/>
              <a:t>aynı</a:t>
            </a:r>
            <a:r>
              <a:rPr lang="en-US" dirty="0"/>
              <a:t> </a:t>
            </a:r>
            <a:r>
              <a:rPr lang="en-US" dirty="0" err="1"/>
              <a:t>zamanda</a:t>
            </a:r>
            <a:r>
              <a:rPr lang="en-US" dirty="0"/>
              <a:t> KSS </a:t>
            </a:r>
            <a:r>
              <a:rPr lang="en-US" dirty="0" err="1"/>
              <a:t>anlayışını</a:t>
            </a:r>
            <a:r>
              <a:rPr lang="en-US" dirty="0"/>
              <a:t> </a:t>
            </a:r>
            <a:r>
              <a:rPr lang="en-US" dirty="0" err="1"/>
              <a:t>da</a:t>
            </a:r>
            <a:r>
              <a:rPr lang="en-US" dirty="0"/>
              <a:t> </a:t>
            </a:r>
            <a:r>
              <a:rPr lang="en-US" dirty="0" err="1"/>
              <a:t>içermektedir</a:t>
            </a:r>
            <a:r>
              <a:rPr lang="en-US" dirty="0"/>
              <a:t>. Her </a:t>
            </a:r>
            <a:r>
              <a:rPr lang="en-US" dirty="0" err="1"/>
              <a:t>iki</a:t>
            </a:r>
            <a:r>
              <a:rPr lang="en-US" dirty="0"/>
              <a:t> </a:t>
            </a:r>
            <a:r>
              <a:rPr lang="en-US" dirty="0" err="1"/>
              <a:t>yaklaşım</a:t>
            </a:r>
            <a:r>
              <a:rPr lang="en-US" dirty="0"/>
              <a:t> </a:t>
            </a:r>
            <a:r>
              <a:rPr lang="en-US" dirty="0" err="1"/>
              <a:t>kurumun</a:t>
            </a:r>
            <a:r>
              <a:rPr lang="en-US" dirty="0"/>
              <a:t> </a:t>
            </a:r>
            <a:r>
              <a:rPr lang="en-US" dirty="0" err="1"/>
              <a:t>paydaşlarıyla</a:t>
            </a:r>
            <a:r>
              <a:rPr lang="en-US" dirty="0"/>
              <a:t> </a:t>
            </a:r>
            <a:r>
              <a:rPr lang="en-US" dirty="0" err="1"/>
              <a:t>ilişkisinin</a:t>
            </a:r>
            <a:r>
              <a:rPr lang="en-US" dirty="0"/>
              <a:t> </a:t>
            </a:r>
            <a:r>
              <a:rPr lang="en-US" dirty="0" err="1"/>
              <a:t>güçlendirilmesine</a:t>
            </a:r>
            <a:r>
              <a:rPr lang="en-US" dirty="0"/>
              <a:t> </a:t>
            </a:r>
            <a:r>
              <a:rPr lang="en-US" dirty="0" err="1"/>
              <a:t>ve</a:t>
            </a:r>
            <a:r>
              <a:rPr lang="en-US" dirty="0"/>
              <a:t> </a:t>
            </a:r>
            <a:r>
              <a:rPr lang="en-US" dirty="0" err="1"/>
              <a:t>kurumun</a:t>
            </a:r>
            <a:r>
              <a:rPr lang="en-US" dirty="0"/>
              <a:t> </a:t>
            </a:r>
            <a:r>
              <a:rPr lang="en-US" dirty="0" err="1"/>
              <a:t>itibarını</a:t>
            </a:r>
            <a:r>
              <a:rPr lang="en-US" dirty="0"/>
              <a:t> </a:t>
            </a:r>
            <a:r>
              <a:rPr lang="en-US" dirty="0" err="1"/>
              <a:t>artırmaya</a:t>
            </a:r>
            <a:r>
              <a:rPr lang="en-US" dirty="0"/>
              <a:t> </a:t>
            </a:r>
            <a:r>
              <a:rPr lang="en-US" dirty="0" err="1"/>
              <a:t>yönelik</a:t>
            </a:r>
            <a:r>
              <a:rPr lang="en-US" dirty="0"/>
              <a:t> </a:t>
            </a:r>
            <a:r>
              <a:rPr lang="en-US" dirty="0" err="1"/>
              <a:t>hedefleri</a:t>
            </a:r>
            <a:r>
              <a:rPr lang="en-US" dirty="0"/>
              <a:t> </a:t>
            </a:r>
            <a:r>
              <a:rPr lang="en-US" dirty="0" err="1"/>
              <a:t>içermektedir</a:t>
            </a:r>
            <a:r>
              <a:rPr lang="en-US" dirty="0"/>
              <a:t>.</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Kurumsal vatandaşlık</a:t>
            </a:r>
            <a:endParaRPr lang="tr-TR" dirty="0"/>
          </a:p>
        </p:txBody>
      </p:sp>
      <p:sp>
        <p:nvSpPr>
          <p:cNvPr id="3" name="Content Placeholder 2"/>
          <p:cNvSpPr>
            <a:spLocks noGrp="1"/>
          </p:cNvSpPr>
          <p:nvPr>
            <p:ph idx="1"/>
          </p:nvPr>
        </p:nvSpPr>
        <p:spPr/>
        <p:txBody>
          <a:bodyPr>
            <a:normAutofit fontScale="85000" lnSpcReduction="20000"/>
          </a:bodyPr>
          <a:lstStyle/>
          <a:p>
            <a:r>
              <a:rPr lang="en-US" dirty="0" err="1"/>
              <a:t>Nasıl</a:t>
            </a:r>
            <a:r>
              <a:rPr lang="en-US" dirty="0"/>
              <a:t> </a:t>
            </a:r>
            <a:r>
              <a:rPr lang="en-US" dirty="0" err="1"/>
              <a:t>bir</a:t>
            </a:r>
            <a:r>
              <a:rPr lang="en-US" dirty="0"/>
              <a:t> </a:t>
            </a:r>
            <a:r>
              <a:rPr lang="en-US" dirty="0" err="1"/>
              <a:t>bireyin</a:t>
            </a:r>
            <a:r>
              <a:rPr lang="en-US" dirty="0"/>
              <a:t> </a:t>
            </a:r>
            <a:r>
              <a:rPr lang="en-US" dirty="0" err="1"/>
              <a:t>toplum</a:t>
            </a:r>
            <a:r>
              <a:rPr lang="en-US" dirty="0"/>
              <a:t> </a:t>
            </a:r>
            <a:r>
              <a:rPr lang="en-US" dirty="0" err="1"/>
              <a:t>içinde</a:t>
            </a:r>
            <a:r>
              <a:rPr lang="en-US" dirty="0"/>
              <a:t> “</a:t>
            </a:r>
            <a:r>
              <a:rPr lang="en-US" dirty="0" err="1"/>
              <a:t>vatandaşlık</a:t>
            </a:r>
            <a:r>
              <a:rPr lang="en-US" dirty="0"/>
              <a:t>” (</a:t>
            </a:r>
            <a:r>
              <a:rPr lang="en-US" dirty="0" err="1"/>
              <a:t>yurttaşlık</a:t>
            </a:r>
            <a:r>
              <a:rPr lang="en-US" dirty="0"/>
              <a:t>) </a:t>
            </a:r>
            <a:r>
              <a:rPr lang="en-US" dirty="0" err="1"/>
              <a:t>ödevleri</a:t>
            </a:r>
            <a:r>
              <a:rPr lang="en-US" dirty="0"/>
              <a:t> </a:t>
            </a:r>
            <a:r>
              <a:rPr lang="en-US" dirty="0" err="1"/>
              <a:t>var</a:t>
            </a:r>
            <a:r>
              <a:rPr lang="en-US" dirty="0"/>
              <a:t> </a:t>
            </a:r>
            <a:r>
              <a:rPr lang="en-US" dirty="0" err="1"/>
              <a:t>ise</a:t>
            </a:r>
            <a:r>
              <a:rPr lang="en-US" dirty="0"/>
              <a:t> </a:t>
            </a:r>
            <a:r>
              <a:rPr lang="en-US" dirty="0" err="1"/>
              <a:t>işletmelerin</a:t>
            </a:r>
            <a:r>
              <a:rPr lang="en-US" dirty="0"/>
              <a:t> de </a:t>
            </a:r>
            <a:r>
              <a:rPr lang="en-US" dirty="0" err="1"/>
              <a:t>paydaşlara</a:t>
            </a:r>
            <a:r>
              <a:rPr lang="en-US" dirty="0"/>
              <a:t> </a:t>
            </a:r>
            <a:r>
              <a:rPr lang="en-US" dirty="0" err="1"/>
              <a:t>karşı</a:t>
            </a:r>
            <a:r>
              <a:rPr lang="en-US" dirty="0"/>
              <a:t> </a:t>
            </a:r>
            <a:r>
              <a:rPr lang="en-US" dirty="0" err="1"/>
              <a:t>ödev</a:t>
            </a:r>
            <a:r>
              <a:rPr lang="en-US" dirty="0"/>
              <a:t> </a:t>
            </a:r>
            <a:r>
              <a:rPr lang="en-US" dirty="0" err="1"/>
              <a:t>ve</a:t>
            </a:r>
            <a:r>
              <a:rPr lang="en-US" dirty="0"/>
              <a:t> </a:t>
            </a:r>
            <a:r>
              <a:rPr lang="en-US" dirty="0" err="1"/>
              <a:t>sorumlulukları</a:t>
            </a:r>
            <a:r>
              <a:rPr lang="en-US" dirty="0"/>
              <a:t> </a:t>
            </a:r>
            <a:r>
              <a:rPr lang="en-US" dirty="0" err="1"/>
              <a:t>bulunmaktadır</a:t>
            </a:r>
            <a:r>
              <a:rPr lang="en-US" dirty="0"/>
              <a:t>. </a:t>
            </a:r>
            <a:r>
              <a:rPr lang="en-US" dirty="0" err="1"/>
              <a:t>Kurumsal</a:t>
            </a:r>
            <a:r>
              <a:rPr lang="en-US" dirty="0"/>
              <a:t> </a:t>
            </a:r>
            <a:r>
              <a:rPr lang="en-US" dirty="0" err="1"/>
              <a:t>vatandaşlık</a:t>
            </a:r>
            <a:r>
              <a:rPr lang="en-US" dirty="0"/>
              <a:t> </a:t>
            </a:r>
            <a:r>
              <a:rPr lang="en-US" dirty="0" err="1"/>
              <a:t>kavramının</a:t>
            </a:r>
            <a:r>
              <a:rPr lang="en-US" dirty="0"/>
              <a:t> </a:t>
            </a:r>
            <a:r>
              <a:rPr lang="en-US" dirty="0" err="1"/>
              <a:t>nasıl</a:t>
            </a:r>
            <a:r>
              <a:rPr lang="en-US" dirty="0"/>
              <a:t> </a:t>
            </a:r>
            <a:r>
              <a:rPr lang="en-US" dirty="0" err="1"/>
              <a:t>ele</a:t>
            </a:r>
            <a:r>
              <a:rPr lang="en-US" dirty="0"/>
              <a:t> </a:t>
            </a:r>
            <a:r>
              <a:rPr lang="en-US" dirty="0" err="1"/>
              <a:t>alındığını</a:t>
            </a:r>
            <a:r>
              <a:rPr lang="en-US" dirty="0"/>
              <a:t> </a:t>
            </a:r>
            <a:r>
              <a:rPr lang="en-US" dirty="0" err="1"/>
              <a:t>inceleyecek</a:t>
            </a:r>
            <a:r>
              <a:rPr lang="en-US" dirty="0"/>
              <a:t> </a:t>
            </a:r>
            <a:r>
              <a:rPr lang="en-US" dirty="0" err="1"/>
              <a:t>olursak</a:t>
            </a:r>
            <a:r>
              <a:rPr lang="en-US" dirty="0"/>
              <a:t> </a:t>
            </a:r>
            <a:r>
              <a:rPr lang="en-US" dirty="0" err="1"/>
              <a:t>şu</a:t>
            </a:r>
            <a:r>
              <a:rPr lang="en-US" dirty="0"/>
              <a:t> </a:t>
            </a:r>
            <a:r>
              <a:rPr lang="en-US" dirty="0" err="1"/>
              <a:t>özelliklerle</a:t>
            </a:r>
            <a:r>
              <a:rPr lang="en-US" dirty="0"/>
              <a:t> </a:t>
            </a:r>
            <a:r>
              <a:rPr lang="en-US" dirty="0" err="1"/>
              <a:t>karşılaşmaktayız</a:t>
            </a:r>
            <a:r>
              <a:rPr lang="en-US" dirty="0"/>
              <a:t> (</a:t>
            </a:r>
            <a:r>
              <a:rPr lang="en-US" dirty="0" err="1"/>
              <a:t>Tunçel</a:t>
            </a:r>
            <a:r>
              <a:rPr lang="en-US" dirty="0"/>
              <a:t>, 2011)</a:t>
            </a:r>
            <a:r>
              <a:rPr lang="en-US" dirty="0" smtClean="0"/>
              <a:t>:</a:t>
            </a:r>
          </a:p>
          <a:p>
            <a:r>
              <a:rPr lang="en-US" dirty="0" err="1" smtClean="0"/>
              <a:t>Kurumlar</a:t>
            </a:r>
            <a:r>
              <a:rPr lang="en-US" dirty="0"/>
              <a:t>, </a:t>
            </a:r>
            <a:r>
              <a:rPr lang="en-US" dirty="0" err="1"/>
              <a:t>toplum</a:t>
            </a:r>
            <a:r>
              <a:rPr lang="en-US" dirty="0"/>
              <a:t> </a:t>
            </a:r>
            <a:r>
              <a:rPr lang="en-US" dirty="0" err="1"/>
              <a:t>gelişiminden</a:t>
            </a:r>
            <a:r>
              <a:rPr lang="en-US" dirty="0"/>
              <a:t> </a:t>
            </a:r>
            <a:r>
              <a:rPr lang="en-US" dirty="0" err="1"/>
              <a:t>sorumludur</a:t>
            </a:r>
            <a:r>
              <a:rPr lang="en-US" dirty="0" smtClean="0"/>
              <a:t>.</a:t>
            </a:r>
          </a:p>
          <a:p>
            <a:r>
              <a:rPr lang="en-US" dirty="0" err="1" smtClean="0"/>
              <a:t>Kurumların</a:t>
            </a:r>
            <a:r>
              <a:rPr lang="en-US" dirty="0" smtClean="0"/>
              <a:t> </a:t>
            </a:r>
            <a:r>
              <a:rPr lang="en-US" dirty="0" err="1"/>
              <a:t>toplumla</a:t>
            </a:r>
            <a:r>
              <a:rPr lang="en-US" dirty="0"/>
              <a:t> </a:t>
            </a:r>
            <a:r>
              <a:rPr lang="en-US" dirty="0" err="1"/>
              <a:t>bütünleşmesi</a:t>
            </a:r>
            <a:r>
              <a:rPr lang="en-US" dirty="0"/>
              <a:t> </a:t>
            </a:r>
            <a:r>
              <a:rPr lang="en-US" dirty="0" err="1"/>
              <a:t>için</a:t>
            </a:r>
            <a:r>
              <a:rPr lang="en-US" dirty="0"/>
              <a:t> </a:t>
            </a:r>
            <a:r>
              <a:rPr lang="en-US" dirty="0" err="1"/>
              <a:t>fırsat</a:t>
            </a:r>
            <a:r>
              <a:rPr lang="en-US" dirty="0"/>
              <a:t> </a:t>
            </a:r>
            <a:r>
              <a:rPr lang="en-US" dirty="0" err="1"/>
              <a:t>sağlar</a:t>
            </a:r>
            <a:r>
              <a:rPr lang="en-US" dirty="0" smtClean="0"/>
              <a:t>.</a:t>
            </a:r>
          </a:p>
          <a:p>
            <a:r>
              <a:rPr lang="en-US" dirty="0" err="1" smtClean="0"/>
              <a:t>Kurumun</a:t>
            </a:r>
            <a:r>
              <a:rPr lang="en-US" dirty="0" smtClean="0"/>
              <a:t> </a:t>
            </a:r>
            <a:r>
              <a:rPr lang="en-US" dirty="0" err="1"/>
              <a:t>toplum</a:t>
            </a:r>
            <a:r>
              <a:rPr lang="en-US" dirty="0"/>
              <a:t> </a:t>
            </a:r>
            <a:r>
              <a:rPr lang="en-US" dirty="0" err="1"/>
              <a:t>üzerindeki</a:t>
            </a:r>
            <a:r>
              <a:rPr lang="en-US" dirty="0"/>
              <a:t> </a:t>
            </a:r>
            <a:r>
              <a:rPr lang="en-US" dirty="0" err="1"/>
              <a:t>etkilerini</a:t>
            </a:r>
            <a:r>
              <a:rPr lang="en-US" dirty="0"/>
              <a:t> hem </a:t>
            </a:r>
            <a:r>
              <a:rPr lang="en-US" dirty="0" err="1"/>
              <a:t>kurum</a:t>
            </a:r>
            <a:r>
              <a:rPr lang="en-US" dirty="0"/>
              <a:t> hem de </a:t>
            </a:r>
            <a:r>
              <a:rPr lang="en-US" dirty="0" err="1"/>
              <a:t>toplum</a:t>
            </a:r>
            <a:r>
              <a:rPr lang="en-US" dirty="0"/>
              <a:t> </a:t>
            </a:r>
            <a:r>
              <a:rPr lang="en-US" dirty="0" err="1"/>
              <a:t>faydasını</a:t>
            </a:r>
            <a:r>
              <a:rPr lang="en-US" dirty="0"/>
              <a:t> </a:t>
            </a:r>
            <a:r>
              <a:rPr lang="en-US" dirty="0" err="1"/>
              <a:t>gözeterek</a:t>
            </a:r>
            <a:r>
              <a:rPr lang="en-US" dirty="0"/>
              <a:t> </a:t>
            </a:r>
            <a:r>
              <a:rPr lang="en-US" dirty="0" err="1"/>
              <a:t>yönetir</a:t>
            </a:r>
            <a:r>
              <a:rPr lang="en-US" dirty="0" smtClean="0"/>
              <a:t>.</a:t>
            </a:r>
          </a:p>
          <a:p>
            <a:r>
              <a:rPr lang="en-US" dirty="0" err="1" smtClean="0"/>
              <a:t>Kurumlar</a:t>
            </a:r>
            <a:r>
              <a:rPr lang="en-US" dirty="0"/>
              <a:t>, </a:t>
            </a:r>
            <a:r>
              <a:rPr lang="en-US" dirty="0" err="1"/>
              <a:t>sosyal</a:t>
            </a:r>
            <a:r>
              <a:rPr lang="en-US" dirty="0"/>
              <a:t> </a:t>
            </a:r>
            <a:r>
              <a:rPr lang="en-US" dirty="0" err="1"/>
              <a:t>yatırımları</a:t>
            </a:r>
            <a:r>
              <a:rPr lang="en-US" dirty="0"/>
              <a:t>, </a:t>
            </a:r>
            <a:r>
              <a:rPr lang="en-US" dirty="0" err="1"/>
              <a:t>hayırseverlik</a:t>
            </a:r>
            <a:r>
              <a:rPr lang="en-US" dirty="0"/>
              <a:t> </a:t>
            </a:r>
            <a:r>
              <a:rPr lang="en-US" dirty="0" err="1"/>
              <a:t>programları</a:t>
            </a:r>
            <a:r>
              <a:rPr lang="en-US" dirty="0"/>
              <a:t> </a:t>
            </a:r>
            <a:r>
              <a:rPr lang="en-US" dirty="0" err="1"/>
              <a:t>ve</a:t>
            </a:r>
            <a:r>
              <a:rPr lang="en-US" dirty="0"/>
              <a:t> </a:t>
            </a:r>
            <a:r>
              <a:rPr lang="en-US" dirty="0" err="1"/>
              <a:t>kamu</a:t>
            </a:r>
            <a:r>
              <a:rPr lang="en-US" dirty="0"/>
              <a:t> </a:t>
            </a:r>
            <a:r>
              <a:rPr lang="en-US" dirty="0" err="1"/>
              <a:t>politikalarına</a:t>
            </a:r>
            <a:r>
              <a:rPr lang="en-US" dirty="0"/>
              <a:t> </a:t>
            </a:r>
            <a:r>
              <a:rPr lang="en-US" dirty="0" err="1"/>
              <a:t>katılımı</a:t>
            </a:r>
            <a:r>
              <a:rPr lang="en-US" dirty="0"/>
              <a:t> </a:t>
            </a:r>
            <a:r>
              <a:rPr lang="en-US" dirty="0" err="1"/>
              <a:t>aracılığıyla</a:t>
            </a:r>
            <a:r>
              <a:rPr lang="en-US" dirty="0"/>
              <a:t> </a:t>
            </a:r>
            <a:r>
              <a:rPr lang="en-US" dirty="0" err="1"/>
              <a:t>topluma</a:t>
            </a:r>
            <a:r>
              <a:rPr lang="en-US" dirty="0"/>
              <a:t> </a:t>
            </a:r>
            <a:r>
              <a:rPr lang="en-US" dirty="0" err="1"/>
              <a:t>katkı</a:t>
            </a:r>
            <a:r>
              <a:rPr lang="en-US" dirty="0"/>
              <a:t> </a:t>
            </a:r>
            <a:r>
              <a:rPr lang="en-US" dirty="0" err="1"/>
              <a:t>sağlar</a:t>
            </a:r>
            <a:r>
              <a:rPr lang="en-US" dirty="0" smtClean="0"/>
              <a:t>. </a:t>
            </a:r>
          </a:p>
          <a:p>
            <a:r>
              <a:rPr lang="en-US" dirty="0" err="1" smtClean="0"/>
              <a:t>Kurumun</a:t>
            </a:r>
            <a:r>
              <a:rPr lang="en-US" dirty="0"/>
              <a:t>, </a:t>
            </a:r>
            <a:r>
              <a:rPr lang="en-US" dirty="0" err="1"/>
              <a:t>hissedarlar</a:t>
            </a:r>
            <a:r>
              <a:rPr lang="en-US" dirty="0"/>
              <a:t>, </a:t>
            </a:r>
            <a:r>
              <a:rPr lang="en-US" dirty="0" err="1"/>
              <a:t>çalışanlar</a:t>
            </a:r>
            <a:r>
              <a:rPr lang="en-US" dirty="0"/>
              <a:t>, </a:t>
            </a:r>
            <a:r>
              <a:rPr lang="en-US" dirty="0" err="1"/>
              <a:t>müşteriler</a:t>
            </a:r>
            <a:r>
              <a:rPr lang="en-US" dirty="0"/>
              <a:t>, </a:t>
            </a:r>
            <a:r>
              <a:rPr lang="en-US" dirty="0" err="1"/>
              <a:t>iş</a:t>
            </a:r>
            <a:r>
              <a:rPr lang="en-US" dirty="0"/>
              <a:t> </a:t>
            </a:r>
            <a:r>
              <a:rPr lang="en-US" dirty="0" err="1"/>
              <a:t>ortakları</a:t>
            </a:r>
            <a:r>
              <a:rPr lang="en-US" dirty="0"/>
              <a:t>, </a:t>
            </a:r>
            <a:r>
              <a:rPr lang="en-US" dirty="0" err="1"/>
              <a:t>devlet</a:t>
            </a:r>
            <a:r>
              <a:rPr lang="en-US" dirty="0"/>
              <a:t> </a:t>
            </a:r>
            <a:r>
              <a:rPr lang="en-US" dirty="0" err="1"/>
              <a:t>organları</a:t>
            </a:r>
            <a:r>
              <a:rPr lang="en-US" dirty="0"/>
              <a:t>, </a:t>
            </a:r>
            <a:r>
              <a:rPr lang="en-US" dirty="0" err="1"/>
              <a:t>sivil</a:t>
            </a:r>
            <a:r>
              <a:rPr lang="en-US" dirty="0"/>
              <a:t> </a:t>
            </a:r>
            <a:r>
              <a:rPr lang="en-US" dirty="0" err="1"/>
              <a:t>toplum</a:t>
            </a:r>
            <a:r>
              <a:rPr lang="en-US" dirty="0"/>
              <a:t> </a:t>
            </a:r>
            <a:r>
              <a:rPr lang="en-US" dirty="0" err="1"/>
              <a:t>kuruluşları</a:t>
            </a:r>
            <a:r>
              <a:rPr lang="en-US" dirty="0"/>
              <a:t> </a:t>
            </a:r>
            <a:r>
              <a:rPr lang="en-US" dirty="0" err="1"/>
              <a:t>ve</a:t>
            </a:r>
            <a:r>
              <a:rPr lang="en-US" dirty="0"/>
              <a:t> </a:t>
            </a:r>
            <a:r>
              <a:rPr lang="en-US" dirty="0" err="1"/>
              <a:t>yerel</a:t>
            </a:r>
            <a:r>
              <a:rPr lang="en-US" dirty="0"/>
              <a:t> </a:t>
            </a:r>
            <a:r>
              <a:rPr lang="en-US" dirty="0" err="1"/>
              <a:t>topluluklar</a:t>
            </a:r>
            <a:r>
              <a:rPr lang="en-US" dirty="0"/>
              <a:t> </a:t>
            </a:r>
            <a:r>
              <a:rPr lang="en-US" dirty="0" err="1"/>
              <a:t>gibi</a:t>
            </a:r>
            <a:r>
              <a:rPr lang="en-US" dirty="0"/>
              <a:t> </a:t>
            </a:r>
            <a:r>
              <a:rPr lang="en-US" dirty="0" err="1"/>
              <a:t>paydaşlarıyla</a:t>
            </a:r>
            <a:r>
              <a:rPr lang="en-US" dirty="0"/>
              <a:t> </a:t>
            </a:r>
            <a:r>
              <a:rPr lang="en-US" dirty="0" err="1"/>
              <a:t>ilişkilerini</a:t>
            </a:r>
            <a:r>
              <a:rPr lang="en-US" dirty="0"/>
              <a:t> </a:t>
            </a:r>
            <a:r>
              <a:rPr lang="en-US" dirty="0" err="1"/>
              <a:t>yönetir</a:t>
            </a:r>
            <a:r>
              <a:rPr lang="en-US" dirty="0"/>
              <a:t>.</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KSS ne değildir?</a:t>
            </a:r>
            <a:endParaRPr lang="tr-TR" dirty="0"/>
          </a:p>
        </p:txBody>
      </p:sp>
      <p:sp>
        <p:nvSpPr>
          <p:cNvPr id="3" name="İçerik Yer Tutucusu 2"/>
          <p:cNvSpPr>
            <a:spLocks noGrp="1"/>
          </p:cNvSpPr>
          <p:nvPr>
            <p:ph idx="1"/>
          </p:nvPr>
        </p:nvSpPr>
        <p:spPr/>
        <p:txBody>
          <a:bodyPr/>
          <a:lstStyle/>
          <a:p>
            <a:r>
              <a:rPr lang="tr-TR" dirty="0" smtClean="0"/>
              <a:t>Sadece </a:t>
            </a:r>
            <a:r>
              <a:rPr lang="tr-TR" dirty="0"/>
              <a:t>bir hayırseverlik çeşidi değildir. Uzun vadeli amaçları destekleyen tutarlı bir politikadır.</a:t>
            </a:r>
          </a:p>
          <a:p>
            <a:r>
              <a:rPr lang="tr-TR" dirty="0" smtClean="0"/>
              <a:t>Sadece </a:t>
            </a:r>
            <a:r>
              <a:rPr lang="tr-TR" dirty="0"/>
              <a:t>bir proje değildir. Sosyal ihtiyaç ve konuları saptamayı amaçlayan bir yönetim yaklaşımıdır.</a:t>
            </a:r>
          </a:p>
          <a:p>
            <a:r>
              <a:rPr lang="tr-TR" dirty="0" smtClean="0"/>
              <a:t>Bir </a:t>
            </a:r>
            <a:r>
              <a:rPr lang="tr-TR" dirty="0"/>
              <a:t>çeşit harcama değildir. Geri dönüşümü olan bir yatırımdır.</a:t>
            </a:r>
          </a:p>
          <a:p>
            <a:r>
              <a:rPr lang="tr-TR" dirty="0" smtClean="0"/>
              <a:t>Kar </a:t>
            </a:r>
            <a:r>
              <a:rPr lang="tr-TR" dirty="0"/>
              <a:t>getirmesi beklenen bir yatırım değildir. Sadece karlılığı sağlayacak ve koruyacak bir yatırımdır. KSS faaliyetlerinin firma performansı ile ilişkisini ölçen pek çok çalışma mevcuttur</a:t>
            </a:r>
          </a:p>
        </p:txBody>
      </p:sp>
    </p:spTree>
    <p:extLst>
      <p:ext uri="{BB962C8B-B14F-4D97-AF65-F5344CB8AC3E}">
        <p14:creationId xmlns:p14="http://schemas.microsoft.com/office/powerpoint/2010/main" val="20751034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dirty="0" smtClean="0"/>
              <a:t>KSS Faydaları</a:t>
            </a:r>
            <a:endParaRPr lang="tr-TR" dirty="0"/>
          </a:p>
        </p:txBody>
      </p:sp>
      <p:sp>
        <p:nvSpPr>
          <p:cNvPr id="5" name="Content Placeholder 4"/>
          <p:cNvSpPr>
            <a:spLocks noGrp="1"/>
          </p:cNvSpPr>
          <p:nvPr>
            <p:ph sz="half" idx="1"/>
          </p:nvPr>
        </p:nvSpPr>
        <p:spPr/>
        <p:txBody>
          <a:bodyPr>
            <a:normAutofit fontScale="77500" lnSpcReduction="20000"/>
          </a:bodyPr>
          <a:lstStyle/>
          <a:p>
            <a:r>
              <a:rPr lang="en-US" dirty="0" err="1"/>
              <a:t>Müşteri</a:t>
            </a:r>
            <a:r>
              <a:rPr lang="en-US" dirty="0"/>
              <a:t> </a:t>
            </a:r>
            <a:r>
              <a:rPr lang="en-US" dirty="0" err="1"/>
              <a:t>sadakati</a:t>
            </a:r>
            <a:r>
              <a:rPr lang="en-US" dirty="0"/>
              <a:t> </a:t>
            </a:r>
            <a:r>
              <a:rPr lang="en-US" dirty="0" err="1"/>
              <a:t>için</a:t>
            </a:r>
            <a:r>
              <a:rPr lang="en-US" dirty="0"/>
              <a:t> </a:t>
            </a:r>
            <a:r>
              <a:rPr lang="en-US" dirty="0" err="1"/>
              <a:t>önemli</a:t>
            </a:r>
            <a:r>
              <a:rPr lang="en-US" dirty="0"/>
              <a:t> </a:t>
            </a:r>
            <a:r>
              <a:rPr lang="en-US" dirty="0" err="1"/>
              <a:t>avantaj</a:t>
            </a:r>
            <a:r>
              <a:rPr lang="en-US" dirty="0"/>
              <a:t> </a:t>
            </a:r>
            <a:r>
              <a:rPr lang="en-US" dirty="0" err="1"/>
              <a:t>sağlar</a:t>
            </a:r>
            <a:r>
              <a:rPr lang="en-US" dirty="0" smtClean="0"/>
              <a:t> </a:t>
            </a:r>
          </a:p>
          <a:p>
            <a:r>
              <a:rPr lang="en-US" dirty="0" err="1" smtClean="0"/>
              <a:t>Müşterilerin</a:t>
            </a:r>
            <a:r>
              <a:rPr lang="en-US" dirty="0" smtClean="0"/>
              <a:t> </a:t>
            </a:r>
            <a:r>
              <a:rPr lang="en-US" dirty="0" err="1"/>
              <a:t>güveninin</a:t>
            </a:r>
            <a:r>
              <a:rPr lang="en-US" dirty="0"/>
              <a:t> </a:t>
            </a:r>
            <a:r>
              <a:rPr lang="en-US" dirty="0" err="1"/>
              <a:t>kazanılmasını</a:t>
            </a:r>
            <a:r>
              <a:rPr lang="en-US" dirty="0"/>
              <a:t> </a:t>
            </a:r>
            <a:r>
              <a:rPr lang="en-US" dirty="0" err="1"/>
              <a:t>sağlar</a:t>
            </a:r>
            <a:r>
              <a:rPr lang="en-US" dirty="0" smtClean="0"/>
              <a:t> </a:t>
            </a:r>
          </a:p>
          <a:p>
            <a:r>
              <a:rPr lang="en-US" dirty="0" err="1" smtClean="0"/>
              <a:t>Marka</a:t>
            </a:r>
            <a:r>
              <a:rPr lang="en-US" dirty="0" smtClean="0"/>
              <a:t> </a:t>
            </a:r>
            <a:r>
              <a:rPr lang="en-US" dirty="0" err="1"/>
              <a:t>imajın</a:t>
            </a:r>
            <a:r>
              <a:rPr lang="en-US" dirty="0"/>
              <a:t> </a:t>
            </a:r>
            <a:r>
              <a:rPr lang="en-US" dirty="0" err="1"/>
              <a:t>olumlu</a:t>
            </a:r>
            <a:r>
              <a:rPr lang="en-US" dirty="0"/>
              <a:t> </a:t>
            </a:r>
            <a:r>
              <a:rPr lang="en-US" dirty="0" err="1"/>
              <a:t>etkiler</a:t>
            </a:r>
            <a:r>
              <a:rPr lang="en-US" dirty="0"/>
              <a:t> </a:t>
            </a:r>
            <a:r>
              <a:rPr lang="en-US" dirty="0" err="1"/>
              <a:t>ve</a:t>
            </a:r>
            <a:r>
              <a:rPr lang="en-US" dirty="0"/>
              <a:t> </a:t>
            </a:r>
            <a:r>
              <a:rPr lang="en-US" dirty="0" err="1"/>
              <a:t>marka</a:t>
            </a:r>
            <a:r>
              <a:rPr lang="en-US" dirty="0"/>
              <a:t> </a:t>
            </a:r>
            <a:r>
              <a:rPr lang="en-US" dirty="0" err="1"/>
              <a:t>değerini</a:t>
            </a:r>
            <a:r>
              <a:rPr lang="en-US" dirty="0"/>
              <a:t> </a:t>
            </a:r>
            <a:r>
              <a:rPr lang="en-US" dirty="0" err="1"/>
              <a:t>arttırır</a:t>
            </a:r>
            <a:r>
              <a:rPr lang="en-US" dirty="0" smtClean="0"/>
              <a:t> </a:t>
            </a:r>
          </a:p>
          <a:p>
            <a:r>
              <a:rPr lang="en-US" dirty="0" err="1" smtClean="0"/>
              <a:t>Kurumun</a:t>
            </a:r>
            <a:r>
              <a:rPr lang="en-US" dirty="0" smtClean="0"/>
              <a:t> </a:t>
            </a:r>
            <a:r>
              <a:rPr lang="en-US" dirty="0" err="1"/>
              <a:t>itibarında</a:t>
            </a:r>
            <a:r>
              <a:rPr lang="en-US" dirty="0"/>
              <a:t> </a:t>
            </a:r>
            <a:r>
              <a:rPr lang="en-US" dirty="0" err="1"/>
              <a:t>artış</a:t>
            </a:r>
            <a:r>
              <a:rPr lang="en-US" dirty="0"/>
              <a:t> </a:t>
            </a:r>
            <a:r>
              <a:rPr lang="en-US" dirty="0" err="1"/>
              <a:t>sağlar</a:t>
            </a:r>
            <a:r>
              <a:rPr lang="en-US" dirty="0" smtClean="0"/>
              <a:t> </a:t>
            </a:r>
          </a:p>
          <a:p>
            <a:r>
              <a:rPr lang="en-US" dirty="0" err="1" smtClean="0"/>
              <a:t>Potansiyel</a:t>
            </a:r>
            <a:r>
              <a:rPr lang="en-US" dirty="0" smtClean="0"/>
              <a:t> </a:t>
            </a:r>
            <a:r>
              <a:rPr lang="en-US" dirty="0" err="1"/>
              <a:t>risklerin</a:t>
            </a:r>
            <a:r>
              <a:rPr lang="en-US" dirty="0"/>
              <a:t> </a:t>
            </a:r>
            <a:r>
              <a:rPr lang="en-US" dirty="0" err="1"/>
              <a:t>daha</a:t>
            </a:r>
            <a:r>
              <a:rPr lang="en-US" dirty="0"/>
              <a:t> </a:t>
            </a:r>
            <a:r>
              <a:rPr lang="en-US" dirty="0" err="1"/>
              <a:t>iyi</a:t>
            </a:r>
            <a:r>
              <a:rPr lang="en-US" dirty="0"/>
              <a:t> </a:t>
            </a:r>
            <a:r>
              <a:rPr lang="en-US" dirty="0" err="1"/>
              <a:t>tahmini</a:t>
            </a:r>
            <a:r>
              <a:rPr lang="en-US" dirty="0"/>
              <a:t> </a:t>
            </a:r>
            <a:r>
              <a:rPr lang="en-US" dirty="0" err="1"/>
              <a:t>ve</a:t>
            </a:r>
            <a:r>
              <a:rPr lang="en-US" dirty="0"/>
              <a:t> </a:t>
            </a:r>
            <a:r>
              <a:rPr lang="en-US" dirty="0" err="1"/>
              <a:t>yönetimini</a:t>
            </a:r>
            <a:r>
              <a:rPr lang="en-US" dirty="0"/>
              <a:t> </a:t>
            </a:r>
            <a:r>
              <a:rPr lang="en-US" dirty="0" err="1"/>
              <a:t>sağlar</a:t>
            </a:r>
            <a:r>
              <a:rPr lang="en-US" dirty="0" smtClean="0"/>
              <a:t> </a:t>
            </a:r>
          </a:p>
          <a:p>
            <a:r>
              <a:rPr lang="en-US" dirty="0" err="1" smtClean="0"/>
              <a:t>Yeni</a:t>
            </a:r>
            <a:r>
              <a:rPr lang="en-US" dirty="0" smtClean="0"/>
              <a:t> </a:t>
            </a:r>
            <a:r>
              <a:rPr lang="en-US" dirty="0" err="1"/>
              <a:t>pazarlar</a:t>
            </a:r>
            <a:r>
              <a:rPr lang="en-US" dirty="0"/>
              <a:t> </a:t>
            </a:r>
            <a:r>
              <a:rPr lang="en-US" dirty="0" err="1"/>
              <a:t>için</a:t>
            </a:r>
            <a:r>
              <a:rPr lang="en-US" dirty="0"/>
              <a:t> </a:t>
            </a:r>
            <a:r>
              <a:rPr lang="en-US" dirty="0" err="1"/>
              <a:t>fırsat</a:t>
            </a:r>
            <a:r>
              <a:rPr lang="en-US" dirty="0"/>
              <a:t> </a:t>
            </a:r>
            <a:r>
              <a:rPr lang="en-US" dirty="0" err="1"/>
              <a:t>yaratır</a:t>
            </a:r>
            <a:r>
              <a:rPr lang="en-US" dirty="0" smtClean="0"/>
              <a:t> </a:t>
            </a:r>
          </a:p>
          <a:p>
            <a:r>
              <a:rPr lang="en-US" dirty="0" err="1" smtClean="0"/>
              <a:t>Fikir</a:t>
            </a:r>
            <a:r>
              <a:rPr lang="en-US" dirty="0" smtClean="0"/>
              <a:t> </a:t>
            </a:r>
            <a:r>
              <a:rPr lang="en-US" dirty="0" err="1"/>
              <a:t>önderliği</a:t>
            </a:r>
            <a:r>
              <a:rPr lang="en-US" dirty="0"/>
              <a:t> </a:t>
            </a:r>
            <a:r>
              <a:rPr lang="en-US" dirty="0" err="1"/>
              <a:t>açısından</a:t>
            </a:r>
            <a:r>
              <a:rPr lang="en-US" dirty="0"/>
              <a:t> </a:t>
            </a:r>
            <a:r>
              <a:rPr lang="en-US" dirty="0" err="1"/>
              <a:t>dikkat</a:t>
            </a:r>
            <a:r>
              <a:rPr lang="en-US" dirty="0"/>
              <a:t> </a:t>
            </a:r>
            <a:r>
              <a:rPr lang="en-US" dirty="0" err="1"/>
              <a:t>çeker</a:t>
            </a:r>
            <a:r>
              <a:rPr lang="en-US" dirty="0"/>
              <a:t>,</a:t>
            </a:r>
            <a:r>
              <a:rPr lang="en-US" dirty="0" smtClean="0"/>
              <a:t> </a:t>
            </a:r>
          </a:p>
          <a:p>
            <a:r>
              <a:rPr lang="en-US" dirty="0" smtClean="0"/>
              <a:t>En </a:t>
            </a:r>
            <a:r>
              <a:rPr lang="en-US" dirty="0" err="1"/>
              <a:t>iyi</a:t>
            </a:r>
            <a:r>
              <a:rPr lang="en-US" dirty="0"/>
              <a:t> </a:t>
            </a:r>
            <a:r>
              <a:rPr lang="en-US" dirty="0" err="1"/>
              <a:t>elemanların</a:t>
            </a:r>
            <a:r>
              <a:rPr lang="en-US" dirty="0"/>
              <a:t> </a:t>
            </a:r>
            <a:r>
              <a:rPr lang="en-US" dirty="0" err="1"/>
              <a:t>işe</a:t>
            </a:r>
            <a:r>
              <a:rPr lang="en-US" dirty="0"/>
              <a:t> </a:t>
            </a:r>
            <a:r>
              <a:rPr lang="en-US" dirty="0" err="1"/>
              <a:t>alınmasını</a:t>
            </a:r>
            <a:r>
              <a:rPr lang="en-US" dirty="0"/>
              <a:t> </a:t>
            </a:r>
            <a:r>
              <a:rPr lang="en-US" dirty="0" err="1" smtClean="0"/>
              <a:t>sağlar</a:t>
            </a:r>
            <a:endParaRPr lang="tr-TR" dirty="0"/>
          </a:p>
        </p:txBody>
      </p:sp>
      <p:sp>
        <p:nvSpPr>
          <p:cNvPr id="6" name="Content Placeholder 5"/>
          <p:cNvSpPr>
            <a:spLocks noGrp="1"/>
          </p:cNvSpPr>
          <p:nvPr>
            <p:ph sz="half" idx="2"/>
          </p:nvPr>
        </p:nvSpPr>
        <p:spPr/>
        <p:txBody>
          <a:bodyPr>
            <a:normAutofit fontScale="77500" lnSpcReduction="20000"/>
          </a:bodyPr>
          <a:lstStyle/>
          <a:p>
            <a:r>
              <a:rPr lang="en-US" dirty="0" err="1" smtClean="0"/>
              <a:t>İşgücü</a:t>
            </a:r>
            <a:r>
              <a:rPr lang="en-US" dirty="0" smtClean="0"/>
              <a:t> </a:t>
            </a:r>
            <a:r>
              <a:rPr lang="en-US" dirty="0" err="1"/>
              <a:t>yeteneklerinin</a:t>
            </a:r>
            <a:r>
              <a:rPr lang="en-US" dirty="0"/>
              <a:t> </a:t>
            </a:r>
            <a:r>
              <a:rPr lang="en-US" dirty="0" err="1"/>
              <a:t>geliştirir</a:t>
            </a:r>
            <a:r>
              <a:rPr lang="en-US" dirty="0"/>
              <a:t> </a:t>
            </a:r>
            <a:r>
              <a:rPr lang="en-US" dirty="0" err="1"/>
              <a:t>ve</a:t>
            </a:r>
            <a:r>
              <a:rPr lang="en-US" dirty="0"/>
              <a:t> </a:t>
            </a:r>
            <a:r>
              <a:rPr lang="en-US" dirty="0" err="1"/>
              <a:t>motivasyonun</a:t>
            </a:r>
            <a:r>
              <a:rPr lang="en-US" dirty="0"/>
              <a:t> </a:t>
            </a:r>
            <a:r>
              <a:rPr lang="en-US" dirty="0" err="1"/>
              <a:t>sağlar</a:t>
            </a:r>
            <a:r>
              <a:rPr lang="en-US" dirty="0" smtClean="0"/>
              <a:t> </a:t>
            </a:r>
          </a:p>
          <a:p>
            <a:r>
              <a:rPr lang="en-US" dirty="0" err="1" smtClean="0"/>
              <a:t>Personelin</a:t>
            </a:r>
            <a:r>
              <a:rPr lang="en-US" dirty="0" smtClean="0"/>
              <a:t> </a:t>
            </a:r>
            <a:r>
              <a:rPr lang="en-US" dirty="0" err="1"/>
              <a:t>gelişimi</a:t>
            </a:r>
            <a:r>
              <a:rPr lang="en-US" dirty="0"/>
              <a:t> </a:t>
            </a:r>
            <a:r>
              <a:rPr lang="en-US" dirty="0" err="1"/>
              <a:t>ve</a:t>
            </a:r>
            <a:r>
              <a:rPr lang="en-US" dirty="0"/>
              <a:t> </a:t>
            </a:r>
            <a:r>
              <a:rPr lang="en-US" dirty="0" err="1"/>
              <a:t>devamlılığının</a:t>
            </a:r>
            <a:r>
              <a:rPr lang="en-US" dirty="0"/>
              <a:t> </a:t>
            </a:r>
            <a:r>
              <a:rPr lang="en-US" dirty="0" err="1"/>
              <a:t>sağlar</a:t>
            </a:r>
            <a:r>
              <a:rPr lang="en-US" dirty="0" smtClean="0"/>
              <a:t> </a:t>
            </a:r>
          </a:p>
          <a:p>
            <a:r>
              <a:rPr lang="en-US" dirty="0" err="1" smtClean="0"/>
              <a:t>Üretim</a:t>
            </a:r>
            <a:r>
              <a:rPr lang="en-US" dirty="0" smtClean="0"/>
              <a:t> </a:t>
            </a:r>
            <a:r>
              <a:rPr lang="en-US" dirty="0" err="1"/>
              <a:t>verimliliğini</a:t>
            </a:r>
            <a:r>
              <a:rPr lang="en-US" dirty="0"/>
              <a:t> </a:t>
            </a:r>
            <a:r>
              <a:rPr lang="en-US" dirty="0" err="1"/>
              <a:t>ve</a:t>
            </a:r>
            <a:r>
              <a:rPr lang="en-US" dirty="0"/>
              <a:t> </a:t>
            </a:r>
            <a:r>
              <a:rPr lang="en-US" dirty="0" err="1"/>
              <a:t>kaliteyi</a:t>
            </a:r>
            <a:r>
              <a:rPr lang="en-US" dirty="0"/>
              <a:t> </a:t>
            </a:r>
            <a:r>
              <a:rPr lang="en-US" dirty="0" err="1"/>
              <a:t>artırır</a:t>
            </a:r>
            <a:r>
              <a:rPr lang="en-US" dirty="0" smtClean="0"/>
              <a:t> </a:t>
            </a:r>
          </a:p>
          <a:p>
            <a:r>
              <a:rPr lang="en-US" dirty="0" err="1" smtClean="0"/>
              <a:t>Finansal</a:t>
            </a:r>
            <a:r>
              <a:rPr lang="en-US" dirty="0" smtClean="0"/>
              <a:t> </a:t>
            </a:r>
            <a:r>
              <a:rPr lang="en-US" dirty="0" err="1"/>
              <a:t>performansı</a:t>
            </a:r>
            <a:r>
              <a:rPr lang="en-US" dirty="0"/>
              <a:t> </a:t>
            </a:r>
            <a:r>
              <a:rPr lang="en-US" dirty="0" err="1"/>
              <a:t>artırır</a:t>
            </a:r>
            <a:r>
              <a:rPr lang="en-US" dirty="0"/>
              <a:t>,</a:t>
            </a:r>
            <a:r>
              <a:rPr lang="en-US" dirty="0" smtClean="0"/>
              <a:t> </a:t>
            </a:r>
          </a:p>
          <a:p>
            <a:r>
              <a:rPr lang="en-US" dirty="0" err="1" smtClean="0"/>
              <a:t>İşletme</a:t>
            </a:r>
            <a:r>
              <a:rPr lang="en-US" dirty="0" smtClean="0"/>
              <a:t> </a:t>
            </a:r>
            <a:r>
              <a:rPr lang="en-US" dirty="0" err="1"/>
              <a:t>maliyetlerini</a:t>
            </a:r>
            <a:r>
              <a:rPr lang="en-US" dirty="0"/>
              <a:t> </a:t>
            </a:r>
            <a:r>
              <a:rPr lang="en-US" dirty="0" err="1"/>
              <a:t>azaltır</a:t>
            </a:r>
            <a:r>
              <a:rPr lang="en-US" dirty="0"/>
              <a:t>,</a:t>
            </a:r>
            <a:r>
              <a:rPr lang="en-US" dirty="0" smtClean="0"/>
              <a:t> </a:t>
            </a:r>
          </a:p>
          <a:p>
            <a:r>
              <a:rPr lang="en-US" dirty="0" err="1" smtClean="0"/>
              <a:t>Satışları</a:t>
            </a:r>
            <a:r>
              <a:rPr lang="en-US" dirty="0" smtClean="0"/>
              <a:t> </a:t>
            </a:r>
            <a:r>
              <a:rPr lang="en-US" dirty="0" err="1"/>
              <a:t>arttırır</a:t>
            </a:r>
            <a:r>
              <a:rPr lang="en-US" dirty="0"/>
              <a:t>,</a:t>
            </a:r>
            <a:r>
              <a:rPr lang="en-US" dirty="0" smtClean="0"/>
              <a:t> </a:t>
            </a:r>
          </a:p>
          <a:p>
            <a:r>
              <a:rPr lang="en-US" dirty="0" err="1" smtClean="0"/>
              <a:t>Sermaye</a:t>
            </a:r>
            <a:r>
              <a:rPr lang="en-US" dirty="0" smtClean="0"/>
              <a:t> </a:t>
            </a:r>
            <a:r>
              <a:rPr lang="en-US" dirty="0" err="1"/>
              <a:t>artışı</a:t>
            </a:r>
            <a:r>
              <a:rPr lang="en-US" dirty="0"/>
              <a:t> </a:t>
            </a:r>
            <a:r>
              <a:rPr lang="en-US" dirty="0" err="1"/>
              <a:t>sağlar</a:t>
            </a:r>
            <a:r>
              <a:rPr lang="en-US" dirty="0" smtClean="0"/>
              <a:t> </a:t>
            </a:r>
          </a:p>
          <a:p>
            <a:r>
              <a:rPr lang="en-US" dirty="0" err="1" smtClean="0"/>
              <a:t>Pazar</a:t>
            </a:r>
            <a:r>
              <a:rPr lang="en-US" dirty="0" smtClean="0"/>
              <a:t> </a:t>
            </a:r>
            <a:r>
              <a:rPr lang="en-US" dirty="0" err="1"/>
              <a:t>değerinin</a:t>
            </a:r>
            <a:r>
              <a:rPr lang="en-US" dirty="0"/>
              <a:t> </a:t>
            </a:r>
            <a:r>
              <a:rPr lang="en-US" dirty="0" err="1"/>
              <a:t>artmasını</a:t>
            </a:r>
            <a:r>
              <a:rPr lang="en-US" dirty="0"/>
              <a:t> </a:t>
            </a:r>
            <a:r>
              <a:rPr lang="en-US" dirty="0" err="1"/>
              <a:t>sağlar</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KSS Destekleri</a:t>
            </a:r>
            <a:endParaRPr lang="tr-TR" dirty="0"/>
          </a:p>
        </p:txBody>
      </p:sp>
      <p:sp>
        <p:nvSpPr>
          <p:cNvPr id="6" name="İçerik Yer Tutucusu 5"/>
          <p:cNvSpPr>
            <a:spLocks noGrp="1"/>
          </p:cNvSpPr>
          <p:nvPr>
            <p:ph idx="1"/>
          </p:nvPr>
        </p:nvSpPr>
        <p:spPr/>
        <p:txBody>
          <a:bodyPr/>
          <a:lstStyle/>
          <a:p>
            <a:r>
              <a:rPr lang="tr-TR" dirty="0" smtClean="0"/>
              <a:t>Girişimcilik: Girişimciliği desteklemek için yapılan faaliyetler</a:t>
            </a:r>
          </a:p>
          <a:p>
            <a:r>
              <a:rPr lang="tr-TR" dirty="0" smtClean="0"/>
              <a:t>Eğitim: Her düzeyde eğitimi arttırma faaliyetleri</a:t>
            </a:r>
          </a:p>
          <a:p>
            <a:r>
              <a:rPr lang="tr-TR" dirty="0" smtClean="0"/>
              <a:t>Sağlık</a:t>
            </a:r>
          </a:p>
          <a:p>
            <a:r>
              <a:rPr lang="tr-TR" dirty="0" smtClean="0"/>
              <a:t>Sanat/Kültür: Sanat ve kültürel faaliyetleri destekleme</a:t>
            </a:r>
          </a:p>
          <a:p>
            <a:r>
              <a:rPr lang="tr-TR" dirty="0" smtClean="0"/>
              <a:t>Çevre: Çevresel faaliyet destekleri</a:t>
            </a:r>
            <a:endParaRPr lang="tr-TR" dirty="0"/>
          </a:p>
        </p:txBody>
      </p:sp>
    </p:spTree>
    <p:extLst>
      <p:ext uri="{BB962C8B-B14F-4D97-AF65-F5344CB8AC3E}">
        <p14:creationId xmlns:p14="http://schemas.microsoft.com/office/powerpoint/2010/main" val="662548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Yapılanlar</a:t>
            </a: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Çevreyi </a:t>
            </a:r>
            <a:r>
              <a:rPr lang="tr-TR" dirty="0"/>
              <a:t>kirletmemekten öte çevreye saygı göstermek</a:t>
            </a:r>
          </a:p>
          <a:p>
            <a:r>
              <a:rPr lang="tr-TR" dirty="0" smtClean="0"/>
              <a:t>Canlılara </a:t>
            </a:r>
            <a:r>
              <a:rPr lang="tr-TR" dirty="0"/>
              <a:t>zarar vermemek</a:t>
            </a:r>
          </a:p>
          <a:p>
            <a:r>
              <a:rPr lang="tr-TR" dirty="0" smtClean="0"/>
              <a:t>Tüketicinin </a:t>
            </a:r>
            <a:r>
              <a:rPr lang="tr-TR" dirty="0"/>
              <a:t>koşulsuz tatmini sağlamak</a:t>
            </a:r>
          </a:p>
          <a:p>
            <a:r>
              <a:rPr lang="tr-TR" dirty="0" smtClean="0"/>
              <a:t>Reklamlarda </a:t>
            </a:r>
            <a:r>
              <a:rPr lang="tr-TR" dirty="0"/>
              <a:t>yanıltıcı olmamak, çocuklara yönelik reklam yapmamak</a:t>
            </a:r>
          </a:p>
          <a:p>
            <a:r>
              <a:rPr lang="tr-TR" dirty="0" smtClean="0"/>
              <a:t>Aile </a:t>
            </a:r>
            <a:r>
              <a:rPr lang="tr-TR" dirty="0"/>
              <a:t>hayatına saygılı olmak</a:t>
            </a:r>
          </a:p>
          <a:p>
            <a:r>
              <a:rPr lang="tr-TR" dirty="0" smtClean="0"/>
              <a:t>Çalışanların </a:t>
            </a:r>
            <a:r>
              <a:rPr lang="tr-TR" dirty="0"/>
              <a:t>sağlığı için önlemler almak (örneğin sigara </a:t>
            </a:r>
            <a:r>
              <a:rPr lang="tr-TR" dirty="0" smtClean="0"/>
              <a:t>bırakma kampanyaları </a:t>
            </a:r>
            <a:r>
              <a:rPr lang="tr-TR" dirty="0"/>
              <a:t>gibi)</a:t>
            </a:r>
          </a:p>
          <a:p>
            <a:r>
              <a:rPr lang="tr-TR" dirty="0" smtClean="0"/>
              <a:t>Toplumsal </a:t>
            </a:r>
            <a:r>
              <a:rPr lang="tr-TR" dirty="0"/>
              <a:t>sorunlara duyarlı ve çözüm için katkıda bulunmak</a:t>
            </a:r>
          </a:p>
          <a:p>
            <a:r>
              <a:rPr lang="tr-TR" dirty="0" smtClean="0"/>
              <a:t>Her </a:t>
            </a:r>
            <a:r>
              <a:rPr lang="tr-TR" dirty="0"/>
              <a:t>türlü ayrımcılığa (ırk, cinsiyet…) karşı duyarlı olmak</a:t>
            </a:r>
          </a:p>
          <a:p>
            <a:r>
              <a:rPr lang="tr-TR" dirty="0" smtClean="0"/>
              <a:t>Kültür </a:t>
            </a:r>
            <a:r>
              <a:rPr lang="tr-TR" dirty="0"/>
              <a:t>ve sanat faaliyetlerini destekleyerek toplumsal </a:t>
            </a:r>
            <a:r>
              <a:rPr lang="tr-TR" dirty="0" smtClean="0"/>
              <a:t>yaşamı zenginleştirmek</a:t>
            </a:r>
            <a:r>
              <a:rPr lang="tr-TR" dirty="0"/>
              <a:t>.</a:t>
            </a:r>
          </a:p>
        </p:txBody>
      </p:sp>
    </p:spTree>
    <p:extLst>
      <p:ext uri="{BB962C8B-B14F-4D97-AF65-F5344CB8AC3E}">
        <p14:creationId xmlns:p14="http://schemas.microsoft.com/office/powerpoint/2010/main" val="36624877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Kamu yönetimi niye sosyal sorumlulukla ilgili?</a:t>
            </a:r>
            <a:endParaRPr lang="tr-TR" dirty="0"/>
          </a:p>
        </p:txBody>
      </p:sp>
      <p:sp>
        <p:nvSpPr>
          <p:cNvPr id="3" name="İçerik Yer Tutucusu 2"/>
          <p:cNvSpPr>
            <a:spLocks noGrp="1"/>
          </p:cNvSpPr>
          <p:nvPr>
            <p:ph idx="1"/>
          </p:nvPr>
        </p:nvSpPr>
        <p:spPr/>
        <p:txBody>
          <a:bodyPr>
            <a:normAutofit lnSpcReduction="10000"/>
          </a:bodyPr>
          <a:lstStyle/>
          <a:p>
            <a:r>
              <a:rPr lang="tr-TR" dirty="0" smtClean="0"/>
              <a:t>Kurumsal sosyal sorumluluk faaliyetleri sosyal politikaların, sürdürülebilir kalkınma gibi başlıkların özel sektör tarafından desteklenmesini sağlıyor. Kamu politikalarıyla paralellik içeriyor.</a:t>
            </a:r>
          </a:p>
          <a:p>
            <a:r>
              <a:rPr lang="tr-TR" dirty="0" smtClean="0"/>
              <a:t>Devletin görevlerini destekleyerek topluma destek oluyor.</a:t>
            </a:r>
          </a:p>
          <a:p>
            <a:r>
              <a:rPr lang="tr-TR" dirty="0" smtClean="0"/>
              <a:t>Kamu yönetimi reformları çerçevesindeki yönetişim olgusunu destekleyici bir yapı arz ediyor.</a:t>
            </a:r>
            <a:r>
              <a:rPr lang="en-US" dirty="0" smtClean="0"/>
              <a:t> </a:t>
            </a:r>
            <a:r>
              <a:rPr lang="en-US" dirty="0" err="1" smtClean="0"/>
              <a:t>Yönetişim</a:t>
            </a:r>
            <a:r>
              <a:rPr lang="en-US" dirty="0" smtClean="0"/>
              <a:t> </a:t>
            </a:r>
            <a:r>
              <a:rPr lang="en-US" dirty="0" err="1" smtClean="0"/>
              <a:t>anlayışıyla</a:t>
            </a:r>
            <a:r>
              <a:rPr lang="en-US" dirty="0" smtClean="0"/>
              <a:t> </a:t>
            </a:r>
            <a:r>
              <a:rPr lang="en-US" dirty="0" err="1" smtClean="0"/>
              <a:t>birlikte</a:t>
            </a:r>
            <a:r>
              <a:rPr lang="en-US" dirty="0" smtClean="0"/>
              <a:t> </a:t>
            </a:r>
            <a:r>
              <a:rPr lang="en-US" dirty="0" err="1" smtClean="0"/>
              <a:t>toplumun</a:t>
            </a:r>
            <a:r>
              <a:rPr lang="en-US" dirty="0" smtClean="0"/>
              <a:t> </a:t>
            </a:r>
            <a:r>
              <a:rPr lang="en-US" dirty="0" err="1" smtClean="0"/>
              <a:t>sevk</a:t>
            </a:r>
            <a:r>
              <a:rPr lang="en-US" dirty="0" smtClean="0"/>
              <a:t> </a:t>
            </a:r>
            <a:r>
              <a:rPr lang="en-US" dirty="0" err="1" smtClean="0"/>
              <a:t>ve</a:t>
            </a:r>
            <a:r>
              <a:rPr lang="en-US" dirty="0" smtClean="0"/>
              <a:t> </a:t>
            </a:r>
            <a:r>
              <a:rPr lang="en-US" dirty="0" err="1" smtClean="0"/>
              <a:t>idaresi</a:t>
            </a:r>
            <a:r>
              <a:rPr lang="en-US" dirty="0" smtClean="0"/>
              <a:t> </a:t>
            </a:r>
            <a:r>
              <a:rPr lang="en-US" dirty="0" err="1" smtClean="0"/>
              <a:t>sadece</a:t>
            </a:r>
            <a:r>
              <a:rPr lang="en-US" dirty="0" smtClean="0"/>
              <a:t> </a:t>
            </a:r>
            <a:r>
              <a:rPr lang="en-US" dirty="0" err="1" smtClean="0"/>
              <a:t>devletin</a:t>
            </a:r>
            <a:r>
              <a:rPr lang="en-US" dirty="0" smtClean="0"/>
              <a:t> </a:t>
            </a:r>
            <a:r>
              <a:rPr lang="en-US" dirty="0" err="1" smtClean="0"/>
              <a:t>görevi</a:t>
            </a:r>
            <a:r>
              <a:rPr lang="en-US" dirty="0" smtClean="0"/>
              <a:t> </a:t>
            </a:r>
            <a:r>
              <a:rPr lang="en-US" dirty="0" err="1" smtClean="0"/>
              <a:t>olarak</a:t>
            </a:r>
            <a:r>
              <a:rPr lang="en-US" dirty="0" smtClean="0"/>
              <a:t> </a:t>
            </a:r>
            <a:r>
              <a:rPr lang="en-US" dirty="0" err="1" smtClean="0"/>
              <a:t>değil</a:t>
            </a:r>
            <a:r>
              <a:rPr lang="en-US" dirty="0" smtClean="0"/>
              <a:t>, </a:t>
            </a:r>
            <a:r>
              <a:rPr lang="en-US" dirty="0" err="1" smtClean="0"/>
              <a:t>özel</a:t>
            </a:r>
            <a:r>
              <a:rPr lang="en-US" dirty="0" smtClean="0"/>
              <a:t> </a:t>
            </a:r>
            <a:r>
              <a:rPr lang="en-US" dirty="0" err="1" smtClean="0"/>
              <a:t>sektör</a:t>
            </a:r>
            <a:r>
              <a:rPr lang="en-US" dirty="0" smtClean="0"/>
              <a:t> </a:t>
            </a:r>
            <a:r>
              <a:rPr lang="en-US" dirty="0" err="1" smtClean="0"/>
              <a:t>ve</a:t>
            </a:r>
            <a:r>
              <a:rPr lang="en-US" dirty="0" smtClean="0"/>
              <a:t> </a:t>
            </a:r>
            <a:r>
              <a:rPr lang="en-US" dirty="0" err="1" smtClean="0"/>
              <a:t>sivil</a:t>
            </a:r>
            <a:r>
              <a:rPr lang="en-US" dirty="0" smtClean="0"/>
              <a:t> </a:t>
            </a:r>
            <a:r>
              <a:rPr lang="en-US" dirty="0" err="1" smtClean="0"/>
              <a:t>toplum</a:t>
            </a:r>
            <a:r>
              <a:rPr lang="en-US" dirty="0" smtClean="0"/>
              <a:t> </a:t>
            </a:r>
            <a:r>
              <a:rPr lang="en-US" dirty="0" err="1" smtClean="0"/>
              <a:t>örgütleriyle</a:t>
            </a:r>
            <a:r>
              <a:rPr lang="en-US" dirty="0" smtClean="0"/>
              <a:t> </a:t>
            </a:r>
            <a:r>
              <a:rPr lang="en-US" dirty="0" err="1" smtClean="0"/>
              <a:t>ortak</a:t>
            </a:r>
            <a:r>
              <a:rPr lang="en-US" dirty="0" smtClean="0"/>
              <a:t> </a:t>
            </a:r>
            <a:r>
              <a:rPr lang="en-US" dirty="0" err="1" smtClean="0"/>
              <a:t>bir</a:t>
            </a:r>
            <a:r>
              <a:rPr lang="en-US" dirty="0" smtClean="0"/>
              <a:t> </a:t>
            </a:r>
            <a:r>
              <a:rPr lang="en-US" dirty="0" err="1" smtClean="0"/>
              <a:t>şekilde</a:t>
            </a:r>
            <a:r>
              <a:rPr lang="en-US" dirty="0" smtClean="0"/>
              <a:t> </a:t>
            </a:r>
            <a:r>
              <a:rPr lang="en-US" dirty="0" err="1" smtClean="0"/>
              <a:t>üstlenilmektedir</a:t>
            </a:r>
            <a:r>
              <a:rPr lang="en-US" dirty="0" smtClean="0"/>
              <a:t>.</a:t>
            </a:r>
            <a:endParaRPr lang="tr-TR" dirty="0"/>
          </a:p>
        </p:txBody>
      </p:sp>
    </p:spTree>
    <p:extLst>
      <p:ext uri="{BB962C8B-B14F-4D97-AF65-F5344CB8AC3E}">
        <p14:creationId xmlns:p14="http://schemas.microsoft.com/office/powerpoint/2010/main" val="36167911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Kamu yönetiminin KSS rolü:</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Düzenleme: Kamu kurumları yaptıkları hukuki ve mali düzenlemelerle KSS üzerinde emredici rol oynamaktadırlar. </a:t>
            </a:r>
          </a:p>
          <a:p>
            <a:r>
              <a:rPr lang="tr-TR" dirty="0" smtClean="0"/>
              <a:t>Kolaylaştırma: Kamu kurumları KSS uygulamalarını kolaylaştırıcı işlev görmektedirler. Vergi muafiyetleri, belirli konuların desteklenmesi bu çerçevede düşünülebilir.</a:t>
            </a:r>
            <a:endParaRPr lang="tr-TR" dirty="0"/>
          </a:p>
          <a:p>
            <a:r>
              <a:rPr lang="tr-TR" dirty="0" smtClean="0"/>
              <a:t>Ortaklık:  Stratejik ortaklık yaparak, özel sektör ve sivil toplum örgütlerine destek vermektedirler.</a:t>
            </a:r>
            <a:r>
              <a:rPr lang="en-US" dirty="0" smtClean="0"/>
              <a:t> </a:t>
            </a:r>
            <a:r>
              <a:rPr lang="tr-TR" dirty="0" smtClean="0"/>
              <a:t>Fiili ortaklıkla çeşitli uygulamalara kaynak aktarımı yapılabilmektedir.</a:t>
            </a:r>
          </a:p>
          <a:p>
            <a:r>
              <a:rPr lang="tr-TR" dirty="0" smtClean="0"/>
              <a:t>Destekleme: Çeşitle ödüller ve himaye yöntemleriyle KSS projelerine dolaylı olarak katkı yapabilmektedirler. </a:t>
            </a:r>
            <a:r>
              <a:rPr lang="tr-TR" dirty="0"/>
              <a:t>S</a:t>
            </a:r>
            <a:r>
              <a:rPr lang="tr-TR" dirty="0" smtClean="0"/>
              <a:t>iyasi olarak destek farkındalık yaratmayı sağlamaktadır.</a:t>
            </a:r>
            <a:endParaRPr lang="tr-TR" dirty="0"/>
          </a:p>
        </p:txBody>
      </p:sp>
    </p:spTree>
    <p:extLst>
      <p:ext uri="{BB962C8B-B14F-4D97-AF65-F5344CB8AC3E}">
        <p14:creationId xmlns:p14="http://schemas.microsoft.com/office/powerpoint/2010/main" val="1279410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Genç Fikirler Güçlü Kadınlar</a:t>
            </a:r>
            <a:endParaRPr lang="tr-TR" dirty="0"/>
          </a:p>
        </p:txBody>
      </p:sp>
      <p:sp>
        <p:nvSpPr>
          <p:cNvPr id="3" name="Content Placeholder 2"/>
          <p:cNvSpPr>
            <a:spLocks noGrp="1"/>
          </p:cNvSpPr>
          <p:nvPr>
            <p:ph idx="1"/>
          </p:nvPr>
        </p:nvSpPr>
        <p:spPr/>
        <p:txBody>
          <a:bodyPr>
            <a:normAutofit lnSpcReduction="10000"/>
          </a:bodyPr>
          <a:lstStyle/>
          <a:p>
            <a:r>
              <a:rPr lang="en-US" dirty="0"/>
              <a:t>10 – 21 Mart 2014 </a:t>
            </a:r>
            <a:r>
              <a:rPr lang="en-US" dirty="0" err="1"/>
              <a:t>tarihleri</a:t>
            </a:r>
            <a:r>
              <a:rPr lang="en-US" dirty="0"/>
              <a:t> </a:t>
            </a:r>
            <a:r>
              <a:rPr lang="en-US" dirty="0" err="1"/>
              <a:t>arasında</a:t>
            </a:r>
            <a:r>
              <a:rPr lang="en-US" dirty="0"/>
              <a:t> </a:t>
            </a:r>
            <a:r>
              <a:rPr lang="en-US" dirty="0" err="1"/>
              <a:t>düzenlenen</a:t>
            </a:r>
            <a:r>
              <a:rPr lang="en-US" dirty="0"/>
              <a:t> </a:t>
            </a:r>
            <a:r>
              <a:rPr lang="en-US" dirty="0" err="1"/>
              <a:t>Birleşmiş</a:t>
            </a:r>
            <a:r>
              <a:rPr lang="en-US" dirty="0"/>
              <a:t> </a:t>
            </a:r>
            <a:r>
              <a:rPr lang="en-US" dirty="0" err="1"/>
              <a:t>Milletler</a:t>
            </a:r>
            <a:r>
              <a:rPr lang="en-US" dirty="0"/>
              <a:t> </a:t>
            </a:r>
            <a:r>
              <a:rPr lang="en-US" dirty="0" err="1"/>
              <a:t>Kadının</a:t>
            </a:r>
            <a:r>
              <a:rPr lang="en-US" dirty="0"/>
              <a:t> </a:t>
            </a:r>
            <a:r>
              <a:rPr lang="en-US" dirty="0" err="1"/>
              <a:t>Statüsü</a:t>
            </a:r>
            <a:r>
              <a:rPr lang="en-US" dirty="0"/>
              <a:t> </a:t>
            </a:r>
            <a:r>
              <a:rPr lang="en-US" dirty="0" err="1"/>
              <a:t>Komisyonu</a:t>
            </a:r>
            <a:r>
              <a:rPr lang="en-US" dirty="0"/>
              <a:t> 58. </a:t>
            </a:r>
            <a:r>
              <a:rPr lang="en-US" dirty="0" err="1"/>
              <a:t>Oturumu</a:t>
            </a:r>
            <a:r>
              <a:rPr lang="en-US" dirty="0"/>
              <a:t> </a:t>
            </a:r>
            <a:r>
              <a:rPr lang="en-US" dirty="0" err="1"/>
              <a:t>kapsamında</a:t>
            </a:r>
            <a:r>
              <a:rPr lang="en-US" dirty="0"/>
              <a:t> </a:t>
            </a:r>
            <a:r>
              <a:rPr lang="en-US" dirty="0" err="1"/>
              <a:t>düzenlenen</a:t>
            </a:r>
            <a:r>
              <a:rPr lang="en-US" dirty="0"/>
              <a:t> “</a:t>
            </a:r>
            <a:r>
              <a:rPr lang="en-US" dirty="0" err="1"/>
              <a:t>Kadınlar</a:t>
            </a:r>
            <a:r>
              <a:rPr lang="en-US" dirty="0"/>
              <a:t> </a:t>
            </a:r>
            <a:r>
              <a:rPr lang="en-US" dirty="0" err="1"/>
              <a:t>ve</a:t>
            </a:r>
            <a:r>
              <a:rPr lang="en-US" dirty="0"/>
              <a:t> </a:t>
            </a:r>
            <a:r>
              <a:rPr lang="en-US" dirty="0" err="1"/>
              <a:t>Kız</a:t>
            </a:r>
            <a:r>
              <a:rPr lang="en-US" dirty="0"/>
              <a:t> </a:t>
            </a:r>
            <a:r>
              <a:rPr lang="en-US" dirty="0" err="1"/>
              <a:t>Çocukları</a:t>
            </a:r>
            <a:r>
              <a:rPr lang="en-US" dirty="0"/>
              <a:t> </a:t>
            </a:r>
            <a:r>
              <a:rPr lang="en-US" dirty="0" err="1"/>
              <a:t>için</a:t>
            </a:r>
            <a:r>
              <a:rPr lang="en-US" dirty="0"/>
              <a:t> </a:t>
            </a:r>
            <a:r>
              <a:rPr lang="en-US" dirty="0" err="1"/>
              <a:t>Binyıl</a:t>
            </a:r>
            <a:r>
              <a:rPr lang="en-US" dirty="0"/>
              <a:t> </a:t>
            </a:r>
            <a:r>
              <a:rPr lang="en-US" dirty="0" err="1"/>
              <a:t>Kalkınma</a:t>
            </a:r>
            <a:r>
              <a:rPr lang="en-US" dirty="0"/>
              <a:t> </a:t>
            </a:r>
            <a:r>
              <a:rPr lang="en-US" dirty="0" err="1"/>
              <a:t>Hedeflerine</a:t>
            </a:r>
            <a:r>
              <a:rPr lang="en-US" dirty="0"/>
              <a:t> </a:t>
            </a:r>
            <a:r>
              <a:rPr lang="en-US" dirty="0" err="1"/>
              <a:t>Ulaşmak</a:t>
            </a:r>
            <a:r>
              <a:rPr lang="en-US" dirty="0"/>
              <a:t>: </a:t>
            </a:r>
            <a:r>
              <a:rPr lang="en-US" dirty="0" err="1"/>
              <a:t>Türkiye’den</a:t>
            </a:r>
            <a:r>
              <a:rPr lang="en-US" dirty="0"/>
              <a:t> </a:t>
            </a:r>
            <a:r>
              <a:rPr lang="en-US" dirty="0" err="1"/>
              <a:t>İyi</a:t>
            </a:r>
            <a:r>
              <a:rPr lang="en-US" dirty="0"/>
              <a:t> </a:t>
            </a:r>
            <a:r>
              <a:rPr lang="en-US" dirty="0" err="1"/>
              <a:t>Uygulama</a:t>
            </a:r>
            <a:r>
              <a:rPr lang="en-US" dirty="0"/>
              <a:t> </a:t>
            </a:r>
            <a:r>
              <a:rPr lang="en-US" dirty="0" err="1"/>
              <a:t>Örneği</a:t>
            </a:r>
            <a:r>
              <a:rPr lang="en-US" dirty="0"/>
              <a:t>” </a:t>
            </a:r>
            <a:r>
              <a:rPr lang="en-US" dirty="0" err="1"/>
              <a:t>temalı</a:t>
            </a:r>
            <a:r>
              <a:rPr lang="en-US" dirty="0"/>
              <a:t> </a:t>
            </a:r>
            <a:r>
              <a:rPr lang="en-US" dirty="0" err="1"/>
              <a:t>yan</a:t>
            </a:r>
            <a:r>
              <a:rPr lang="en-US" dirty="0"/>
              <a:t> </a:t>
            </a:r>
            <a:r>
              <a:rPr lang="en-US" dirty="0" err="1"/>
              <a:t>etkinlikte</a:t>
            </a:r>
            <a:r>
              <a:rPr lang="en-US" dirty="0"/>
              <a:t>; </a:t>
            </a:r>
            <a:r>
              <a:rPr lang="en-US" dirty="0" err="1"/>
              <a:t>kadın</a:t>
            </a:r>
            <a:r>
              <a:rPr lang="en-US" dirty="0"/>
              <a:t> </a:t>
            </a:r>
            <a:r>
              <a:rPr lang="en-US" dirty="0" err="1"/>
              <a:t>konusunda</a:t>
            </a:r>
            <a:r>
              <a:rPr lang="en-US" dirty="0"/>
              <a:t> </a:t>
            </a:r>
            <a:r>
              <a:rPr lang="en-US" dirty="0" err="1"/>
              <a:t>ulusal</a:t>
            </a:r>
            <a:r>
              <a:rPr lang="en-US" dirty="0"/>
              <a:t> </a:t>
            </a:r>
            <a:r>
              <a:rPr lang="en-US" dirty="0" err="1"/>
              <a:t>mekanizma</a:t>
            </a:r>
            <a:r>
              <a:rPr lang="en-US" dirty="0"/>
              <a:t> </a:t>
            </a:r>
            <a:r>
              <a:rPr lang="en-US" dirty="0" err="1"/>
              <a:t>olan</a:t>
            </a:r>
            <a:r>
              <a:rPr lang="en-US" dirty="0"/>
              <a:t> </a:t>
            </a:r>
            <a:r>
              <a:rPr lang="en-US" dirty="0" err="1"/>
              <a:t>Aile</a:t>
            </a:r>
            <a:r>
              <a:rPr lang="en-US" dirty="0"/>
              <a:t> </a:t>
            </a:r>
            <a:r>
              <a:rPr lang="en-US" dirty="0" err="1"/>
              <a:t>ve</a:t>
            </a:r>
            <a:r>
              <a:rPr lang="en-US" dirty="0"/>
              <a:t> </a:t>
            </a:r>
            <a:r>
              <a:rPr lang="en-US" dirty="0" err="1"/>
              <a:t>Sosyal</a:t>
            </a:r>
            <a:r>
              <a:rPr lang="en-US" dirty="0"/>
              <a:t> </a:t>
            </a:r>
            <a:r>
              <a:rPr lang="en-US" dirty="0" err="1"/>
              <a:t>Politikalar</a:t>
            </a:r>
            <a:r>
              <a:rPr lang="en-US" dirty="0"/>
              <a:t> </a:t>
            </a:r>
            <a:r>
              <a:rPr lang="en-US" dirty="0" err="1"/>
              <a:t>Bakanlığı</a:t>
            </a:r>
            <a:r>
              <a:rPr lang="en-US" dirty="0"/>
              <a:t> </a:t>
            </a:r>
            <a:r>
              <a:rPr lang="en-US" dirty="0" err="1"/>
              <a:t>ile</a:t>
            </a:r>
            <a:r>
              <a:rPr lang="en-US" dirty="0"/>
              <a:t>, </a:t>
            </a:r>
            <a:r>
              <a:rPr lang="en-US" dirty="0" err="1"/>
              <a:t>temel</a:t>
            </a:r>
            <a:r>
              <a:rPr lang="en-US" dirty="0"/>
              <a:t> </a:t>
            </a:r>
            <a:r>
              <a:rPr lang="en-US" dirty="0" err="1"/>
              <a:t>amacı</a:t>
            </a:r>
            <a:r>
              <a:rPr lang="en-US" dirty="0"/>
              <a:t> </a:t>
            </a:r>
            <a:r>
              <a:rPr lang="en-US" dirty="0" err="1"/>
              <a:t>Türkiye’de</a:t>
            </a:r>
            <a:r>
              <a:rPr lang="en-US" dirty="0"/>
              <a:t> </a:t>
            </a:r>
            <a:r>
              <a:rPr lang="en-US" dirty="0" err="1"/>
              <a:t>kadın</a:t>
            </a:r>
            <a:r>
              <a:rPr lang="en-US" dirty="0"/>
              <a:t> </a:t>
            </a:r>
            <a:r>
              <a:rPr lang="en-US" dirty="0" err="1"/>
              <a:t>girişimciliği</a:t>
            </a:r>
            <a:r>
              <a:rPr lang="en-US" dirty="0"/>
              <a:t> </a:t>
            </a:r>
            <a:r>
              <a:rPr lang="en-US" dirty="0" err="1"/>
              <a:t>ve</a:t>
            </a:r>
            <a:r>
              <a:rPr lang="en-US" dirty="0"/>
              <a:t> </a:t>
            </a:r>
            <a:r>
              <a:rPr lang="en-US" dirty="0" err="1"/>
              <a:t>liderliğini</a:t>
            </a:r>
            <a:r>
              <a:rPr lang="en-US" dirty="0"/>
              <a:t> </a:t>
            </a:r>
            <a:r>
              <a:rPr lang="en-US" dirty="0" err="1"/>
              <a:t>geliştirmek</a:t>
            </a:r>
            <a:r>
              <a:rPr lang="en-US" dirty="0"/>
              <a:t> </a:t>
            </a:r>
            <a:r>
              <a:rPr lang="en-US" dirty="0" err="1"/>
              <a:t>olan</a:t>
            </a:r>
            <a:r>
              <a:rPr lang="en-US" dirty="0"/>
              <a:t> </a:t>
            </a:r>
            <a:r>
              <a:rPr lang="en-US" dirty="0" err="1"/>
              <a:t>Türkiye</a:t>
            </a:r>
            <a:r>
              <a:rPr lang="en-US" dirty="0"/>
              <a:t> </a:t>
            </a:r>
            <a:r>
              <a:rPr lang="en-US" dirty="0" err="1"/>
              <a:t>Kadın</a:t>
            </a:r>
            <a:r>
              <a:rPr lang="en-US" dirty="0"/>
              <a:t> </a:t>
            </a:r>
            <a:r>
              <a:rPr lang="en-US" dirty="0" err="1"/>
              <a:t>Girişimciler</a:t>
            </a:r>
            <a:r>
              <a:rPr lang="en-US" dirty="0"/>
              <a:t> </a:t>
            </a:r>
            <a:r>
              <a:rPr lang="en-US" dirty="0" err="1"/>
              <a:t>Derneği</a:t>
            </a:r>
            <a:r>
              <a:rPr lang="en-US" dirty="0"/>
              <a:t> (KAGİDER) </a:t>
            </a:r>
            <a:r>
              <a:rPr lang="en-US" dirty="0" err="1"/>
              <a:t>ve</a:t>
            </a:r>
            <a:r>
              <a:rPr lang="en-US" dirty="0"/>
              <a:t> Intel </a:t>
            </a:r>
            <a:r>
              <a:rPr lang="en-US" dirty="0" err="1"/>
              <a:t>Türkiye</a:t>
            </a:r>
            <a:r>
              <a:rPr lang="en-US" dirty="0"/>
              <a:t> </a:t>
            </a:r>
            <a:r>
              <a:rPr lang="en-US" dirty="0" err="1"/>
              <a:t>işbirliğiyle</a:t>
            </a:r>
            <a:r>
              <a:rPr lang="en-US" dirty="0"/>
              <a:t> </a:t>
            </a:r>
            <a:r>
              <a:rPr lang="en-US" dirty="0" err="1"/>
              <a:t>hayata</a:t>
            </a:r>
            <a:r>
              <a:rPr lang="en-US" dirty="0"/>
              <a:t> </a:t>
            </a:r>
            <a:r>
              <a:rPr lang="en-US" dirty="0" err="1"/>
              <a:t>geçirilen</a:t>
            </a:r>
            <a:r>
              <a:rPr lang="en-US" dirty="0"/>
              <a:t> </a:t>
            </a:r>
            <a:r>
              <a:rPr lang="en-US" dirty="0" err="1"/>
              <a:t>Genç</a:t>
            </a:r>
            <a:r>
              <a:rPr lang="en-US" dirty="0"/>
              <a:t> </a:t>
            </a:r>
            <a:r>
              <a:rPr lang="en-US" dirty="0" err="1"/>
              <a:t>Fikirler</a:t>
            </a:r>
            <a:r>
              <a:rPr lang="en-US" dirty="0"/>
              <a:t> </a:t>
            </a:r>
            <a:r>
              <a:rPr lang="en-US" dirty="0" err="1"/>
              <a:t>Güçlü</a:t>
            </a:r>
            <a:r>
              <a:rPr lang="en-US" dirty="0"/>
              <a:t> </a:t>
            </a:r>
            <a:r>
              <a:rPr lang="en-US" dirty="0" err="1"/>
              <a:t>Kadınlar</a:t>
            </a:r>
            <a:r>
              <a:rPr lang="en-US" dirty="0"/>
              <a:t> </a:t>
            </a:r>
            <a:r>
              <a:rPr lang="en-US" dirty="0" err="1"/>
              <a:t>Projesi</a:t>
            </a:r>
            <a:r>
              <a:rPr lang="en-US" dirty="0"/>
              <a:t>, </a:t>
            </a:r>
            <a:r>
              <a:rPr lang="en-US" dirty="0" err="1"/>
              <a:t>Türkiye’den</a:t>
            </a:r>
            <a:r>
              <a:rPr lang="en-US" dirty="0"/>
              <a:t> </a:t>
            </a:r>
            <a:r>
              <a:rPr lang="en-US" dirty="0" err="1"/>
              <a:t>iyi</a:t>
            </a:r>
            <a:r>
              <a:rPr lang="en-US" dirty="0"/>
              <a:t> </a:t>
            </a:r>
            <a:r>
              <a:rPr lang="en-US" dirty="0" err="1"/>
              <a:t>uygulama</a:t>
            </a:r>
            <a:r>
              <a:rPr lang="en-US" dirty="0"/>
              <a:t> </a:t>
            </a:r>
            <a:r>
              <a:rPr lang="en-US" dirty="0" err="1"/>
              <a:t>örneği</a:t>
            </a:r>
            <a:r>
              <a:rPr lang="en-US" dirty="0"/>
              <a:t> </a:t>
            </a:r>
            <a:r>
              <a:rPr lang="en-US" dirty="0" err="1"/>
              <a:t>olarak</a:t>
            </a:r>
            <a:r>
              <a:rPr lang="en-US" dirty="0"/>
              <a:t> </a:t>
            </a:r>
            <a:r>
              <a:rPr lang="en-US" dirty="0" err="1"/>
              <a:t>sunuldu</a:t>
            </a:r>
            <a:r>
              <a:rPr lang="en-US" dirty="0"/>
              <a:t>.</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en-US" dirty="0" err="1"/>
              <a:t>Sosyal</a:t>
            </a:r>
            <a:r>
              <a:rPr lang="en-US" dirty="0"/>
              <a:t> </a:t>
            </a:r>
            <a:r>
              <a:rPr lang="en-US" dirty="0" err="1"/>
              <a:t>sorumluluk</a:t>
            </a:r>
            <a:r>
              <a:rPr lang="en-US" dirty="0"/>
              <a:t> </a:t>
            </a:r>
            <a:r>
              <a:rPr lang="en-US" dirty="0" err="1"/>
              <a:t>kişi</a:t>
            </a:r>
            <a:r>
              <a:rPr lang="en-US" dirty="0"/>
              <a:t> </a:t>
            </a:r>
            <a:r>
              <a:rPr lang="en-US" dirty="0" err="1"/>
              <a:t>ve</a:t>
            </a:r>
            <a:r>
              <a:rPr lang="en-US" dirty="0"/>
              <a:t> </a:t>
            </a:r>
            <a:r>
              <a:rPr lang="en-US" dirty="0" err="1"/>
              <a:t>kurumların</a:t>
            </a:r>
            <a:r>
              <a:rPr lang="en-US" dirty="0"/>
              <a:t> </a:t>
            </a:r>
            <a:r>
              <a:rPr lang="en-US" dirty="0" err="1"/>
              <a:t>sosyal</a:t>
            </a:r>
            <a:r>
              <a:rPr lang="en-US" dirty="0"/>
              <a:t>, </a:t>
            </a:r>
            <a:r>
              <a:rPr lang="en-US" dirty="0" err="1"/>
              <a:t>kültürel</a:t>
            </a:r>
            <a:r>
              <a:rPr lang="en-US" dirty="0"/>
              <a:t>, </a:t>
            </a:r>
            <a:r>
              <a:rPr lang="en-US" dirty="0" err="1"/>
              <a:t>ekonomik</a:t>
            </a:r>
            <a:r>
              <a:rPr lang="en-US" dirty="0"/>
              <a:t> </a:t>
            </a:r>
            <a:r>
              <a:rPr lang="en-US" dirty="0" err="1"/>
              <a:t>ve</a:t>
            </a:r>
            <a:r>
              <a:rPr lang="en-US" dirty="0"/>
              <a:t> </a:t>
            </a:r>
            <a:r>
              <a:rPr lang="en-US" dirty="0" err="1"/>
              <a:t>çevresel</a:t>
            </a:r>
            <a:r>
              <a:rPr lang="en-US" dirty="0"/>
              <a:t> </a:t>
            </a:r>
            <a:r>
              <a:rPr lang="en-US" dirty="0" err="1"/>
              <a:t>konularda</a:t>
            </a:r>
            <a:r>
              <a:rPr lang="en-US" dirty="0"/>
              <a:t> </a:t>
            </a:r>
            <a:r>
              <a:rPr lang="en-US" dirty="0" err="1"/>
              <a:t>sorumlu</a:t>
            </a:r>
            <a:r>
              <a:rPr lang="en-US" dirty="0"/>
              <a:t> </a:t>
            </a:r>
            <a:r>
              <a:rPr lang="en-US" dirty="0" err="1"/>
              <a:t>ve</a:t>
            </a:r>
            <a:r>
              <a:rPr lang="en-US" dirty="0"/>
              <a:t> </a:t>
            </a:r>
            <a:r>
              <a:rPr lang="en-US" dirty="0" err="1"/>
              <a:t>dikkatli</a:t>
            </a:r>
            <a:r>
              <a:rPr lang="en-US" dirty="0"/>
              <a:t> </a:t>
            </a:r>
            <a:r>
              <a:rPr lang="en-US" dirty="0" err="1"/>
              <a:t>davranmasını</a:t>
            </a:r>
            <a:r>
              <a:rPr lang="en-US" dirty="0"/>
              <a:t> </a:t>
            </a:r>
            <a:r>
              <a:rPr lang="en-US" dirty="0" err="1"/>
              <a:t>ifade</a:t>
            </a:r>
            <a:r>
              <a:rPr lang="en-US" dirty="0"/>
              <a:t> </a:t>
            </a:r>
            <a:r>
              <a:rPr lang="en-US" dirty="0" err="1"/>
              <a:t>eden</a:t>
            </a:r>
            <a:r>
              <a:rPr lang="en-US" dirty="0"/>
              <a:t> </a:t>
            </a:r>
            <a:r>
              <a:rPr lang="en-US" dirty="0" err="1"/>
              <a:t>bir</a:t>
            </a:r>
            <a:r>
              <a:rPr lang="en-US" dirty="0"/>
              <a:t> </a:t>
            </a:r>
            <a:r>
              <a:rPr lang="en-US" dirty="0" err="1"/>
              <a:t>tanımdır</a:t>
            </a:r>
            <a:r>
              <a:rPr lang="en-US" dirty="0"/>
              <a:t>. </a:t>
            </a:r>
            <a:r>
              <a:rPr lang="en-US" dirty="0" err="1"/>
              <a:t>Kişi</a:t>
            </a:r>
            <a:r>
              <a:rPr lang="en-US" dirty="0"/>
              <a:t> </a:t>
            </a:r>
            <a:r>
              <a:rPr lang="en-US" dirty="0" err="1"/>
              <a:t>ve</a:t>
            </a:r>
            <a:r>
              <a:rPr lang="en-US" dirty="0"/>
              <a:t> </a:t>
            </a:r>
            <a:r>
              <a:rPr lang="en-US" dirty="0" err="1"/>
              <a:t>kurumların</a:t>
            </a:r>
            <a:r>
              <a:rPr lang="en-US" dirty="0"/>
              <a:t> </a:t>
            </a:r>
            <a:r>
              <a:rPr lang="en-US" dirty="0" err="1"/>
              <a:t>sosyal</a:t>
            </a:r>
            <a:r>
              <a:rPr lang="en-US" dirty="0"/>
              <a:t> </a:t>
            </a:r>
            <a:r>
              <a:rPr lang="en-US" dirty="0" err="1"/>
              <a:t>sorumlu</a:t>
            </a:r>
            <a:r>
              <a:rPr lang="en-US" dirty="0"/>
              <a:t> </a:t>
            </a:r>
            <a:r>
              <a:rPr lang="en-US" dirty="0" err="1"/>
              <a:t>davranmaları</a:t>
            </a:r>
            <a:r>
              <a:rPr lang="en-US" dirty="0"/>
              <a:t> </a:t>
            </a:r>
            <a:r>
              <a:rPr lang="en-US" dirty="0" err="1"/>
              <a:t>toplumsal</a:t>
            </a:r>
            <a:r>
              <a:rPr lang="en-US" dirty="0"/>
              <a:t> </a:t>
            </a:r>
            <a:r>
              <a:rPr lang="en-US" dirty="0" err="1"/>
              <a:t>gelişime</a:t>
            </a:r>
            <a:r>
              <a:rPr lang="en-US" dirty="0"/>
              <a:t> </a:t>
            </a:r>
            <a:r>
              <a:rPr lang="en-US" dirty="0" err="1"/>
              <a:t>katkı</a:t>
            </a:r>
            <a:r>
              <a:rPr lang="en-US" dirty="0"/>
              <a:t> </a:t>
            </a:r>
            <a:r>
              <a:rPr lang="en-US" dirty="0" err="1"/>
              <a:t>sağlar</a:t>
            </a:r>
            <a:r>
              <a:rPr lang="en-US" dirty="0" smtClean="0"/>
              <a:t>.</a:t>
            </a:r>
          </a:p>
          <a:p>
            <a:r>
              <a:rPr lang="en-US" dirty="0" err="1"/>
              <a:t>Kurumsal</a:t>
            </a:r>
            <a:r>
              <a:rPr lang="en-US" dirty="0"/>
              <a:t> </a:t>
            </a:r>
            <a:r>
              <a:rPr lang="en-US" dirty="0" err="1"/>
              <a:t>sosyal</a:t>
            </a:r>
            <a:r>
              <a:rPr lang="en-US" dirty="0"/>
              <a:t> </a:t>
            </a:r>
            <a:r>
              <a:rPr lang="en-US" dirty="0" err="1"/>
              <a:t>sorumluluk</a:t>
            </a:r>
            <a:r>
              <a:rPr lang="en-US" dirty="0"/>
              <a:t>, </a:t>
            </a:r>
            <a:r>
              <a:rPr lang="en-US" dirty="0" err="1"/>
              <a:t>adından</a:t>
            </a:r>
            <a:r>
              <a:rPr lang="en-US" dirty="0"/>
              <a:t> </a:t>
            </a:r>
            <a:r>
              <a:rPr lang="en-US" dirty="0" err="1"/>
              <a:t>da</a:t>
            </a:r>
            <a:r>
              <a:rPr lang="en-US" dirty="0"/>
              <a:t> </a:t>
            </a:r>
            <a:r>
              <a:rPr lang="en-US" dirty="0" err="1"/>
              <a:t>anlaşılacağı</a:t>
            </a:r>
            <a:r>
              <a:rPr lang="en-US" dirty="0"/>
              <a:t> </a:t>
            </a:r>
            <a:r>
              <a:rPr lang="en-US" dirty="0" err="1"/>
              <a:t>üzere</a:t>
            </a:r>
            <a:r>
              <a:rPr lang="en-US" dirty="0"/>
              <a:t> </a:t>
            </a:r>
            <a:r>
              <a:rPr lang="en-US" dirty="0" err="1"/>
              <a:t>şirketlerin</a:t>
            </a:r>
            <a:r>
              <a:rPr lang="en-US" dirty="0"/>
              <a:t> </a:t>
            </a:r>
            <a:r>
              <a:rPr lang="en-US" dirty="0" err="1"/>
              <a:t>kurumsal</a:t>
            </a:r>
            <a:r>
              <a:rPr lang="en-US" dirty="0"/>
              <a:t> </a:t>
            </a:r>
            <a:r>
              <a:rPr lang="en-US" dirty="0" err="1"/>
              <a:t>vatandaşlar</a:t>
            </a:r>
            <a:r>
              <a:rPr lang="en-US" dirty="0"/>
              <a:t> </a:t>
            </a:r>
            <a:r>
              <a:rPr lang="en-US" dirty="0" err="1"/>
              <a:t>olarak</a:t>
            </a:r>
            <a:r>
              <a:rPr lang="en-US" dirty="0"/>
              <a:t> </a:t>
            </a:r>
            <a:r>
              <a:rPr lang="en-US" dirty="0" err="1"/>
              <a:t>işlerini</a:t>
            </a:r>
            <a:r>
              <a:rPr lang="en-US" dirty="0"/>
              <a:t>, </a:t>
            </a:r>
            <a:r>
              <a:rPr lang="en-US" dirty="0" err="1"/>
              <a:t>çalışanlar</a:t>
            </a:r>
            <a:r>
              <a:rPr lang="en-US" dirty="0"/>
              <a:t> </a:t>
            </a:r>
            <a:r>
              <a:rPr lang="en-US" dirty="0" err="1"/>
              <a:t>ve</a:t>
            </a:r>
            <a:r>
              <a:rPr lang="en-US" dirty="0"/>
              <a:t> </a:t>
            </a:r>
            <a:r>
              <a:rPr lang="en-US" dirty="0" err="1"/>
              <a:t>paydaşlarıyla</a:t>
            </a:r>
            <a:r>
              <a:rPr lang="en-US" dirty="0"/>
              <a:t> </a:t>
            </a:r>
            <a:r>
              <a:rPr lang="en-US" dirty="0" err="1"/>
              <a:t>ilişkilerini</a:t>
            </a:r>
            <a:r>
              <a:rPr lang="en-US" dirty="0"/>
              <a:t> </a:t>
            </a:r>
            <a:r>
              <a:rPr lang="en-US" dirty="0" err="1"/>
              <a:t>sosyal</a:t>
            </a:r>
            <a:r>
              <a:rPr lang="en-US" dirty="0"/>
              <a:t>, </a:t>
            </a:r>
            <a:r>
              <a:rPr lang="en-US" dirty="0" err="1"/>
              <a:t>kültürel</a:t>
            </a:r>
            <a:r>
              <a:rPr lang="en-US" dirty="0"/>
              <a:t>, </a:t>
            </a:r>
            <a:r>
              <a:rPr lang="en-US" dirty="0" err="1"/>
              <a:t>ekonomik</a:t>
            </a:r>
            <a:r>
              <a:rPr lang="en-US" dirty="0"/>
              <a:t> </a:t>
            </a:r>
            <a:r>
              <a:rPr lang="en-US" dirty="0" err="1"/>
              <a:t>ve</a:t>
            </a:r>
            <a:r>
              <a:rPr lang="en-US" dirty="0"/>
              <a:t> </a:t>
            </a:r>
            <a:r>
              <a:rPr lang="en-US" dirty="0" err="1"/>
              <a:t>çevresel</a:t>
            </a:r>
            <a:r>
              <a:rPr lang="en-US" dirty="0"/>
              <a:t> </a:t>
            </a:r>
            <a:r>
              <a:rPr lang="en-US" dirty="0" err="1"/>
              <a:t>konularda</a:t>
            </a:r>
            <a:r>
              <a:rPr lang="en-US" dirty="0"/>
              <a:t> </a:t>
            </a:r>
            <a:r>
              <a:rPr lang="en-US" dirty="0" err="1"/>
              <a:t>duyarlı</a:t>
            </a:r>
            <a:r>
              <a:rPr lang="en-US" dirty="0"/>
              <a:t>, </a:t>
            </a:r>
            <a:r>
              <a:rPr lang="en-US" dirty="0" err="1"/>
              <a:t>etik</a:t>
            </a:r>
            <a:r>
              <a:rPr lang="en-US" dirty="0"/>
              <a:t>, </a:t>
            </a:r>
            <a:r>
              <a:rPr lang="en-US" dirty="0" err="1"/>
              <a:t>sorumluluk</a:t>
            </a:r>
            <a:r>
              <a:rPr lang="en-US" dirty="0"/>
              <a:t> </a:t>
            </a:r>
            <a:r>
              <a:rPr lang="en-US" dirty="0" err="1"/>
              <a:t>sahibi</a:t>
            </a:r>
            <a:r>
              <a:rPr lang="en-US" dirty="0"/>
              <a:t> </a:t>
            </a:r>
            <a:r>
              <a:rPr lang="en-US" dirty="0" err="1"/>
              <a:t>yaklaşımlarla</a:t>
            </a:r>
            <a:r>
              <a:rPr lang="en-US" dirty="0"/>
              <a:t> </a:t>
            </a:r>
            <a:r>
              <a:rPr lang="en-US" dirty="0" err="1"/>
              <a:t>gerçekleştirmeleri</a:t>
            </a:r>
            <a:r>
              <a:rPr lang="en-US" dirty="0"/>
              <a:t> </a:t>
            </a:r>
            <a:r>
              <a:rPr lang="en-US" dirty="0" err="1"/>
              <a:t>ve</a:t>
            </a:r>
            <a:r>
              <a:rPr lang="en-US" dirty="0"/>
              <a:t> </a:t>
            </a:r>
            <a:r>
              <a:rPr lang="en-US" dirty="0" err="1"/>
              <a:t>toplumsal</a:t>
            </a:r>
            <a:r>
              <a:rPr lang="en-US" dirty="0"/>
              <a:t> </a:t>
            </a:r>
            <a:r>
              <a:rPr lang="en-US" dirty="0" err="1"/>
              <a:t>konulara</a:t>
            </a:r>
            <a:r>
              <a:rPr lang="en-US" dirty="0"/>
              <a:t> </a:t>
            </a:r>
            <a:r>
              <a:rPr lang="en-US" dirty="0" err="1"/>
              <a:t>yatırım</a:t>
            </a:r>
            <a:r>
              <a:rPr lang="en-US" dirty="0"/>
              <a:t> </a:t>
            </a:r>
            <a:r>
              <a:rPr lang="en-US" dirty="0" err="1"/>
              <a:t>yapmaları</a:t>
            </a:r>
            <a:r>
              <a:rPr lang="en-US" dirty="0"/>
              <a:t> </a:t>
            </a:r>
            <a:r>
              <a:rPr lang="en-US" dirty="0" err="1"/>
              <a:t>anlamına</a:t>
            </a:r>
            <a:r>
              <a:rPr lang="en-US" dirty="0"/>
              <a:t> </a:t>
            </a:r>
            <a:r>
              <a:rPr lang="en-US" dirty="0" err="1"/>
              <a:t>gelir</a:t>
            </a:r>
            <a:r>
              <a:rPr lang="en-US" dirty="0"/>
              <a:t>. </a:t>
            </a:r>
            <a:r>
              <a:rPr lang="en-US" dirty="0" err="1"/>
              <a:t>Kurumsal</a:t>
            </a:r>
            <a:r>
              <a:rPr lang="en-US" dirty="0"/>
              <a:t> </a:t>
            </a:r>
            <a:r>
              <a:rPr lang="en-US" dirty="0" err="1"/>
              <a:t>sosyal</a:t>
            </a:r>
            <a:r>
              <a:rPr lang="en-US" dirty="0"/>
              <a:t> </a:t>
            </a:r>
            <a:r>
              <a:rPr lang="en-US" dirty="0" err="1"/>
              <a:t>sorumluluk</a:t>
            </a:r>
            <a:r>
              <a:rPr lang="en-US" dirty="0"/>
              <a:t> </a:t>
            </a:r>
            <a:r>
              <a:rPr lang="en-US" dirty="0" err="1"/>
              <a:t>yasal</a:t>
            </a:r>
            <a:r>
              <a:rPr lang="en-US" dirty="0"/>
              <a:t> </a:t>
            </a:r>
            <a:r>
              <a:rPr lang="en-US" dirty="0" err="1"/>
              <a:t>zorunluluklara</a:t>
            </a:r>
            <a:r>
              <a:rPr lang="en-US" dirty="0"/>
              <a:t> </a:t>
            </a:r>
            <a:r>
              <a:rPr lang="en-US" dirty="0" err="1"/>
              <a:t>ve</a:t>
            </a:r>
            <a:r>
              <a:rPr lang="en-US" dirty="0"/>
              <a:t> </a:t>
            </a:r>
            <a:r>
              <a:rPr lang="en-US" dirty="0" err="1"/>
              <a:t>yasalara</a:t>
            </a:r>
            <a:r>
              <a:rPr lang="en-US" dirty="0"/>
              <a:t> </a:t>
            </a:r>
            <a:r>
              <a:rPr lang="en-US" dirty="0" err="1"/>
              <a:t>uymayı</a:t>
            </a:r>
            <a:r>
              <a:rPr lang="en-US" dirty="0"/>
              <a:t> </a:t>
            </a:r>
            <a:r>
              <a:rPr lang="en-US" dirty="0" err="1"/>
              <a:t>değil</a:t>
            </a:r>
            <a:r>
              <a:rPr lang="en-US" dirty="0"/>
              <a:t>, </a:t>
            </a:r>
            <a:r>
              <a:rPr lang="en-US" dirty="0" err="1"/>
              <a:t>şirketlerin</a:t>
            </a:r>
            <a:r>
              <a:rPr lang="en-US" dirty="0"/>
              <a:t> </a:t>
            </a:r>
            <a:r>
              <a:rPr lang="en-US" dirty="0" err="1"/>
              <a:t>kendi</a:t>
            </a:r>
            <a:r>
              <a:rPr lang="en-US" dirty="0"/>
              <a:t> </a:t>
            </a:r>
            <a:r>
              <a:rPr lang="en-US" dirty="0" err="1"/>
              <a:t>inisiyatifleriyle</a:t>
            </a:r>
            <a:r>
              <a:rPr lang="en-US" dirty="0"/>
              <a:t> </a:t>
            </a:r>
            <a:r>
              <a:rPr lang="en-US" dirty="0" err="1"/>
              <a:t>gönüllü</a:t>
            </a:r>
            <a:r>
              <a:rPr lang="en-US" dirty="0"/>
              <a:t> </a:t>
            </a:r>
            <a:r>
              <a:rPr lang="en-US" dirty="0" err="1"/>
              <a:t>olarak</a:t>
            </a:r>
            <a:r>
              <a:rPr lang="en-US" dirty="0"/>
              <a:t> </a:t>
            </a:r>
            <a:r>
              <a:rPr lang="en-US" dirty="0" err="1"/>
              <a:t>gerçekleştirdikleri</a:t>
            </a:r>
            <a:r>
              <a:rPr lang="en-US" dirty="0"/>
              <a:t> </a:t>
            </a:r>
            <a:r>
              <a:rPr lang="en-US" dirty="0" err="1"/>
              <a:t>uygulamaları</a:t>
            </a:r>
            <a:r>
              <a:rPr lang="en-US" dirty="0"/>
              <a:t> </a:t>
            </a:r>
            <a:r>
              <a:rPr lang="en-US" dirty="0" err="1"/>
              <a:t>kapsar</a:t>
            </a:r>
            <a:r>
              <a:rPr lang="en-US" dirty="0"/>
              <a:t>.</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Parlak Gülüşler Parlak Gelecekler</a:t>
            </a:r>
          </a:p>
        </p:txBody>
      </p:sp>
      <p:sp>
        <p:nvSpPr>
          <p:cNvPr id="3" name="İçerik Yer Tutucusu 2"/>
          <p:cNvSpPr>
            <a:spLocks noGrp="1"/>
          </p:cNvSpPr>
          <p:nvPr>
            <p:ph idx="1"/>
          </p:nvPr>
        </p:nvSpPr>
        <p:spPr/>
        <p:txBody>
          <a:bodyPr>
            <a:normAutofit fontScale="85000" lnSpcReduction="10000"/>
          </a:bodyPr>
          <a:lstStyle/>
          <a:p>
            <a:r>
              <a:rPr lang="tr-TR" dirty="0"/>
              <a:t>Çocukları ağız sağlığı ve bakımı konusunda bilinçlendirmek amacıyla 20 yılı aşkın süredir dünya çapında yürüttüğü Parlak Gülüşler Parlak Gelecekler projesini, 2006’dan bu yana Türkiye’de TOÇEV (Tüvana Okuma İstekli Çocuk Eğitim Vakfı) ve Milli Eğitim Bakanlığı’nın işbirliğiyle gerçekleştiren </a:t>
            </a:r>
            <a:r>
              <a:rPr lang="tr-TR" dirty="0" err="1"/>
              <a:t>Colgate</a:t>
            </a:r>
            <a:r>
              <a:rPr lang="tr-TR" dirty="0"/>
              <a:t>, projeyi 5 yıl daha sürdürmek üzere bakanlıkla protokolünü yeniledi. Türkiye’de diş hekimleri </a:t>
            </a:r>
            <a:r>
              <a:rPr lang="tr-TR" dirty="0" err="1"/>
              <a:t>trafından</a:t>
            </a:r>
            <a:r>
              <a:rPr lang="tr-TR" dirty="0"/>
              <a:t> en çok tavsiye edilen ağız bakım markası olan </a:t>
            </a:r>
            <a:r>
              <a:rPr lang="tr-TR" dirty="0" err="1"/>
              <a:t>Colgate</a:t>
            </a:r>
            <a:r>
              <a:rPr lang="tr-TR" dirty="0"/>
              <a:t>, ülkemizdeki 51 ilde 2,5 milyon çocuğa ulaşan projenin ikinci fazını, çalışanlarının çocuklarıyla birlikte kutladı. Tüm dünyadan diş hekimlerini İstanbul’da buluşturan Dünya Diş Hekimliği Kongresi kapsamında düzenlenen törene katılan çocuklar, ağız sağlığı konusunda eğitim aldı, bu konuda hazırlanan oyunları oynadı ve çizgi filmi izledi.</a:t>
            </a:r>
          </a:p>
        </p:txBody>
      </p:sp>
    </p:spTree>
    <p:extLst>
      <p:ext uri="{BB962C8B-B14F-4D97-AF65-F5344CB8AC3E}">
        <p14:creationId xmlns:p14="http://schemas.microsoft.com/office/powerpoint/2010/main" val="2077187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Parlak Gülüşler Parlak Gelecekler</a:t>
            </a:r>
            <a:endParaRPr lang="tr-TR" dirty="0"/>
          </a:p>
        </p:txBody>
      </p:sp>
      <p:sp>
        <p:nvSpPr>
          <p:cNvPr id="3" name="İçerik Yer Tutucusu 2"/>
          <p:cNvSpPr>
            <a:spLocks noGrp="1"/>
          </p:cNvSpPr>
          <p:nvPr>
            <p:ph idx="1"/>
          </p:nvPr>
        </p:nvSpPr>
        <p:spPr/>
        <p:txBody>
          <a:bodyPr>
            <a:normAutofit/>
          </a:bodyPr>
          <a:lstStyle/>
          <a:p>
            <a:r>
              <a:rPr lang="tr-TR" dirty="0"/>
              <a:t>Parlak Gülüşler Parlak Gelecekler projesi, daha sağlıklı nesiller yetiştirilmesine katkıda bulunmak amacıyla, ağız bakım ürünlerinde dünya lideri olan </a:t>
            </a:r>
            <a:r>
              <a:rPr lang="tr-TR" dirty="0" err="1"/>
              <a:t>Colgate</a:t>
            </a:r>
            <a:r>
              <a:rPr lang="tr-TR" dirty="0"/>
              <a:t> tarafından 1991 yılında başlatıldı. Projenin ödüllü eğitim programı, uluslararası bir danışma kurulu ile birlikte hazırlandı. Ağız sağlığı ve bakımı konusunda çocukları bilinçlendirmeyi hedefleyen proje, bugüne kadar 30 farklı dilin konuşulduğu 80 ülkede 650 milyonu aşkın çocuğa ulaştı.</a:t>
            </a:r>
          </a:p>
        </p:txBody>
      </p:sp>
    </p:spTree>
    <p:extLst>
      <p:ext uri="{BB962C8B-B14F-4D97-AF65-F5344CB8AC3E}">
        <p14:creationId xmlns:p14="http://schemas.microsoft.com/office/powerpoint/2010/main" val="37362932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50 İle 50 Kütüphane</a:t>
            </a:r>
            <a:endParaRPr lang="tr-TR" dirty="0"/>
          </a:p>
        </p:txBody>
      </p:sp>
      <p:sp>
        <p:nvSpPr>
          <p:cNvPr id="3" name="İçerik Yer Tutucusu 2"/>
          <p:cNvSpPr>
            <a:spLocks noGrp="1"/>
          </p:cNvSpPr>
          <p:nvPr>
            <p:ph idx="1"/>
          </p:nvPr>
        </p:nvSpPr>
        <p:spPr/>
        <p:txBody>
          <a:bodyPr>
            <a:normAutofit fontScale="85000" lnSpcReduction="10000"/>
          </a:bodyPr>
          <a:lstStyle/>
          <a:p>
            <a:r>
              <a:rPr lang="tr-TR" dirty="0" err="1"/>
              <a:t>Citibank</a:t>
            </a:r>
            <a:r>
              <a:rPr lang="tr-TR" dirty="0"/>
              <a:t> ve TOÇEV, Türkiye’de eğitime destek vermek amacı ile büyük bir projede işbirliği yapıyor. Proje kapsamında, Türkiye’de ihtiyacı bulunan ilköğretim okullarına kütüphane kurulması ve kitap ulaştırılması amaçlanıyor. Sene başından bu yana 15 kütüphanenin açılışını gerçekleştiren </a:t>
            </a:r>
            <a:r>
              <a:rPr lang="tr-TR" dirty="0" err="1"/>
              <a:t>Citibank</a:t>
            </a:r>
            <a:r>
              <a:rPr lang="tr-TR" dirty="0"/>
              <a:t> ve TOÇEV, 2012 yılı sonuna kadar 50 ilde 50 okula ulaşmayı hedefliyor. Proje kapsamında, T.C. Milli Eğitim Bakanlığı'nın desteği ile kütüphane ihtiyacı belirlenen okullarda kütüphane odaları yapılırken, aynı zamanda kütüphane araç gereçleri, kitaplar ve kitap kayıtları için bilgisayar yerleştiriliyor. TOÇEV ve Milli Eğitim Bakanlığı tarafından belirlenen kitaplar arasında çocukların okuma sevgisi ve hayal gücünü geliştirecek kitapların yanı sıra, kaynak kitap ve klasik eserler de bulunuyor.</a:t>
            </a:r>
          </a:p>
          <a:p>
            <a:endParaRPr lang="tr-TR" dirty="0"/>
          </a:p>
        </p:txBody>
      </p:sp>
    </p:spTree>
    <p:extLst>
      <p:ext uri="{BB962C8B-B14F-4D97-AF65-F5344CB8AC3E}">
        <p14:creationId xmlns:p14="http://schemas.microsoft.com/office/powerpoint/2010/main" val="1943854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Türkiye Okuyor</a:t>
            </a:r>
            <a:endParaRPr lang="tr-TR"/>
          </a:p>
        </p:txBody>
      </p:sp>
      <p:sp>
        <p:nvSpPr>
          <p:cNvPr id="3" name="Content Placeholder 2"/>
          <p:cNvSpPr>
            <a:spLocks noGrp="1"/>
          </p:cNvSpPr>
          <p:nvPr>
            <p:ph idx="1"/>
          </p:nvPr>
        </p:nvSpPr>
        <p:spPr/>
        <p:txBody>
          <a:bodyPr>
            <a:normAutofit fontScale="85000" lnSpcReduction="10000"/>
          </a:bodyPr>
          <a:lstStyle/>
          <a:p>
            <a:r>
              <a:rPr lang="en-US" b="1" dirty="0" err="1" smtClean="0"/>
              <a:t>Türkiye</a:t>
            </a:r>
            <a:r>
              <a:rPr lang="en-US" b="1" dirty="0" smtClean="0"/>
              <a:t> </a:t>
            </a:r>
            <a:r>
              <a:rPr lang="en-US" b="1" dirty="0" err="1" smtClean="0"/>
              <a:t>OkuyorTürkiye</a:t>
            </a:r>
            <a:r>
              <a:rPr lang="en-US" b="1" dirty="0" smtClean="0"/>
              <a:t> </a:t>
            </a:r>
            <a:r>
              <a:rPr lang="en-US" b="1" dirty="0" err="1" smtClean="0"/>
              <a:t>Okuyor</a:t>
            </a:r>
            <a:r>
              <a:rPr lang="en-US" b="1" dirty="0" smtClean="0"/>
              <a:t> </a:t>
            </a:r>
            <a:r>
              <a:rPr lang="en-US" b="1" dirty="0" err="1" smtClean="0"/>
              <a:t>Kampanyası</a:t>
            </a:r>
            <a:r>
              <a:rPr lang="en-US" b="1" dirty="0" smtClean="0"/>
              <a:t>, </a:t>
            </a:r>
            <a:r>
              <a:rPr lang="en-US" b="1" dirty="0" err="1" smtClean="0"/>
              <a:t>Cumhurbaşkanı</a:t>
            </a:r>
            <a:r>
              <a:rPr lang="en-US" b="1" dirty="0" smtClean="0"/>
              <a:t> Abdullah </a:t>
            </a:r>
            <a:r>
              <a:rPr lang="en-US" b="1" dirty="0" err="1" smtClean="0"/>
              <a:t>Gül’ün</a:t>
            </a:r>
            <a:r>
              <a:rPr lang="en-US" b="1" dirty="0" smtClean="0"/>
              <a:t> </a:t>
            </a:r>
            <a:r>
              <a:rPr lang="en-US" b="1" dirty="0" err="1" smtClean="0"/>
              <a:t>himayelerinde</a:t>
            </a:r>
            <a:r>
              <a:rPr lang="en-US" b="1" dirty="0" smtClean="0"/>
              <a:t> </a:t>
            </a:r>
            <a:r>
              <a:rPr lang="en-US" b="1" dirty="0" err="1" smtClean="0"/>
              <a:t>Millî</a:t>
            </a:r>
            <a:r>
              <a:rPr lang="en-US" b="1" dirty="0" smtClean="0"/>
              <a:t> </a:t>
            </a:r>
            <a:r>
              <a:rPr lang="en-US" b="1" dirty="0" err="1" smtClean="0"/>
              <a:t>Eğitim</a:t>
            </a:r>
            <a:r>
              <a:rPr lang="en-US" b="1" dirty="0" smtClean="0"/>
              <a:t> </a:t>
            </a:r>
            <a:r>
              <a:rPr lang="en-US" b="1" dirty="0" err="1" smtClean="0"/>
              <a:t>Bakanlığı</a:t>
            </a:r>
            <a:r>
              <a:rPr lang="en-US" b="1" dirty="0" smtClean="0"/>
              <a:t>, </a:t>
            </a:r>
            <a:r>
              <a:rPr lang="en-US" b="1" dirty="0" err="1" smtClean="0"/>
              <a:t>Kültür</a:t>
            </a:r>
            <a:r>
              <a:rPr lang="en-US" b="1" dirty="0" smtClean="0"/>
              <a:t> </a:t>
            </a:r>
            <a:r>
              <a:rPr lang="en-US" b="1" dirty="0" err="1" smtClean="0"/>
              <a:t>ve</a:t>
            </a:r>
            <a:r>
              <a:rPr lang="en-US" b="1" dirty="0" smtClean="0"/>
              <a:t> </a:t>
            </a:r>
            <a:r>
              <a:rPr lang="en-US" b="1" dirty="0" err="1" smtClean="0"/>
              <a:t>Turizm</a:t>
            </a:r>
            <a:r>
              <a:rPr lang="en-US" b="1" dirty="0" smtClean="0"/>
              <a:t> </a:t>
            </a:r>
            <a:r>
              <a:rPr lang="en-US" b="1" dirty="0" err="1" smtClean="0"/>
              <a:t>Bakanlığı</a:t>
            </a:r>
            <a:r>
              <a:rPr lang="en-US" b="1" dirty="0" smtClean="0"/>
              <a:t> </a:t>
            </a:r>
            <a:r>
              <a:rPr lang="en-US" b="1" dirty="0" err="1" smtClean="0"/>
              <a:t>ile</a:t>
            </a:r>
            <a:r>
              <a:rPr lang="en-US" b="1" dirty="0" smtClean="0"/>
              <a:t> </a:t>
            </a:r>
            <a:r>
              <a:rPr lang="en-US" b="1" dirty="0" err="1" smtClean="0"/>
              <a:t>Türkiye</a:t>
            </a:r>
            <a:r>
              <a:rPr lang="en-US" b="1" dirty="0" smtClean="0"/>
              <a:t> </a:t>
            </a:r>
            <a:r>
              <a:rPr lang="en-US" b="1" dirty="0" err="1" smtClean="0"/>
              <a:t>Bilişim</a:t>
            </a:r>
            <a:r>
              <a:rPr lang="en-US" b="1" dirty="0" smtClean="0"/>
              <a:t> </a:t>
            </a:r>
            <a:r>
              <a:rPr lang="en-US" b="1" dirty="0" err="1" smtClean="0"/>
              <a:t>Derneği’nin</a:t>
            </a:r>
            <a:r>
              <a:rPr lang="en-US" b="1" dirty="0" smtClean="0"/>
              <a:t> </a:t>
            </a:r>
            <a:r>
              <a:rPr lang="en-US" b="1" dirty="0" err="1" smtClean="0"/>
              <a:t>iş</a:t>
            </a:r>
            <a:r>
              <a:rPr lang="en-US" b="1" dirty="0" smtClean="0"/>
              <a:t> </a:t>
            </a:r>
            <a:r>
              <a:rPr lang="en-US" b="1" dirty="0" err="1" smtClean="0"/>
              <a:t>birliğinde</a:t>
            </a:r>
            <a:r>
              <a:rPr lang="en-US" b="1" dirty="0" smtClean="0"/>
              <a:t> </a:t>
            </a:r>
            <a:r>
              <a:rPr lang="en-US" b="1" dirty="0" err="1" smtClean="0"/>
              <a:t>kamu</a:t>
            </a:r>
            <a:r>
              <a:rPr lang="en-US" b="1" dirty="0" smtClean="0"/>
              <a:t>, </a:t>
            </a:r>
            <a:r>
              <a:rPr lang="en-US" b="1" dirty="0" err="1" smtClean="0"/>
              <a:t>özel</a:t>
            </a:r>
            <a:r>
              <a:rPr lang="en-US" b="1" dirty="0" smtClean="0"/>
              <a:t> </a:t>
            </a:r>
            <a:r>
              <a:rPr lang="en-US" b="1" dirty="0" err="1" smtClean="0"/>
              <a:t>kurum</a:t>
            </a:r>
            <a:r>
              <a:rPr lang="en-US" b="1" dirty="0" smtClean="0"/>
              <a:t> </a:t>
            </a:r>
            <a:r>
              <a:rPr lang="en-US" b="1" dirty="0" err="1" smtClean="0"/>
              <a:t>ve</a:t>
            </a:r>
            <a:r>
              <a:rPr lang="en-US" b="1" dirty="0" smtClean="0"/>
              <a:t> </a:t>
            </a:r>
            <a:r>
              <a:rPr lang="en-US" b="1" dirty="0" err="1" smtClean="0"/>
              <a:t>kuruluşlarının</a:t>
            </a:r>
            <a:r>
              <a:rPr lang="en-US" b="1" dirty="0" smtClean="0"/>
              <a:t> </a:t>
            </a:r>
            <a:r>
              <a:rPr lang="en-US" b="1" dirty="0" err="1" smtClean="0"/>
              <a:t>katılımlarıyla</a:t>
            </a:r>
            <a:r>
              <a:rPr lang="en-US" b="1" dirty="0" smtClean="0"/>
              <a:t> </a:t>
            </a:r>
            <a:r>
              <a:rPr lang="en-US" b="1" dirty="0" err="1" smtClean="0"/>
              <a:t>yürütülmektedir.Ocak</a:t>
            </a:r>
            <a:r>
              <a:rPr lang="en-US" b="1" dirty="0" smtClean="0"/>
              <a:t> 2008 </a:t>
            </a:r>
            <a:r>
              <a:rPr lang="en-US" b="1" dirty="0" err="1" smtClean="0"/>
              <a:t>tarihinde</a:t>
            </a:r>
            <a:r>
              <a:rPr lang="en-US" b="1" dirty="0" smtClean="0"/>
              <a:t> </a:t>
            </a:r>
            <a:r>
              <a:rPr lang="en-US" b="1" dirty="0" err="1" smtClean="0"/>
              <a:t>başlatılan</a:t>
            </a:r>
            <a:r>
              <a:rPr lang="en-US" b="1" dirty="0" smtClean="0"/>
              <a:t> </a:t>
            </a:r>
            <a:r>
              <a:rPr lang="en-US" b="1" dirty="0" err="1" smtClean="0"/>
              <a:t>kampanya</a:t>
            </a:r>
            <a:r>
              <a:rPr lang="en-US" b="1" dirty="0" smtClean="0"/>
              <a:t> </a:t>
            </a:r>
            <a:r>
              <a:rPr lang="en-US" b="1" dirty="0" err="1" smtClean="0"/>
              <a:t>kapsamında</a:t>
            </a:r>
            <a:r>
              <a:rPr lang="en-US" b="1" dirty="0" smtClean="0"/>
              <a:t>, </a:t>
            </a:r>
            <a:r>
              <a:rPr lang="en-US" b="1" dirty="0" err="1" smtClean="0"/>
              <a:t>il</a:t>
            </a:r>
            <a:r>
              <a:rPr lang="en-US" b="1" dirty="0" smtClean="0"/>
              <a:t> </a:t>
            </a:r>
            <a:r>
              <a:rPr lang="en-US" b="1" dirty="0" err="1" smtClean="0"/>
              <a:t>ve</a:t>
            </a:r>
            <a:r>
              <a:rPr lang="en-US" b="1" dirty="0" smtClean="0"/>
              <a:t> </a:t>
            </a:r>
            <a:r>
              <a:rPr lang="en-US" b="1" dirty="0" err="1" smtClean="0"/>
              <a:t>ilçelerde</a:t>
            </a:r>
            <a:r>
              <a:rPr lang="en-US" b="1" dirty="0" smtClean="0"/>
              <a:t> </a:t>
            </a:r>
            <a:r>
              <a:rPr lang="en-US" b="1" dirty="0" err="1" smtClean="0"/>
              <a:t>farklı</a:t>
            </a:r>
            <a:r>
              <a:rPr lang="en-US" b="1" dirty="0" smtClean="0"/>
              <a:t> </a:t>
            </a:r>
            <a:r>
              <a:rPr lang="en-US" b="1" dirty="0" err="1" smtClean="0"/>
              <a:t>faaliyetler</a:t>
            </a:r>
            <a:r>
              <a:rPr lang="en-US" b="1" dirty="0" smtClean="0"/>
              <a:t> </a:t>
            </a:r>
            <a:r>
              <a:rPr lang="en-US" b="1" dirty="0" err="1" smtClean="0"/>
              <a:t>düzenlenmekte</a:t>
            </a:r>
            <a:r>
              <a:rPr lang="en-US" b="1" dirty="0" smtClean="0"/>
              <a:t>, </a:t>
            </a:r>
            <a:r>
              <a:rPr lang="en-US" b="1" dirty="0" err="1" smtClean="0"/>
              <a:t>oluşturulan</a:t>
            </a:r>
            <a:r>
              <a:rPr lang="en-US" b="1" dirty="0" smtClean="0"/>
              <a:t> alt </a:t>
            </a:r>
            <a:r>
              <a:rPr lang="en-US" b="1" dirty="0" err="1" smtClean="0"/>
              <a:t>projelerle</a:t>
            </a:r>
            <a:r>
              <a:rPr lang="en-US" b="1" dirty="0" smtClean="0"/>
              <a:t> </a:t>
            </a:r>
            <a:r>
              <a:rPr lang="en-US" b="1" dirty="0" err="1" smtClean="0"/>
              <a:t>özgün</a:t>
            </a:r>
            <a:r>
              <a:rPr lang="en-US" b="1" dirty="0" smtClean="0"/>
              <a:t> </a:t>
            </a:r>
            <a:r>
              <a:rPr lang="en-US" b="1" dirty="0" err="1" smtClean="0"/>
              <a:t>ve</a:t>
            </a:r>
            <a:r>
              <a:rPr lang="en-US" b="1" dirty="0" smtClean="0"/>
              <a:t> </a:t>
            </a:r>
            <a:r>
              <a:rPr lang="en-US" b="1" dirty="0" err="1" smtClean="0"/>
              <a:t>yaratıcı</a:t>
            </a:r>
            <a:r>
              <a:rPr lang="en-US" b="1" dirty="0" smtClean="0"/>
              <a:t> </a:t>
            </a:r>
            <a:r>
              <a:rPr lang="en-US" b="1" dirty="0" err="1" smtClean="0"/>
              <a:t>uygulamalar</a:t>
            </a:r>
            <a:r>
              <a:rPr lang="en-US" b="1" dirty="0" smtClean="0"/>
              <a:t> </a:t>
            </a:r>
            <a:r>
              <a:rPr lang="en-US" b="1" dirty="0" err="1" smtClean="0"/>
              <a:t>hayata</a:t>
            </a:r>
            <a:r>
              <a:rPr lang="en-US" b="1" dirty="0" smtClean="0"/>
              <a:t> </a:t>
            </a:r>
            <a:r>
              <a:rPr lang="en-US" b="1" dirty="0" err="1" smtClean="0"/>
              <a:t>geçirilmektedir.Toplumun</a:t>
            </a:r>
            <a:r>
              <a:rPr lang="en-US" b="1" dirty="0" smtClean="0"/>
              <a:t> her </a:t>
            </a:r>
            <a:r>
              <a:rPr lang="en-US" b="1" dirty="0" err="1" smtClean="0"/>
              <a:t>kesimine</a:t>
            </a:r>
            <a:r>
              <a:rPr lang="en-US" b="1" dirty="0" smtClean="0"/>
              <a:t> </a:t>
            </a:r>
            <a:r>
              <a:rPr lang="en-US" b="1" dirty="0" err="1" smtClean="0"/>
              <a:t>okuma</a:t>
            </a:r>
            <a:r>
              <a:rPr lang="en-US" b="1" dirty="0" smtClean="0"/>
              <a:t> </a:t>
            </a:r>
            <a:r>
              <a:rPr lang="en-US" b="1" dirty="0" err="1" smtClean="0"/>
              <a:t>alışkanlığının</a:t>
            </a:r>
            <a:r>
              <a:rPr lang="en-US" b="1" dirty="0" smtClean="0"/>
              <a:t> </a:t>
            </a:r>
            <a:r>
              <a:rPr lang="en-US" b="1" dirty="0" err="1" smtClean="0"/>
              <a:t>kazandırılması</a:t>
            </a:r>
            <a:r>
              <a:rPr lang="en-US" b="1" dirty="0" smtClean="0"/>
              <a:t> </a:t>
            </a:r>
            <a:r>
              <a:rPr lang="en-US" b="1" dirty="0" err="1" smtClean="0"/>
              <a:t>ve</a:t>
            </a:r>
            <a:r>
              <a:rPr lang="en-US" b="1" dirty="0" smtClean="0"/>
              <a:t> </a:t>
            </a:r>
            <a:r>
              <a:rPr lang="en-US" b="1" dirty="0" err="1" smtClean="0"/>
              <a:t>bu</a:t>
            </a:r>
            <a:r>
              <a:rPr lang="en-US" b="1" dirty="0" smtClean="0"/>
              <a:t> </a:t>
            </a:r>
            <a:r>
              <a:rPr lang="en-US" b="1" dirty="0" err="1" smtClean="0"/>
              <a:t>alışkanlığın</a:t>
            </a:r>
            <a:r>
              <a:rPr lang="en-US" b="1" dirty="0" smtClean="0"/>
              <a:t> </a:t>
            </a:r>
            <a:r>
              <a:rPr lang="en-US" b="1" dirty="0" err="1" smtClean="0"/>
              <a:t>geliştirilmesi</a:t>
            </a:r>
            <a:r>
              <a:rPr lang="en-US" b="1" dirty="0" smtClean="0"/>
              <a:t> </a:t>
            </a:r>
            <a:r>
              <a:rPr lang="en-US" b="1" dirty="0" err="1" smtClean="0"/>
              <a:t>hedeflenen</a:t>
            </a:r>
            <a:r>
              <a:rPr lang="en-US" b="1" dirty="0" smtClean="0"/>
              <a:t> </a:t>
            </a:r>
            <a:r>
              <a:rPr lang="en-US" b="1" dirty="0" err="1" smtClean="0"/>
              <a:t>kampanyada</a:t>
            </a:r>
            <a:r>
              <a:rPr lang="en-US" b="1" dirty="0" smtClean="0"/>
              <a:t> </a:t>
            </a:r>
            <a:r>
              <a:rPr lang="en-US" b="1" dirty="0" err="1" smtClean="0"/>
              <a:t>bugün</a:t>
            </a:r>
            <a:r>
              <a:rPr lang="en-US" b="1" dirty="0" smtClean="0"/>
              <a:t> </a:t>
            </a:r>
            <a:r>
              <a:rPr lang="en-US" b="1" dirty="0" err="1" smtClean="0"/>
              <a:t>gelinen</a:t>
            </a:r>
            <a:r>
              <a:rPr lang="en-US" b="1" dirty="0" smtClean="0"/>
              <a:t> </a:t>
            </a:r>
            <a:r>
              <a:rPr lang="en-US" b="1" dirty="0" err="1" smtClean="0"/>
              <a:t>nokta</a:t>
            </a:r>
            <a:r>
              <a:rPr lang="en-US" b="1" dirty="0" smtClean="0"/>
              <a:t> </a:t>
            </a:r>
            <a:r>
              <a:rPr lang="en-US" b="1" dirty="0" err="1" smtClean="0"/>
              <a:t>sevindiricidir.Kampanya</a:t>
            </a:r>
            <a:r>
              <a:rPr lang="en-US" b="1" dirty="0" smtClean="0"/>
              <a:t> </a:t>
            </a:r>
            <a:r>
              <a:rPr lang="en-US" b="1" dirty="0" err="1" smtClean="0"/>
              <a:t>çerçevesinde</a:t>
            </a:r>
            <a:r>
              <a:rPr lang="en-US" b="1" dirty="0" smtClean="0"/>
              <a:t> </a:t>
            </a:r>
            <a:r>
              <a:rPr lang="en-US" b="1" dirty="0" err="1" smtClean="0"/>
              <a:t>yürütülen</a:t>
            </a:r>
            <a:r>
              <a:rPr lang="en-US" b="1" dirty="0" smtClean="0"/>
              <a:t> </a:t>
            </a:r>
            <a:r>
              <a:rPr lang="en-US" b="1" dirty="0" err="1" smtClean="0"/>
              <a:t>çalışmalar</a:t>
            </a:r>
            <a:r>
              <a:rPr lang="en-US" b="1" dirty="0" smtClean="0"/>
              <a:t> </a:t>
            </a:r>
            <a:r>
              <a:rPr lang="en-US" b="1" dirty="0" err="1" smtClean="0"/>
              <a:t>Cumhurbaşkanlığı’nca</a:t>
            </a:r>
            <a:r>
              <a:rPr lang="en-US" b="1" dirty="0" smtClean="0"/>
              <a:t> </a:t>
            </a:r>
            <a:r>
              <a:rPr lang="en-US" b="1" dirty="0" err="1" smtClean="0"/>
              <a:t>izlenmektedir.Ayrıntılı</a:t>
            </a:r>
            <a:r>
              <a:rPr lang="en-US" b="1" dirty="0" smtClean="0"/>
              <a:t> </a:t>
            </a:r>
            <a:r>
              <a:rPr lang="en-US" b="1" dirty="0" err="1" smtClean="0"/>
              <a:t>Bilgi</a:t>
            </a:r>
            <a:r>
              <a:rPr lang="en-US" b="1" dirty="0" smtClean="0"/>
              <a:t> </a:t>
            </a:r>
            <a:r>
              <a:rPr lang="en-US" b="1" dirty="0" err="1" smtClean="0"/>
              <a:t>İçin</a:t>
            </a:r>
            <a:r>
              <a:rPr lang="en-US" b="1" dirty="0" smtClean="0"/>
              <a:t> : </a:t>
            </a:r>
            <a:r>
              <a:rPr lang="en-US" b="1" dirty="0" smtClean="0">
                <a:hlinkClick r:id="rId2"/>
              </a:rPr>
              <a:t>http://www.turkiyeokuyor.org</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en-US" dirty="0" err="1"/>
              <a:t>Avrupa</a:t>
            </a:r>
            <a:r>
              <a:rPr lang="en-US" dirty="0"/>
              <a:t> </a:t>
            </a:r>
            <a:r>
              <a:rPr lang="en-US" dirty="0" err="1"/>
              <a:t>Komisyonu’na</a:t>
            </a:r>
            <a:r>
              <a:rPr lang="en-US" dirty="0"/>
              <a:t> </a:t>
            </a:r>
            <a:r>
              <a:rPr lang="en-US" dirty="0" err="1"/>
              <a:t>göre</a:t>
            </a:r>
            <a:r>
              <a:rPr lang="en-US" dirty="0"/>
              <a:t> KSS; “</a:t>
            </a:r>
            <a:r>
              <a:rPr lang="en-US" dirty="0" err="1"/>
              <a:t>Şirketlerin</a:t>
            </a:r>
            <a:r>
              <a:rPr lang="en-US" dirty="0"/>
              <a:t> </a:t>
            </a:r>
            <a:r>
              <a:rPr lang="en-US" dirty="0" err="1"/>
              <a:t>gönüllü</a:t>
            </a:r>
            <a:r>
              <a:rPr lang="en-US" dirty="0"/>
              <a:t> </a:t>
            </a:r>
            <a:r>
              <a:rPr lang="en-US" dirty="0" err="1"/>
              <a:t>olarak</a:t>
            </a:r>
            <a:r>
              <a:rPr lang="en-US" dirty="0"/>
              <a:t> </a:t>
            </a:r>
            <a:r>
              <a:rPr lang="en-US" dirty="0" err="1"/>
              <a:t>toplumsal</a:t>
            </a:r>
            <a:r>
              <a:rPr lang="en-US" dirty="0"/>
              <a:t> </a:t>
            </a:r>
            <a:r>
              <a:rPr lang="en-US" dirty="0" err="1"/>
              <a:t>ve</a:t>
            </a:r>
            <a:r>
              <a:rPr lang="en-US" dirty="0"/>
              <a:t> </a:t>
            </a:r>
            <a:r>
              <a:rPr lang="en-US" dirty="0" err="1"/>
              <a:t>çevresel</a:t>
            </a:r>
            <a:r>
              <a:rPr lang="en-US" dirty="0"/>
              <a:t> </a:t>
            </a:r>
            <a:r>
              <a:rPr lang="en-US" dirty="0" err="1"/>
              <a:t>konuları</a:t>
            </a:r>
            <a:r>
              <a:rPr lang="en-US" dirty="0"/>
              <a:t>, </a:t>
            </a:r>
            <a:r>
              <a:rPr lang="en-US" dirty="0" err="1"/>
              <a:t>operasyonlarına</a:t>
            </a:r>
            <a:r>
              <a:rPr lang="en-US" dirty="0"/>
              <a:t> </a:t>
            </a:r>
            <a:r>
              <a:rPr lang="en-US" dirty="0" err="1"/>
              <a:t>ve</a:t>
            </a:r>
            <a:r>
              <a:rPr lang="en-US" dirty="0"/>
              <a:t> </a:t>
            </a:r>
            <a:r>
              <a:rPr lang="en-US" dirty="0" err="1"/>
              <a:t>paydaşları</a:t>
            </a:r>
            <a:r>
              <a:rPr lang="en-US" dirty="0"/>
              <a:t> </a:t>
            </a:r>
            <a:r>
              <a:rPr lang="en-US" dirty="0" err="1"/>
              <a:t>ile</a:t>
            </a:r>
            <a:r>
              <a:rPr lang="en-US" dirty="0"/>
              <a:t> </a:t>
            </a:r>
            <a:r>
              <a:rPr lang="en-US" dirty="0" err="1"/>
              <a:t>olan</a:t>
            </a:r>
            <a:r>
              <a:rPr lang="en-US" dirty="0"/>
              <a:t> </a:t>
            </a:r>
            <a:r>
              <a:rPr lang="en-US" dirty="0" err="1"/>
              <a:t>ilişkilerine</a:t>
            </a:r>
            <a:r>
              <a:rPr lang="en-US" dirty="0"/>
              <a:t> </a:t>
            </a:r>
            <a:r>
              <a:rPr lang="en-US" dirty="0" err="1"/>
              <a:t>entegre</a:t>
            </a:r>
            <a:r>
              <a:rPr lang="en-US" dirty="0"/>
              <a:t> </a:t>
            </a:r>
            <a:r>
              <a:rPr lang="en-US" dirty="0" err="1"/>
              <a:t>ettiği</a:t>
            </a:r>
            <a:r>
              <a:rPr lang="en-US" dirty="0"/>
              <a:t> </a:t>
            </a:r>
            <a:r>
              <a:rPr lang="en-US" dirty="0" err="1"/>
              <a:t>bir</a:t>
            </a:r>
            <a:r>
              <a:rPr lang="en-US" dirty="0"/>
              <a:t> </a:t>
            </a:r>
            <a:r>
              <a:rPr lang="en-US" dirty="0" err="1"/>
              <a:t>kavramdır</a:t>
            </a:r>
            <a:r>
              <a:rPr lang="en-US" dirty="0"/>
              <a:t>.</a:t>
            </a:r>
            <a:r>
              <a:rPr lang="en-US" dirty="0" smtClean="0"/>
              <a:t>”</a:t>
            </a:r>
          </a:p>
          <a:p>
            <a:r>
              <a:rPr lang="en-US" dirty="0" err="1" smtClean="0"/>
              <a:t>Dünya</a:t>
            </a:r>
            <a:r>
              <a:rPr lang="en-US" dirty="0" smtClean="0"/>
              <a:t> </a:t>
            </a:r>
            <a:r>
              <a:rPr lang="en-US" dirty="0" err="1"/>
              <a:t>Sürdürülebilir</a:t>
            </a:r>
            <a:r>
              <a:rPr lang="en-US" dirty="0"/>
              <a:t> </a:t>
            </a:r>
            <a:r>
              <a:rPr lang="en-US" dirty="0" err="1"/>
              <a:t>Kalkınma</a:t>
            </a:r>
            <a:r>
              <a:rPr lang="en-US" dirty="0"/>
              <a:t> </a:t>
            </a:r>
            <a:r>
              <a:rPr lang="en-US" dirty="0" err="1"/>
              <a:t>İş</a:t>
            </a:r>
            <a:r>
              <a:rPr lang="en-US" dirty="0"/>
              <a:t> </a:t>
            </a:r>
            <a:r>
              <a:rPr lang="en-US" dirty="0" err="1"/>
              <a:t>Konseyi</a:t>
            </a:r>
            <a:r>
              <a:rPr lang="en-US" dirty="0"/>
              <a:t> </a:t>
            </a:r>
            <a:r>
              <a:rPr lang="en-US" dirty="0" err="1"/>
              <a:t>ise</a:t>
            </a:r>
            <a:r>
              <a:rPr lang="en-US" dirty="0"/>
              <a:t> KSS </a:t>
            </a:r>
            <a:r>
              <a:rPr lang="en-US" dirty="0" err="1"/>
              <a:t>kavramını</a:t>
            </a:r>
            <a:r>
              <a:rPr lang="en-US" dirty="0"/>
              <a:t>; “</a:t>
            </a:r>
            <a:r>
              <a:rPr lang="en-US" dirty="0" err="1"/>
              <a:t>İş</a:t>
            </a:r>
            <a:r>
              <a:rPr lang="en-US" dirty="0"/>
              <a:t> </a:t>
            </a:r>
            <a:r>
              <a:rPr lang="en-US" dirty="0" err="1"/>
              <a:t>dünyası</a:t>
            </a:r>
            <a:r>
              <a:rPr lang="en-US" dirty="0"/>
              <a:t> </a:t>
            </a:r>
            <a:r>
              <a:rPr lang="en-US" dirty="0" err="1"/>
              <a:t>tarafından</a:t>
            </a:r>
            <a:r>
              <a:rPr lang="en-US" dirty="0"/>
              <a:t> </a:t>
            </a:r>
            <a:r>
              <a:rPr lang="en-US" dirty="0" err="1"/>
              <a:t>çalışanların</a:t>
            </a:r>
            <a:r>
              <a:rPr lang="en-US" dirty="0"/>
              <a:t>, </a:t>
            </a:r>
            <a:r>
              <a:rPr lang="en-US" dirty="0" err="1"/>
              <a:t>onların</a:t>
            </a:r>
            <a:r>
              <a:rPr lang="en-US" dirty="0"/>
              <a:t> </a:t>
            </a:r>
            <a:r>
              <a:rPr lang="en-US" dirty="0" err="1"/>
              <a:t>ailelerinin</a:t>
            </a:r>
            <a:r>
              <a:rPr lang="en-US" dirty="0"/>
              <a:t>, </a:t>
            </a:r>
            <a:r>
              <a:rPr lang="en-US" dirty="0" err="1"/>
              <a:t>halkın</a:t>
            </a:r>
            <a:r>
              <a:rPr lang="en-US" dirty="0"/>
              <a:t> </a:t>
            </a:r>
            <a:r>
              <a:rPr lang="en-US" dirty="0" err="1"/>
              <a:t>ve</a:t>
            </a:r>
            <a:r>
              <a:rPr lang="en-US" dirty="0"/>
              <a:t> </a:t>
            </a:r>
            <a:r>
              <a:rPr lang="en-US" dirty="0" err="1"/>
              <a:t>tüm</a:t>
            </a:r>
            <a:r>
              <a:rPr lang="en-US" dirty="0"/>
              <a:t> </a:t>
            </a:r>
            <a:r>
              <a:rPr lang="en-US" dirty="0" err="1"/>
              <a:t>toplumun</a:t>
            </a:r>
            <a:r>
              <a:rPr lang="en-US" dirty="0"/>
              <a:t> </a:t>
            </a:r>
            <a:r>
              <a:rPr lang="en-US" dirty="0" err="1"/>
              <a:t>hayat</a:t>
            </a:r>
            <a:r>
              <a:rPr lang="en-US" dirty="0"/>
              <a:t> </a:t>
            </a:r>
            <a:r>
              <a:rPr lang="en-US" dirty="0" err="1"/>
              <a:t>standardını</a:t>
            </a:r>
            <a:r>
              <a:rPr lang="en-US" dirty="0"/>
              <a:t> </a:t>
            </a:r>
            <a:r>
              <a:rPr lang="en-US" dirty="0" err="1"/>
              <a:t>yükseltip</a:t>
            </a:r>
            <a:r>
              <a:rPr lang="en-US" dirty="0"/>
              <a:t> </a:t>
            </a:r>
            <a:r>
              <a:rPr lang="en-US" dirty="0" err="1"/>
              <a:t>ekonomik</a:t>
            </a:r>
            <a:r>
              <a:rPr lang="en-US" dirty="0"/>
              <a:t> </a:t>
            </a:r>
            <a:r>
              <a:rPr lang="en-US" dirty="0" err="1"/>
              <a:t>kalkınmaya</a:t>
            </a:r>
            <a:r>
              <a:rPr lang="en-US" dirty="0"/>
              <a:t> </a:t>
            </a:r>
            <a:r>
              <a:rPr lang="en-US" dirty="0" err="1"/>
              <a:t>katkı</a:t>
            </a:r>
            <a:r>
              <a:rPr lang="en-US" dirty="0"/>
              <a:t> </a:t>
            </a:r>
            <a:r>
              <a:rPr lang="en-US" dirty="0" err="1"/>
              <a:t>sağlamaa</a:t>
            </a:r>
            <a:r>
              <a:rPr lang="en-US" dirty="0"/>
              <a:t> </a:t>
            </a:r>
            <a:r>
              <a:rPr lang="en-US" dirty="0" err="1"/>
              <a:t>yönelik</a:t>
            </a:r>
            <a:r>
              <a:rPr lang="en-US" dirty="0"/>
              <a:t> </a:t>
            </a:r>
            <a:r>
              <a:rPr lang="en-US" dirty="0" err="1"/>
              <a:t>verilmiş</a:t>
            </a:r>
            <a:r>
              <a:rPr lang="en-US" dirty="0"/>
              <a:t> </a:t>
            </a:r>
            <a:r>
              <a:rPr lang="en-US" dirty="0" err="1"/>
              <a:t>bir</a:t>
            </a:r>
            <a:r>
              <a:rPr lang="en-US" dirty="0"/>
              <a:t> </a:t>
            </a:r>
            <a:r>
              <a:rPr lang="en-US" dirty="0" err="1"/>
              <a:t>söz</a:t>
            </a:r>
            <a:r>
              <a:rPr lang="en-US" dirty="0"/>
              <a:t>” </a:t>
            </a:r>
            <a:r>
              <a:rPr lang="en-US" dirty="0" err="1"/>
              <a:t>olarak</a:t>
            </a:r>
            <a:r>
              <a:rPr lang="en-US" dirty="0"/>
              <a:t> </a:t>
            </a:r>
            <a:r>
              <a:rPr lang="en-US" dirty="0" err="1"/>
              <a:t>tanımlar</a:t>
            </a:r>
            <a:r>
              <a:rPr lang="en-US" dirty="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err="1" smtClean="0"/>
              <a:t>Bernays</a:t>
            </a:r>
            <a:r>
              <a:rPr lang="tr-TR" dirty="0" smtClean="0"/>
              <a:t>, halkla ilişkiler sosyal sorumluluğun uygulamasıdır demiştir.</a:t>
            </a:r>
            <a:endParaRPr lang="tr-TR" dirty="0" smtClean="0"/>
          </a:p>
          <a:p>
            <a:r>
              <a:rPr lang="en-US" dirty="0" smtClean="0"/>
              <a:t>Hunt </a:t>
            </a:r>
            <a:r>
              <a:rPr lang="en-US" dirty="0"/>
              <a:t>&amp; </a:t>
            </a:r>
            <a:r>
              <a:rPr lang="en-US" dirty="0" err="1"/>
              <a:t>Grunig’e</a:t>
            </a:r>
            <a:r>
              <a:rPr lang="en-US" dirty="0"/>
              <a:t> </a:t>
            </a:r>
            <a:r>
              <a:rPr lang="en-US" dirty="0" err="1"/>
              <a:t>göre</a:t>
            </a:r>
            <a:r>
              <a:rPr lang="en-US" dirty="0"/>
              <a:t> </a:t>
            </a:r>
            <a:r>
              <a:rPr lang="en-US" dirty="0" err="1"/>
              <a:t>ise</a:t>
            </a:r>
            <a:r>
              <a:rPr lang="en-US" dirty="0"/>
              <a:t> </a:t>
            </a:r>
            <a:r>
              <a:rPr lang="en-US" dirty="0" err="1"/>
              <a:t>kurumların</a:t>
            </a:r>
            <a:r>
              <a:rPr lang="en-US" dirty="0"/>
              <a:t> </a:t>
            </a:r>
            <a:r>
              <a:rPr lang="en-US" dirty="0" err="1"/>
              <a:t>sorumluluğu</a:t>
            </a:r>
            <a:r>
              <a:rPr lang="en-US" dirty="0"/>
              <a:t> </a:t>
            </a:r>
            <a:r>
              <a:rPr lang="en-US" dirty="0" err="1"/>
              <a:t>şu</a:t>
            </a:r>
            <a:r>
              <a:rPr lang="en-US" dirty="0"/>
              <a:t> </a:t>
            </a:r>
            <a:r>
              <a:rPr lang="en-US" dirty="0" err="1"/>
              <a:t>kategoriler</a:t>
            </a:r>
            <a:r>
              <a:rPr lang="en-US" dirty="0"/>
              <a:t> </a:t>
            </a:r>
            <a:r>
              <a:rPr lang="en-US" dirty="0" err="1"/>
              <a:t>altında</a:t>
            </a:r>
            <a:r>
              <a:rPr lang="en-US" dirty="0"/>
              <a:t> </a:t>
            </a:r>
            <a:r>
              <a:rPr lang="en-US" dirty="0" err="1"/>
              <a:t>değerlendirilmelidir</a:t>
            </a:r>
            <a:r>
              <a:rPr lang="en-US" dirty="0" smtClean="0"/>
              <a:t>,</a:t>
            </a:r>
          </a:p>
          <a:p>
            <a:r>
              <a:rPr lang="en-US" dirty="0" err="1" smtClean="0"/>
              <a:t>Kurumların</a:t>
            </a:r>
            <a:r>
              <a:rPr lang="en-US" dirty="0" smtClean="0"/>
              <a:t> </a:t>
            </a:r>
            <a:r>
              <a:rPr lang="en-US" dirty="0" err="1"/>
              <a:t>temel</a:t>
            </a:r>
            <a:r>
              <a:rPr lang="en-US" dirty="0"/>
              <a:t> </a:t>
            </a:r>
            <a:r>
              <a:rPr lang="en-US" dirty="0" err="1"/>
              <a:t>görevleri</a:t>
            </a:r>
            <a:r>
              <a:rPr lang="en-US" dirty="0" smtClean="0"/>
              <a:t> </a:t>
            </a:r>
          </a:p>
          <a:p>
            <a:r>
              <a:rPr lang="en-US" dirty="0" err="1" smtClean="0"/>
              <a:t>Kurum</a:t>
            </a:r>
            <a:r>
              <a:rPr lang="en-US" dirty="0" smtClean="0"/>
              <a:t> </a:t>
            </a:r>
            <a:r>
              <a:rPr lang="en-US" dirty="0" err="1"/>
              <a:t>çalışmalarının</a:t>
            </a:r>
            <a:r>
              <a:rPr lang="en-US" dirty="0"/>
              <a:t> </a:t>
            </a:r>
            <a:r>
              <a:rPr lang="en-US" dirty="0" err="1"/>
              <a:t>kurum</a:t>
            </a:r>
            <a:r>
              <a:rPr lang="en-US" dirty="0"/>
              <a:t> </a:t>
            </a:r>
            <a:r>
              <a:rPr lang="en-US" dirty="0" err="1"/>
              <a:t>dışındakiler</a:t>
            </a:r>
            <a:r>
              <a:rPr lang="en-US" dirty="0"/>
              <a:t> </a:t>
            </a:r>
            <a:r>
              <a:rPr lang="en-US" dirty="0" err="1"/>
              <a:t>üzerindeki</a:t>
            </a:r>
            <a:r>
              <a:rPr lang="en-US" dirty="0"/>
              <a:t> </a:t>
            </a:r>
            <a:r>
              <a:rPr lang="en-US" dirty="0" err="1"/>
              <a:t>etkisi</a:t>
            </a:r>
            <a:r>
              <a:rPr lang="en-US" dirty="0" smtClean="0"/>
              <a:t> </a:t>
            </a:r>
          </a:p>
          <a:p>
            <a:r>
              <a:rPr lang="en-US" dirty="0" err="1" smtClean="0"/>
              <a:t>Sosyal</a:t>
            </a:r>
            <a:r>
              <a:rPr lang="en-US" dirty="0" smtClean="0"/>
              <a:t> </a:t>
            </a:r>
            <a:r>
              <a:rPr lang="en-US" dirty="0" err="1"/>
              <a:t>sorunların</a:t>
            </a:r>
            <a:r>
              <a:rPr lang="en-US" dirty="0"/>
              <a:t> </a:t>
            </a:r>
            <a:r>
              <a:rPr lang="en-US" dirty="0" err="1" smtClean="0"/>
              <a:t>çözüm</a:t>
            </a:r>
            <a:r>
              <a:rPr lang="tr-TR" dirty="0" smtClean="0"/>
              <a:t>ü</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en-US" dirty="0" err="1"/>
              <a:t>Grunig’e</a:t>
            </a:r>
            <a:r>
              <a:rPr lang="en-US" dirty="0"/>
              <a:t> </a:t>
            </a:r>
            <a:r>
              <a:rPr lang="en-US" dirty="0" err="1"/>
              <a:t>göre</a:t>
            </a:r>
            <a:r>
              <a:rPr lang="en-US" dirty="0"/>
              <a:t> (2005; 258), “</a:t>
            </a:r>
            <a:r>
              <a:rPr lang="en-US" dirty="0" err="1"/>
              <a:t>mükemmel</a:t>
            </a:r>
            <a:r>
              <a:rPr lang="en-US" dirty="0"/>
              <a:t> </a:t>
            </a:r>
            <a:r>
              <a:rPr lang="en-US" dirty="0" err="1"/>
              <a:t>örgütler</a:t>
            </a:r>
            <a:r>
              <a:rPr lang="en-US" dirty="0"/>
              <a:t>, </a:t>
            </a:r>
            <a:r>
              <a:rPr lang="en-US" dirty="0" err="1"/>
              <a:t>kararlarının</a:t>
            </a:r>
            <a:r>
              <a:rPr lang="en-US" dirty="0"/>
              <a:t> </a:t>
            </a:r>
            <a:r>
              <a:rPr lang="en-US" dirty="0" err="1"/>
              <a:t>sadece</a:t>
            </a:r>
            <a:r>
              <a:rPr lang="en-US" dirty="0"/>
              <a:t> </a:t>
            </a:r>
            <a:r>
              <a:rPr lang="en-US" dirty="0" err="1"/>
              <a:t>örgüt</a:t>
            </a:r>
            <a:r>
              <a:rPr lang="en-US" dirty="0"/>
              <a:t> </a:t>
            </a:r>
            <a:r>
              <a:rPr lang="en-US" dirty="0" err="1"/>
              <a:t>üzerinde</a:t>
            </a:r>
            <a:r>
              <a:rPr lang="en-US" dirty="0"/>
              <a:t> </a:t>
            </a:r>
            <a:r>
              <a:rPr lang="en-US" dirty="0" err="1"/>
              <a:t>değil</a:t>
            </a:r>
            <a:r>
              <a:rPr lang="en-US" dirty="0"/>
              <a:t> </a:t>
            </a:r>
            <a:r>
              <a:rPr lang="en-US" dirty="0" err="1"/>
              <a:t>toplum</a:t>
            </a:r>
            <a:r>
              <a:rPr lang="en-US" dirty="0"/>
              <a:t> </a:t>
            </a:r>
            <a:r>
              <a:rPr lang="en-US" dirty="0" err="1"/>
              <a:t>üzerindeki</a:t>
            </a:r>
            <a:r>
              <a:rPr lang="en-US" dirty="0"/>
              <a:t> </a:t>
            </a:r>
            <a:r>
              <a:rPr lang="en-US" dirty="0" err="1"/>
              <a:t>sonuçlarını</a:t>
            </a:r>
            <a:r>
              <a:rPr lang="en-US" dirty="0"/>
              <a:t> </a:t>
            </a:r>
            <a:r>
              <a:rPr lang="en-US" dirty="0" err="1"/>
              <a:t>da</a:t>
            </a:r>
            <a:r>
              <a:rPr lang="en-US" dirty="0"/>
              <a:t> </a:t>
            </a:r>
            <a:r>
              <a:rPr lang="en-US" dirty="0" err="1"/>
              <a:t>sürekli</a:t>
            </a:r>
            <a:r>
              <a:rPr lang="en-US" dirty="0"/>
              <a:t> </a:t>
            </a:r>
            <a:r>
              <a:rPr lang="en-US" dirty="0" err="1"/>
              <a:t>göz</a:t>
            </a:r>
            <a:r>
              <a:rPr lang="en-US" dirty="0"/>
              <a:t> </a:t>
            </a:r>
            <a:r>
              <a:rPr lang="en-US" dirty="0" err="1"/>
              <a:t>önünde</a:t>
            </a:r>
            <a:r>
              <a:rPr lang="en-US" dirty="0"/>
              <a:t> </a:t>
            </a:r>
            <a:r>
              <a:rPr lang="en-US" dirty="0" err="1"/>
              <a:t>bulundururlar</a:t>
            </a:r>
            <a:r>
              <a:rPr lang="en-US" dirty="0"/>
              <a:t>.” </a:t>
            </a:r>
            <a:r>
              <a:rPr lang="en-US" dirty="0" err="1"/>
              <a:t>Sosyal</a:t>
            </a:r>
            <a:r>
              <a:rPr lang="en-US" dirty="0"/>
              <a:t> </a:t>
            </a:r>
            <a:r>
              <a:rPr lang="en-US" dirty="0" err="1"/>
              <a:t>sorumluluk</a:t>
            </a:r>
            <a:r>
              <a:rPr lang="en-US" dirty="0"/>
              <a:t>, </a:t>
            </a:r>
            <a:r>
              <a:rPr lang="en-US" dirty="0" err="1"/>
              <a:t>kurumlar</a:t>
            </a:r>
            <a:r>
              <a:rPr lang="en-US" dirty="0"/>
              <a:t> </a:t>
            </a:r>
            <a:r>
              <a:rPr lang="en-US" dirty="0" err="1"/>
              <a:t>tarafından</a:t>
            </a:r>
            <a:r>
              <a:rPr lang="en-US" dirty="0"/>
              <a:t> </a:t>
            </a:r>
            <a:r>
              <a:rPr lang="en-US" dirty="0" err="1"/>
              <a:t>ele</a:t>
            </a:r>
            <a:r>
              <a:rPr lang="en-US" dirty="0"/>
              <a:t> </a:t>
            </a:r>
            <a:r>
              <a:rPr lang="en-US" dirty="0" err="1"/>
              <a:t>alınacak</a:t>
            </a:r>
            <a:r>
              <a:rPr lang="en-US" dirty="0"/>
              <a:t> </a:t>
            </a:r>
            <a:r>
              <a:rPr lang="en-US" dirty="0" err="1"/>
              <a:t>kararların</a:t>
            </a:r>
            <a:r>
              <a:rPr lang="en-US" dirty="0"/>
              <a:t> </a:t>
            </a:r>
            <a:r>
              <a:rPr lang="en-US" dirty="0" err="1"/>
              <a:t>kamu</a:t>
            </a:r>
            <a:r>
              <a:rPr lang="en-US" dirty="0"/>
              <a:t> </a:t>
            </a:r>
            <a:r>
              <a:rPr lang="en-US" dirty="0" err="1"/>
              <a:t>üzerinde</a:t>
            </a:r>
            <a:r>
              <a:rPr lang="en-US" dirty="0"/>
              <a:t> </a:t>
            </a:r>
            <a:r>
              <a:rPr lang="en-US" dirty="0" err="1"/>
              <a:t>yaratacağı</a:t>
            </a:r>
            <a:r>
              <a:rPr lang="en-US" dirty="0"/>
              <a:t> </a:t>
            </a:r>
            <a:r>
              <a:rPr lang="en-US" dirty="0" err="1"/>
              <a:t>etkinin</a:t>
            </a:r>
            <a:r>
              <a:rPr lang="en-US" dirty="0"/>
              <a:t> </a:t>
            </a:r>
            <a:r>
              <a:rPr lang="en-US" dirty="0" err="1"/>
              <a:t>etraflı</a:t>
            </a:r>
            <a:r>
              <a:rPr lang="en-US" dirty="0"/>
              <a:t> </a:t>
            </a:r>
            <a:r>
              <a:rPr lang="en-US" dirty="0" err="1"/>
              <a:t>biçimde</a:t>
            </a:r>
            <a:r>
              <a:rPr lang="en-US" dirty="0"/>
              <a:t> </a:t>
            </a:r>
            <a:r>
              <a:rPr lang="en-US" dirty="0" err="1"/>
              <a:t>düşünülmesi</a:t>
            </a:r>
            <a:r>
              <a:rPr lang="en-US" dirty="0"/>
              <a:t> </a:t>
            </a:r>
            <a:r>
              <a:rPr lang="en-US" dirty="0" err="1"/>
              <a:t>kapsamında</a:t>
            </a:r>
            <a:r>
              <a:rPr lang="en-US" dirty="0"/>
              <a:t> </a:t>
            </a:r>
            <a:r>
              <a:rPr lang="en-US" dirty="0" err="1"/>
              <a:t>karar</a:t>
            </a:r>
            <a:r>
              <a:rPr lang="en-US" dirty="0"/>
              <a:t> </a:t>
            </a:r>
            <a:r>
              <a:rPr lang="en-US" dirty="0" err="1"/>
              <a:t>verme</a:t>
            </a:r>
            <a:r>
              <a:rPr lang="en-US" dirty="0"/>
              <a:t> </a:t>
            </a:r>
            <a:r>
              <a:rPr lang="en-US" dirty="0" err="1"/>
              <a:t>sürecinde</a:t>
            </a:r>
            <a:r>
              <a:rPr lang="en-US" dirty="0"/>
              <a:t> </a:t>
            </a:r>
            <a:r>
              <a:rPr lang="en-US" dirty="0" err="1"/>
              <a:t>kişisel-kurumsal</a:t>
            </a:r>
            <a:r>
              <a:rPr lang="en-US" dirty="0"/>
              <a:t> </a:t>
            </a:r>
            <a:r>
              <a:rPr lang="en-US" dirty="0" err="1"/>
              <a:t>karar</a:t>
            </a:r>
            <a:r>
              <a:rPr lang="en-US" dirty="0"/>
              <a:t> </a:t>
            </a:r>
            <a:r>
              <a:rPr lang="en-US" dirty="0" err="1"/>
              <a:t>ve</a:t>
            </a:r>
            <a:r>
              <a:rPr lang="en-US" dirty="0"/>
              <a:t> </a:t>
            </a:r>
            <a:r>
              <a:rPr lang="en-US" dirty="0" err="1"/>
              <a:t>faaliyetlerin</a:t>
            </a:r>
            <a:r>
              <a:rPr lang="en-US" dirty="0"/>
              <a:t> </a:t>
            </a:r>
            <a:r>
              <a:rPr lang="en-US" dirty="0" err="1"/>
              <a:t>tüm</a:t>
            </a:r>
            <a:r>
              <a:rPr lang="en-US" dirty="0"/>
              <a:t> </a:t>
            </a:r>
            <a:r>
              <a:rPr lang="en-US" dirty="0" err="1"/>
              <a:t>sosyal</a:t>
            </a:r>
            <a:r>
              <a:rPr lang="en-US" dirty="0"/>
              <a:t> </a:t>
            </a:r>
            <a:r>
              <a:rPr lang="en-US" dirty="0" err="1"/>
              <a:t>sistem</a:t>
            </a:r>
            <a:r>
              <a:rPr lang="en-US" dirty="0"/>
              <a:t> </a:t>
            </a:r>
            <a:r>
              <a:rPr lang="en-US" dirty="0" err="1"/>
              <a:t>üzerinde</a:t>
            </a:r>
            <a:r>
              <a:rPr lang="en-US" dirty="0"/>
              <a:t> </a:t>
            </a:r>
            <a:r>
              <a:rPr lang="en-US" dirty="0" err="1"/>
              <a:t>yaratacağı</a:t>
            </a:r>
            <a:r>
              <a:rPr lang="en-US" dirty="0"/>
              <a:t> </a:t>
            </a:r>
            <a:r>
              <a:rPr lang="en-US" dirty="0" err="1"/>
              <a:t>olası</a:t>
            </a:r>
            <a:r>
              <a:rPr lang="en-US" dirty="0"/>
              <a:t> </a:t>
            </a:r>
            <a:r>
              <a:rPr lang="en-US" dirty="0" err="1"/>
              <a:t>etkileri</a:t>
            </a:r>
            <a:r>
              <a:rPr lang="en-US" dirty="0"/>
              <a:t> </a:t>
            </a:r>
            <a:r>
              <a:rPr lang="en-US" dirty="0" err="1"/>
              <a:t>değerlendirme</a:t>
            </a:r>
            <a:r>
              <a:rPr lang="en-US" dirty="0"/>
              <a:t> </a:t>
            </a:r>
            <a:r>
              <a:rPr lang="en-US" dirty="0" err="1"/>
              <a:t>zorunluluğu</a:t>
            </a:r>
            <a:r>
              <a:rPr lang="en-US" dirty="0"/>
              <a:t> </a:t>
            </a:r>
            <a:r>
              <a:rPr lang="en-US" dirty="0" err="1"/>
              <a:t>olarak</a:t>
            </a:r>
            <a:r>
              <a:rPr lang="en-US" dirty="0"/>
              <a:t> </a:t>
            </a:r>
            <a:r>
              <a:rPr lang="en-US" dirty="0" err="1"/>
              <a:t>görülmektedir</a:t>
            </a:r>
            <a:r>
              <a:rPr lang="en-US" dirty="0"/>
              <a:t> (</a:t>
            </a:r>
            <a:r>
              <a:rPr lang="en-US" dirty="0" err="1"/>
              <a:t>Peltekoğlu</a:t>
            </a:r>
            <a:r>
              <a:rPr lang="en-US" dirty="0"/>
              <a:t>, 98; 134- 135)</a:t>
            </a:r>
            <a:r>
              <a:rPr lang="en-US" dirty="0" smtClean="0"/>
              <a:t>.</a:t>
            </a:r>
          </a:p>
          <a:p>
            <a:r>
              <a:rPr lang="en-US" dirty="0" err="1"/>
              <a:t>M</a:t>
            </a:r>
            <a:r>
              <a:rPr lang="en-US" dirty="0" err="1" smtClean="0"/>
              <a:t>aksimum</a:t>
            </a:r>
            <a:r>
              <a:rPr lang="en-US" dirty="0" smtClean="0"/>
              <a:t> </a:t>
            </a:r>
            <a:r>
              <a:rPr lang="en-US" dirty="0" err="1"/>
              <a:t>kar</a:t>
            </a:r>
            <a:r>
              <a:rPr lang="en-US" dirty="0"/>
              <a:t> </a:t>
            </a:r>
            <a:r>
              <a:rPr lang="en-US" dirty="0" err="1"/>
              <a:t>anlayışının</a:t>
            </a:r>
            <a:r>
              <a:rPr lang="en-US" dirty="0"/>
              <a:t> </a:t>
            </a:r>
            <a:r>
              <a:rPr lang="en-US" dirty="0" err="1"/>
              <a:t>yerini</a:t>
            </a:r>
            <a:r>
              <a:rPr lang="en-US" dirty="0"/>
              <a:t> </a:t>
            </a:r>
            <a:r>
              <a:rPr lang="en-US" dirty="0" err="1"/>
              <a:t>topluma</a:t>
            </a:r>
            <a:r>
              <a:rPr lang="en-US" dirty="0"/>
              <a:t> </a:t>
            </a:r>
            <a:r>
              <a:rPr lang="en-US" dirty="0" err="1"/>
              <a:t>sorumlu</a:t>
            </a:r>
            <a:r>
              <a:rPr lang="en-US" dirty="0"/>
              <a:t> </a:t>
            </a:r>
            <a:r>
              <a:rPr lang="en-US" dirty="0" err="1"/>
              <a:t>davranılması</a:t>
            </a:r>
            <a:r>
              <a:rPr lang="en-US" dirty="0"/>
              <a:t> </a:t>
            </a:r>
            <a:r>
              <a:rPr lang="en-US" dirty="0" err="1"/>
              <a:t>anlayışına</a:t>
            </a:r>
            <a:r>
              <a:rPr lang="en-US" dirty="0"/>
              <a:t> </a:t>
            </a:r>
            <a:r>
              <a:rPr lang="en-US" dirty="0" err="1"/>
              <a:t>bırakmasının</a:t>
            </a:r>
            <a:r>
              <a:rPr lang="en-US" dirty="0"/>
              <a:t> </a:t>
            </a:r>
            <a:r>
              <a:rPr lang="en-US" dirty="0" err="1"/>
              <a:t>sonucu</a:t>
            </a:r>
            <a:r>
              <a:rPr lang="en-US" dirty="0"/>
              <a:t> </a:t>
            </a:r>
            <a:r>
              <a:rPr lang="en-US" dirty="0" err="1"/>
              <a:t>olarak</a:t>
            </a:r>
            <a:r>
              <a:rPr lang="en-US" dirty="0"/>
              <a:t>, </a:t>
            </a:r>
            <a:r>
              <a:rPr lang="en-US" dirty="0" err="1"/>
              <a:t>sosyal</a:t>
            </a:r>
            <a:r>
              <a:rPr lang="en-US" dirty="0"/>
              <a:t> </a:t>
            </a:r>
            <a:r>
              <a:rPr lang="en-US" dirty="0" err="1" smtClean="0"/>
              <a:t>sorumluluk</a:t>
            </a:r>
            <a:r>
              <a:rPr lang="en-US" dirty="0" smtClean="0"/>
              <a:t> </a:t>
            </a:r>
            <a:r>
              <a:rPr lang="en-US" dirty="0" err="1" smtClean="0"/>
              <a:t>ortaya</a:t>
            </a:r>
            <a:r>
              <a:rPr lang="en-US" dirty="0" smtClean="0"/>
              <a:t> </a:t>
            </a:r>
            <a:r>
              <a:rPr lang="en-US" dirty="0" err="1" smtClean="0"/>
              <a:t>çıkmaktadır</a:t>
            </a:r>
            <a:r>
              <a:rPr lang="en-US" dirty="0" smtClean="0"/>
              <a:t>.</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Kurumların sorumluluğu nedir?</a:t>
            </a:r>
            <a:endParaRPr lang="tr-TR" dirty="0"/>
          </a:p>
        </p:txBody>
      </p:sp>
      <p:sp>
        <p:nvSpPr>
          <p:cNvPr id="3" name="Content Placeholder 2"/>
          <p:cNvSpPr>
            <a:spLocks noGrp="1"/>
          </p:cNvSpPr>
          <p:nvPr>
            <p:ph idx="1"/>
          </p:nvPr>
        </p:nvSpPr>
        <p:spPr/>
        <p:txBody>
          <a:bodyPr>
            <a:normAutofit/>
          </a:bodyPr>
          <a:lstStyle/>
          <a:p>
            <a:r>
              <a:rPr lang="en-US" dirty="0" err="1" smtClean="0"/>
              <a:t>Friedman’a</a:t>
            </a:r>
            <a:r>
              <a:rPr lang="en-US" dirty="0" smtClean="0"/>
              <a:t> </a:t>
            </a:r>
            <a:r>
              <a:rPr lang="en-US" dirty="0" err="1"/>
              <a:t>göre</a:t>
            </a:r>
            <a:r>
              <a:rPr lang="en-US" dirty="0"/>
              <a:t>, </a:t>
            </a:r>
            <a:r>
              <a:rPr lang="en-US" dirty="0" err="1"/>
              <a:t>kurumların</a:t>
            </a:r>
            <a:r>
              <a:rPr lang="en-US" dirty="0"/>
              <a:t> </a:t>
            </a:r>
            <a:r>
              <a:rPr lang="en-US" dirty="0" err="1"/>
              <a:t>önceliği</a:t>
            </a:r>
            <a:r>
              <a:rPr lang="en-US" dirty="0"/>
              <a:t> </a:t>
            </a:r>
            <a:r>
              <a:rPr lang="en-US" dirty="0" err="1"/>
              <a:t>ekonomik</a:t>
            </a:r>
            <a:r>
              <a:rPr lang="en-US" dirty="0"/>
              <a:t> </a:t>
            </a:r>
            <a:r>
              <a:rPr lang="en-US" dirty="0" err="1"/>
              <a:t>sorumluluklarıdır</a:t>
            </a:r>
            <a:r>
              <a:rPr lang="en-US" dirty="0"/>
              <a:t>. </a:t>
            </a:r>
            <a:r>
              <a:rPr lang="en-US" dirty="0" err="1"/>
              <a:t>Kurum</a:t>
            </a:r>
            <a:r>
              <a:rPr lang="en-US" dirty="0"/>
              <a:t> </a:t>
            </a:r>
            <a:r>
              <a:rPr lang="en-US" dirty="0" err="1"/>
              <a:t>eğer</a:t>
            </a:r>
            <a:r>
              <a:rPr lang="en-US" dirty="0"/>
              <a:t> </a:t>
            </a:r>
            <a:r>
              <a:rPr lang="en-US" dirty="0" err="1"/>
              <a:t>hissedarlara</a:t>
            </a:r>
            <a:r>
              <a:rPr lang="en-US" dirty="0"/>
              <a:t> </a:t>
            </a:r>
            <a:r>
              <a:rPr lang="en-US" dirty="0" err="1"/>
              <a:t>hizmet</a:t>
            </a:r>
            <a:r>
              <a:rPr lang="en-US" dirty="0"/>
              <a:t> </a:t>
            </a:r>
            <a:r>
              <a:rPr lang="en-US" dirty="0" err="1"/>
              <a:t>etmezse</a:t>
            </a:r>
            <a:r>
              <a:rPr lang="en-US" dirty="0"/>
              <a:t>, </a:t>
            </a:r>
            <a:r>
              <a:rPr lang="en-US" dirty="0" err="1"/>
              <a:t>topluma</a:t>
            </a:r>
            <a:r>
              <a:rPr lang="en-US" dirty="0"/>
              <a:t> </a:t>
            </a:r>
            <a:r>
              <a:rPr lang="en-US" dirty="0" err="1"/>
              <a:t>hizmet</a:t>
            </a:r>
            <a:r>
              <a:rPr lang="en-US" dirty="0"/>
              <a:t> </a:t>
            </a:r>
            <a:r>
              <a:rPr lang="en-US" dirty="0" err="1"/>
              <a:t>etme</a:t>
            </a:r>
            <a:r>
              <a:rPr lang="en-US" dirty="0"/>
              <a:t> </a:t>
            </a:r>
            <a:r>
              <a:rPr lang="en-US" dirty="0" err="1"/>
              <a:t>gücünden</a:t>
            </a:r>
            <a:r>
              <a:rPr lang="en-US" dirty="0"/>
              <a:t> </a:t>
            </a:r>
            <a:r>
              <a:rPr lang="en-US" dirty="0" err="1"/>
              <a:t>yoksun</a:t>
            </a:r>
            <a:r>
              <a:rPr lang="en-US" dirty="0"/>
              <a:t> </a:t>
            </a:r>
            <a:r>
              <a:rPr lang="en-US" dirty="0" err="1"/>
              <a:t>kalacaktır</a:t>
            </a:r>
            <a:r>
              <a:rPr lang="en-US" dirty="0"/>
              <a:t>. Friedman, </a:t>
            </a:r>
            <a:r>
              <a:rPr lang="en-US" dirty="0" err="1"/>
              <a:t>toplumun</a:t>
            </a:r>
            <a:r>
              <a:rPr lang="en-US" dirty="0"/>
              <a:t> </a:t>
            </a:r>
            <a:r>
              <a:rPr lang="en-US" dirty="0" err="1"/>
              <a:t>temel</a:t>
            </a:r>
            <a:r>
              <a:rPr lang="en-US" dirty="0"/>
              <a:t> </a:t>
            </a:r>
            <a:r>
              <a:rPr lang="en-US" dirty="0" err="1"/>
              <a:t>kurallarına</a:t>
            </a:r>
            <a:r>
              <a:rPr lang="en-US" dirty="0"/>
              <a:t> </a:t>
            </a:r>
            <a:r>
              <a:rPr lang="en-US" dirty="0" err="1"/>
              <a:t>uyacak</a:t>
            </a:r>
            <a:r>
              <a:rPr lang="en-US" dirty="0"/>
              <a:t> </a:t>
            </a:r>
            <a:r>
              <a:rPr lang="en-US" dirty="0" err="1"/>
              <a:t>biçimde</a:t>
            </a:r>
            <a:r>
              <a:rPr lang="en-US" dirty="0"/>
              <a:t>, </a:t>
            </a:r>
            <a:r>
              <a:rPr lang="en-US" dirty="0" err="1"/>
              <a:t>kurumların</a:t>
            </a:r>
            <a:r>
              <a:rPr lang="en-US" dirty="0"/>
              <a:t> </a:t>
            </a:r>
            <a:r>
              <a:rPr lang="en-US" dirty="0" err="1"/>
              <a:t>ahlaki</a:t>
            </a:r>
            <a:r>
              <a:rPr lang="en-US" dirty="0"/>
              <a:t> </a:t>
            </a:r>
            <a:r>
              <a:rPr lang="en-US" dirty="0" err="1"/>
              <a:t>ve</a:t>
            </a:r>
            <a:r>
              <a:rPr lang="en-US" dirty="0"/>
              <a:t> </a:t>
            </a:r>
            <a:r>
              <a:rPr lang="en-US" dirty="0" err="1"/>
              <a:t>etik</a:t>
            </a:r>
            <a:r>
              <a:rPr lang="en-US" dirty="0"/>
              <a:t> </a:t>
            </a:r>
            <a:r>
              <a:rPr lang="en-US" dirty="0" err="1"/>
              <a:t>sorumluluklarının</a:t>
            </a:r>
            <a:r>
              <a:rPr lang="en-US" dirty="0"/>
              <a:t> </a:t>
            </a:r>
            <a:r>
              <a:rPr lang="en-US" dirty="0" err="1"/>
              <a:t>mümkün</a:t>
            </a:r>
            <a:r>
              <a:rPr lang="en-US" dirty="0"/>
              <a:t> </a:t>
            </a:r>
            <a:r>
              <a:rPr lang="en-US" dirty="0" err="1"/>
              <a:t>olduğunca</a:t>
            </a:r>
            <a:r>
              <a:rPr lang="en-US" dirty="0"/>
              <a:t> </a:t>
            </a:r>
            <a:r>
              <a:rPr lang="en-US" dirty="0" err="1"/>
              <a:t>çok</a:t>
            </a:r>
            <a:r>
              <a:rPr lang="en-US" dirty="0"/>
              <a:t> </a:t>
            </a:r>
            <a:r>
              <a:rPr lang="en-US" dirty="0" err="1"/>
              <a:t>para</a:t>
            </a:r>
            <a:r>
              <a:rPr lang="en-US" dirty="0"/>
              <a:t> </a:t>
            </a:r>
            <a:r>
              <a:rPr lang="en-US" dirty="0" err="1"/>
              <a:t>kazanmak</a:t>
            </a:r>
            <a:r>
              <a:rPr lang="en-US" dirty="0"/>
              <a:t> </a:t>
            </a:r>
            <a:r>
              <a:rPr lang="en-US" dirty="0" err="1"/>
              <a:t>olduğunu</a:t>
            </a:r>
            <a:r>
              <a:rPr lang="en-US" dirty="0"/>
              <a:t> </a:t>
            </a:r>
            <a:r>
              <a:rPr lang="en-US" dirty="0" err="1"/>
              <a:t>belirtmiştir</a:t>
            </a:r>
            <a:r>
              <a:rPr lang="en-US" dirty="0" smtClean="0"/>
              <a:t>.</a:t>
            </a:r>
          </a:p>
          <a:p>
            <a:r>
              <a:rPr lang="en-US" dirty="0" smtClean="0"/>
              <a:t>Bu </a:t>
            </a:r>
            <a:r>
              <a:rPr lang="en-US" dirty="0" err="1" smtClean="0"/>
              <a:t>anlayışa</a:t>
            </a:r>
            <a:r>
              <a:rPr lang="en-US" dirty="0" smtClean="0"/>
              <a:t> </a:t>
            </a:r>
            <a:r>
              <a:rPr lang="en-US" dirty="0" err="1" smtClean="0"/>
              <a:t>karşı</a:t>
            </a:r>
            <a:r>
              <a:rPr lang="en-US" dirty="0" smtClean="0"/>
              <a:t> </a:t>
            </a:r>
            <a:r>
              <a:rPr lang="en-US" dirty="0" err="1" smtClean="0"/>
              <a:t>oluşan</a:t>
            </a:r>
            <a:r>
              <a:rPr lang="en-US" dirty="0" smtClean="0"/>
              <a:t> </a:t>
            </a:r>
            <a:r>
              <a:rPr lang="en-US" dirty="0" err="1" smtClean="0"/>
              <a:t>tepkiler</a:t>
            </a:r>
            <a:r>
              <a:rPr lang="en-US" dirty="0" smtClean="0"/>
              <a:t>, </a:t>
            </a:r>
            <a:r>
              <a:rPr lang="en-US" dirty="0" err="1" smtClean="0"/>
              <a:t>özel</a:t>
            </a:r>
            <a:r>
              <a:rPr lang="en-US" dirty="0" smtClean="0"/>
              <a:t> </a:t>
            </a:r>
            <a:r>
              <a:rPr lang="en-US" dirty="0" err="1" smtClean="0"/>
              <a:t>sektörün</a:t>
            </a:r>
            <a:r>
              <a:rPr lang="en-US" dirty="0" smtClean="0"/>
              <a:t> </a:t>
            </a:r>
            <a:r>
              <a:rPr lang="en-US" dirty="0" err="1" smtClean="0"/>
              <a:t>kendini</a:t>
            </a:r>
            <a:r>
              <a:rPr lang="en-US" dirty="0" smtClean="0"/>
              <a:t> </a:t>
            </a:r>
            <a:r>
              <a:rPr lang="en-US" dirty="0" err="1" smtClean="0"/>
              <a:t>yeniden</a:t>
            </a:r>
            <a:r>
              <a:rPr lang="en-US" dirty="0" smtClean="0"/>
              <a:t> </a:t>
            </a:r>
            <a:r>
              <a:rPr lang="en-US" dirty="0" err="1" smtClean="0"/>
              <a:t>anlamlandırma</a:t>
            </a:r>
            <a:r>
              <a:rPr lang="en-US" dirty="0" smtClean="0"/>
              <a:t> </a:t>
            </a:r>
            <a:r>
              <a:rPr lang="en-US" dirty="0" err="1" smtClean="0"/>
              <a:t>ve</a:t>
            </a:r>
            <a:r>
              <a:rPr lang="en-US" dirty="0" smtClean="0"/>
              <a:t> </a:t>
            </a:r>
            <a:r>
              <a:rPr lang="en-US" dirty="0" err="1" smtClean="0"/>
              <a:t>toplumdaki</a:t>
            </a:r>
            <a:r>
              <a:rPr lang="en-US" dirty="0" smtClean="0"/>
              <a:t> </a:t>
            </a:r>
            <a:r>
              <a:rPr lang="en-US" dirty="0" err="1" smtClean="0"/>
              <a:t>itibarını</a:t>
            </a:r>
            <a:r>
              <a:rPr lang="en-US" dirty="0" smtClean="0"/>
              <a:t> </a:t>
            </a:r>
            <a:r>
              <a:rPr lang="en-US" dirty="0" err="1" smtClean="0"/>
              <a:t>arttırma</a:t>
            </a:r>
            <a:r>
              <a:rPr lang="en-US" dirty="0" smtClean="0"/>
              <a:t> </a:t>
            </a:r>
            <a:r>
              <a:rPr lang="en-US" dirty="0" err="1" smtClean="0"/>
              <a:t>çabaları</a:t>
            </a:r>
            <a:r>
              <a:rPr lang="en-US" dirty="0" smtClean="0"/>
              <a:t> </a:t>
            </a:r>
            <a:r>
              <a:rPr lang="en-US" dirty="0" err="1" smtClean="0"/>
              <a:t>içine</a:t>
            </a:r>
            <a:r>
              <a:rPr lang="en-US" dirty="0" smtClean="0"/>
              <a:t> </a:t>
            </a:r>
            <a:r>
              <a:rPr lang="en-US" dirty="0" err="1" smtClean="0"/>
              <a:t>girmesine</a:t>
            </a:r>
            <a:r>
              <a:rPr lang="en-US" dirty="0" smtClean="0"/>
              <a:t> </a:t>
            </a:r>
            <a:r>
              <a:rPr lang="en-US" dirty="0" err="1" smtClean="0"/>
              <a:t>sebep</a:t>
            </a:r>
            <a:r>
              <a:rPr lang="en-US" dirty="0" smtClean="0"/>
              <a:t> </a:t>
            </a:r>
            <a:r>
              <a:rPr lang="en-US" dirty="0" err="1" smtClean="0"/>
              <a:t>olmuştur</a:t>
            </a:r>
            <a:r>
              <a:rPr lang="en-US" dirty="0" smtClean="0"/>
              <a:t>.</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en-US" dirty="0" err="1"/>
              <a:t>Kurumlar</a:t>
            </a:r>
            <a:r>
              <a:rPr lang="en-US" dirty="0"/>
              <a:t> </a:t>
            </a:r>
            <a:r>
              <a:rPr lang="en-US" dirty="0" err="1"/>
              <a:t>artık</a:t>
            </a:r>
            <a:r>
              <a:rPr lang="en-US" dirty="0"/>
              <a:t> </a:t>
            </a:r>
            <a:r>
              <a:rPr lang="en-US" dirty="0" err="1"/>
              <a:t>sadece</a:t>
            </a:r>
            <a:r>
              <a:rPr lang="en-US" dirty="0"/>
              <a:t> mal </a:t>
            </a:r>
            <a:r>
              <a:rPr lang="en-US" dirty="0" err="1"/>
              <a:t>ve</a:t>
            </a:r>
            <a:r>
              <a:rPr lang="en-US" dirty="0"/>
              <a:t> </a:t>
            </a:r>
            <a:r>
              <a:rPr lang="en-US" dirty="0" err="1"/>
              <a:t>hizmet</a:t>
            </a:r>
            <a:r>
              <a:rPr lang="en-US" dirty="0"/>
              <a:t> </a:t>
            </a:r>
            <a:r>
              <a:rPr lang="en-US" dirty="0" err="1"/>
              <a:t>üreten</a:t>
            </a:r>
            <a:r>
              <a:rPr lang="en-US" dirty="0"/>
              <a:t> </a:t>
            </a:r>
            <a:r>
              <a:rPr lang="en-US" dirty="0" err="1"/>
              <a:t>kurumlar</a:t>
            </a:r>
            <a:r>
              <a:rPr lang="en-US" dirty="0"/>
              <a:t> </a:t>
            </a:r>
            <a:r>
              <a:rPr lang="en-US" dirty="0" err="1"/>
              <a:t>değil</a:t>
            </a:r>
            <a:r>
              <a:rPr lang="en-US" dirty="0"/>
              <a:t> </a:t>
            </a:r>
            <a:r>
              <a:rPr lang="en-US" dirty="0" err="1"/>
              <a:t>aynı</a:t>
            </a:r>
            <a:r>
              <a:rPr lang="en-US" dirty="0"/>
              <a:t> </a:t>
            </a:r>
            <a:r>
              <a:rPr lang="en-US" dirty="0" err="1"/>
              <a:t>zamanda</a:t>
            </a:r>
            <a:r>
              <a:rPr lang="en-US" dirty="0"/>
              <a:t> </a:t>
            </a:r>
            <a:r>
              <a:rPr lang="en-US" dirty="0" err="1"/>
              <a:t>çalışanın</a:t>
            </a:r>
            <a:r>
              <a:rPr lang="en-US" dirty="0"/>
              <a:t> </a:t>
            </a:r>
            <a:r>
              <a:rPr lang="en-US" dirty="0" err="1"/>
              <a:t>refahını</a:t>
            </a:r>
            <a:r>
              <a:rPr lang="en-US" dirty="0"/>
              <a:t> </a:t>
            </a:r>
            <a:r>
              <a:rPr lang="en-US" dirty="0" err="1"/>
              <a:t>düşünen</a:t>
            </a:r>
            <a:r>
              <a:rPr lang="en-US" dirty="0"/>
              <a:t>, </a:t>
            </a:r>
            <a:r>
              <a:rPr lang="en-US" dirty="0" err="1"/>
              <a:t>toplumsal</a:t>
            </a:r>
            <a:r>
              <a:rPr lang="en-US" dirty="0"/>
              <a:t> </a:t>
            </a:r>
            <a:r>
              <a:rPr lang="en-US" dirty="0" err="1"/>
              <a:t>olaylara</a:t>
            </a:r>
            <a:r>
              <a:rPr lang="en-US" dirty="0"/>
              <a:t> </a:t>
            </a:r>
            <a:r>
              <a:rPr lang="en-US" dirty="0" err="1"/>
              <a:t>duyarlı</a:t>
            </a:r>
            <a:r>
              <a:rPr lang="en-US" dirty="0"/>
              <a:t>, </a:t>
            </a:r>
            <a:r>
              <a:rPr lang="en-US" dirty="0" err="1"/>
              <a:t>çevreyi</a:t>
            </a:r>
            <a:r>
              <a:rPr lang="en-US" dirty="0"/>
              <a:t> </a:t>
            </a:r>
            <a:r>
              <a:rPr lang="en-US" dirty="0" err="1"/>
              <a:t>koruyan</a:t>
            </a:r>
            <a:r>
              <a:rPr lang="en-US" dirty="0"/>
              <a:t>, </a:t>
            </a:r>
            <a:r>
              <a:rPr lang="en-US" dirty="0" err="1"/>
              <a:t>tüketiciye</a:t>
            </a:r>
            <a:r>
              <a:rPr lang="en-US" dirty="0"/>
              <a:t> en </a:t>
            </a:r>
            <a:r>
              <a:rPr lang="en-US" dirty="0" err="1"/>
              <a:t>iyi</a:t>
            </a:r>
            <a:r>
              <a:rPr lang="en-US" dirty="0"/>
              <a:t> </a:t>
            </a:r>
            <a:r>
              <a:rPr lang="en-US" dirty="0" err="1"/>
              <a:t>hizmeti</a:t>
            </a:r>
            <a:r>
              <a:rPr lang="en-US" dirty="0"/>
              <a:t> </a:t>
            </a:r>
            <a:r>
              <a:rPr lang="en-US" dirty="0" err="1"/>
              <a:t>vermeyi</a:t>
            </a:r>
            <a:r>
              <a:rPr lang="en-US" dirty="0"/>
              <a:t> </a:t>
            </a:r>
            <a:r>
              <a:rPr lang="en-US" dirty="0" err="1"/>
              <a:t>amaçlayan</a:t>
            </a:r>
            <a:r>
              <a:rPr lang="en-US" dirty="0"/>
              <a:t> </a:t>
            </a:r>
            <a:r>
              <a:rPr lang="en-US" dirty="0" err="1"/>
              <a:t>kurumlar</a:t>
            </a:r>
            <a:r>
              <a:rPr lang="en-US" dirty="0"/>
              <a:t> </a:t>
            </a:r>
            <a:r>
              <a:rPr lang="en-US" dirty="0" err="1"/>
              <a:t>olarak</a:t>
            </a:r>
            <a:r>
              <a:rPr lang="en-US" dirty="0"/>
              <a:t> </a:t>
            </a:r>
            <a:r>
              <a:rPr lang="en-US" dirty="0" err="1"/>
              <a:t>düşünülmelidir</a:t>
            </a:r>
            <a:r>
              <a:rPr lang="en-US" dirty="0"/>
              <a:t>. </a:t>
            </a:r>
            <a:r>
              <a:rPr lang="en-US" dirty="0" err="1"/>
              <a:t>Toplum</a:t>
            </a:r>
            <a:r>
              <a:rPr lang="en-US" dirty="0"/>
              <a:t> </a:t>
            </a:r>
            <a:r>
              <a:rPr lang="en-US" dirty="0" err="1"/>
              <a:t>beklentilerinin</a:t>
            </a:r>
            <a:r>
              <a:rPr lang="en-US" dirty="0"/>
              <a:t> </a:t>
            </a:r>
            <a:r>
              <a:rPr lang="en-US" dirty="0" err="1"/>
              <a:t>değişmesiyle</a:t>
            </a:r>
            <a:r>
              <a:rPr lang="en-US" dirty="0"/>
              <a:t>, </a:t>
            </a:r>
            <a:r>
              <a:rPr lang="en-US" dirty="0" err="1"/>
              <a:t>kurumun</a:t>
            </a:r>
            <a:r>
              <a:rPr lang="en-US" dirty="0"/>
              <a:t> </a:t>
            </a:r>
            <a:r>
              <a:rPr lang="en-US" dirty="0" err="1"/>
              <a:t>sorumluluklarını</a:t>
            </a:r>
            <a:r>
              <a:rPr lang="en-US" dirty="0"/>
              <a:t> </a:t>
            </a:r>
            <a:r>
              <a:rPr lang="en-US" dirty="0" err="1"/>
              <a:t>yerine</a:t>
            </a:r>
            <a:r>
              <a:rPr lang="en-US" dirty="0"/>
              <a:t> </a:t>
            </a:r>
            <a:r>
              <a:rPr lang="en-US" dirty="0" err="1"/>
              <a:t>getirme</a:t>
            </a:r>
            <a:r>
              <a:rPr lang="en-US" dirty="0"/>
              <a:t> </a:t>
            </a:r>
            <a:r>
              <a:rPr lang="en-US" dirty="0" err="1"/>
              <a:t>konusundaki</a:t>
            </a:r>
            <a:r>
              <a:rPr lang="en-US" dirty="0"/>
              <a:t> </a:t>
            </a:r>
            <a:r>
              <a:rPr lang="en-US" dirty="0" err="1"/>
              <a:t>stratejik</a:t>
            </a:r>
            <a:r>
              <a:rPr lang="en-US" dirty="0"/>
              <a:t> </a:t>
            </a:r>
            <a:r>
              <a:rPr lang="en-US" dirty="0" err="1"/>
              <a:t>yönetim</a:t>
            </a:r>
            <a:r>
              <a:rPr lang="en-US" dirty="0"/>
              <a:t> </a:t>
            </a:r>
            <a:r>
              <a:rPr lang="en-US" dirty="0" err="1"/>
              <a:t>yaklaşımı</a:t>
            </a:r>
            <a:r>
              <a:rPr lang="en-US" dirty="0"/>
              <a:t> </a:t>
            </a:r>
            <a:r>
              <a:rPr lang="en-US" dirty="0" err="1"/>
              <a:t>altında</a:t>
            </a:r>
            <a:r>
              <a:rPr lang="en-US" dirty="0"/>
              <a:t> </a:t>
            </a:r>
            <a:r>
              <a:rPr lang="en-US" dirty="0" err="1"/>
              <a:t>ele</a:t>
            </a:r>
            <a:r>
              <a:rPr lang="en-US" dirty="0"/>
              <a:t> </a:t>
            </a:r>
            <a:r>
              <a:rPr lang="en-US" dirty="0" err="1"/>
              <a:t>alınmasını</a:t>
            </a:r>
            <a:r>
              <a:rPr lang="en-US" dirty="0"/>
              <a:t> </a:t>
            </a:r>
            <a:r>
              <a:rPr lang="en-US" dirty="0" err="1"/>
              <a:t>gerektirmektedir</a:t>
            </a:r>
            <a:r>
              <a:rPr lang="en-US" dirty="0"/>
              <a:t>. Bu </a:t>
            </a:r>
            <a:r>
              <a:rPr lang="en-US" dirty="0" err="1"/>
              <a:t>nedenle</a:t>
            </a:r>
            <a:r>
              <a:rPr lang="en-US" dirty="0"/>
              <a:t> </a:t>
            </a:r>
            <a:r>
              <a:rPr lang="en-US" dirty="0" err="1"/>
              <a:t>bu</a:t>
            </a:r>
            <a:r>
              <a:rPr lang="en-US" dirty="0"/>
              <a:t> </a:t>
            </a:r>
            <a:r>
              <a:rPr lang="en-US" dirty="0" err="1"/>
              <a:t>özellikle</a:t>
            </a:r>
            <a:r>
              <a:rPr lang="en-US" dirty="0"/>
              <a:t> </a:t>
            </a:r>
            <a:r>
              <a:rPr lang="en-US" dirty="0" err="1"/>
              <a:t>iletişim</a:t>
            </a:r>
            <a:r>
              <a:rPr lang="en-US" dirty="0"/>
              <a:t> </a:t>
            </a:r>
            <a:r>
              <a:rPr lang="en-US" dirty="0" err="1"/>
              <a:t>stratejilerinin</a:t>
            </a:r>
            <a:r>
              <a:rPr lang="en-US" dirty="0"/>
              <a:t> </a:t>
            </a:r>
            <a:r>
              <a:rPr lang="en-US" dirty="0" err="1"/>
              <a:t>geliştirilmesi</a:t>
            </a:r>
            <a:r>
              <a:rPr lang="en-US" dirty="0"/>
              <a:t> </a:t>
            </a:r>
            <a:r>
              <a:rPr lang="en-US" dirty="0" err="1"/>
              <a:t>ve</a:t>
            </a:r>
            <a:r>
              <a:rPr lang="en-US" dirty="0"/>
              <a:t> </a:t>
            </a:r>
            <a:r>
              <a:rPr lang="en-US" dirty="0" err="1"/>
              <a:t>uygulanması</a:t>
            </a:r>
            <a:r>
              <a:rPr lang="en-US" dirty="0"/>
              <a:t> </a:t>
            </a:r>
            <a:r>
              <a:rPr lang="en-US" dirty="0" err="1"/>
              <a:t>açısından</a:t>
            </a:r>
            <a:r>
              <a:rPr lang="en-US" dirty="0"/>
              <a:t>, </a:t>
            </a:r>
            <a:r>
              <a:rPr lang="en-US" dirty="0" err="1"/>
              <a:t>kurumsal</a:t>
            </a:r>
            <a:r>
              <a:rPr lang="en-US" dirty="0"/>
              <a:t> </a:t>
            </a:r>
            <a:r>
              <a:rPr lang="en-US" dirty="0" err="1"/>
              <a:t>sosyal</a:t>
            </a:r>
            <a:r>
              <a:rPr lang="en-US" dirty="0"/>
              <a:t> </a:t>
            </a:r>
            <a:r>
              <a:rPr lang="en-US" dirty="0" err="1"/>
              <a:t>sorumluluğun</a:t>
            </a:r>
            <a:r>
              <a:rPr lang="en-US" dirty="0"/>
              <a:t> </a:t>
            </a:r>
            <a:r>
              <a:rPr lang="en-US" dirty="0" err="1"/>
              <a:t>halkla</a:t>
            </a:r>
            <a:r>
              <a:rPr lang="en-US" dirty="0"/>
              <a:t> </a:t>
            </a:r>
            <a:r>
              <a:rPr lang="en-US" dirty="0" err="1"/>
              <a:t>ilişkiler</a:t>
            </a:r>
            <a:r>
              <a:rPr lang="en-US" dirty="0"/>
              <a:t> </a:t>
            </a:r>
            <a:r>
              <a:rPr lang="en-US" dirty="0" err="1"/>
              <a:t>uygulamalarının</a:t>
            </a:r>
            <a:r>
              <a:rPr lang="en-US" dirty="0"/>
              <a:t> </a:t>
            </a:r>
            <a:r>
              <a:rPr lang="en-US" dirty="0" err="1"/>
              <a:t>bir</a:t>
            </a:r>
            <a:r>
              <a:rPr lang="en-US" dirty="0"/>
              <a:t> </a:t>
            </a:r>
            <a:r>
              <a:rPr lang="en-US" dirty="0" err="1"/>
              <a:t>parçası</a:t>
            </a:r>
            <a:r>
              <a:rPr lang="en-US" dirty="0"/>
              <a:t> </a:t>
            </a:r>
            <a:r>
              <a:rPr lang="en-US" dirty="0" err="1"/>
              <a:t>olarak</a:t>
            </a:r>
            <a:r>
              <a:rPr lang="en-US" dirty="0"/>
              <a:t> </a:t>
            </a:r>
            <a:r>
              <a:rPr lang="en-US" dirty="0" err="1"/>
              <a:t>ele</a:t>
            </a:r>
            <a:r>
              <a:rPr lang="en-US" dirty="0"/>
              <a:t> </a:t>
            </a:r>
            <a:r>
              <a:rPr lang="en-US" dirty="0" err="1" smtClean="0"/>
              <a:t>alınıyor</a:t>
            </a:r>
            <a:r>
              <a:rPr lang="en-US" dirty="0" smtClean="0"/>
              <a:t>.</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Sosyal sorumluluk piramidi</a:t>
            </a:r>
            <a:endParaRPr lang="tr-T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51237" y="1935163"/>
            <a:ext cx="6841526" cy="438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22304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tr-TR" dirty="0" smtClean="0"/>
              <a:t>Stratejik bakış</a:t>
            </a:r>
            <a:endParaRPr lang="tr-TR" dirty="0"/>
          </a:p>
        </p:txBody>
      </p:sp>
      <p:sp>
        <p:nvSpPr>
          <p:cNvPr id="6" name="Content Placeholder 5"/>
          <p:cNvSpPr>
            <a:spLocks noGrp="1"/>
          </p:cNvSpPr>
          <p:nvPr>
            <p:ph idx="1"/>
          </p:nvPr>
        </p:nvSpPr>
        <p:spPr/>
        <p:txBody>
          <a:bodyPr>
            <a:normAutofit fontScale="92500" lnSpcReduction="20000"/>
          </a:bodyPr>
          <a:lstStyle/>
          <a:p>
            <a:r>
              <a:rPr lang="en-US" dirty="0" err="1"/>
              <a:t>Kurumlar</a:t>
            </a:r>
            <a:r>
              <a:rPr lang="en-US" dirty="0"/>
              <a:t> </a:t>
            </a:r>
            <a:r>
              <a:rPr lang="en-US" dirty="0" err="1"/>
              <a:t>ve</a:t>
            </a:r>
            <a:r>
              <a:rPr lang="en-US" dirty="0"/>
              <a:t> </a:t>
            </a:r>
            <a:r>
              <a:rPr lang="en-US" dirty="0" err="1"/>
              <a:t>işletmeler</a:t>
            </a:r>
            <a:r>
              <a:rPr lang="en-US" dirty="0"/>
              <a:t> </a:t>
            </a:r>
            <a:r>
              <a:rPr lang="en-US" dirty="0" err="1"/>
              <a:t>toplumun</a:t>
            </a:r>
            <a:r>
              <a:rPr lang="en-US" dirty="0"/>
              <a:t> </a:t>
            </a:r>
            <a:r>
              <a:rPr lang="en-US" dirty="0" err="1"/>
              <a:t>ihtiyaçlarını</a:t>
            </a:r>
            <a:r>
              <a:rPr lang="en-US" dirty="0"/>
              <a:t> </a:t>
            </a:r>
            <a:r>
              <a:rPr lang="en-US" dirty="0" err="1"/>
              <a:t>karşılamak</a:t>
            </a:r>
            <a:r>
              <a:rPr lang="en-US" dirty="0"/>
              <a:t> </a:t>
            </a:r>
            <a:r>
              <a:rPr lang="en-US" dirty="0" err="1"/>
              <a:t>üzere</a:t>
            </a:r>
            <a:r>
              <a:rPr lang="en-US" dirty="0"/>
              <a:t> </a:t>
            </a:r>
            <a:r>
              <a:rPr lang="en-US" dirty="0" err="1"/>
              <a:t>kurulmuşlardır</a:t>
            </a:r>
            <a:r>
              <a:rPr lang="en-US" dirty="0"/>
              <a:t>. </a:t>
            </a:r>
            <a:r>
              <a:rPr lang="en-US" dirty="0" err="1"/>
              <a:t>Özgür</a:t>
            </a:r>
            <a:r>
              <a:rPr lang="en-US" dirty="0"/>
              <a:t> </a:t>
            </a:r>
            <a:r>
              <a:rPr lang="en-US" dirty="0" err="1"/>
              <a:t>bir</a:t>
            </a:r>
            <a:r>
              <a:rPr lang="en-US" dirty="0"/>
              <a:t> </a:t>
            </a:r>
            <a:r>
              <a:rPr lang="en-US" dirty="0" err="1"/>
              <a:t>toplumda</a:t>
            </a:r>
            <a:r>
              <a:rPr lang="en-US" dirty="0"/>
              <a:t> </a:t>
            </a:r>
            <a:r>
              <a:rPr lang="en-US" dirty="0" err="1"/>
              <a:t>çeşitli</a:t>
            </a:r>
            <a:r>
              <a:rPr lang="en-US" dirty="0"/>
              <a:t> </a:t>
            </a:r>
            <a:r>
              <a:rPr lang="en-US" dirty="0" err="1"/>
              <a:t>kesimlerin</a:t>
            </a:r>
            <a:r>
              <a:rPr lang="en-US" dirty="0"/>
              <a:t> </a:t>
            </a:r>
            <a:r>
              <a:rPr lang="en-US" dirty="0" err="1"/>
              <a:t>ihtiyaçlarını</a:t>
            </a:r>
            <a:r>
              <a:rPr lang="en-US" dirty="0"/>
              <a:t> </a:t>
            </a:r>
            <a:r>
              <a:rPr lang="en-US" dirty="0" err="1"/>
              <a:t>karşılamak</a:t>
            </a:r>
            <a:r>
              <a:rPr lang="en-US" dirty="0"/>
              <a:t> </a:t>
            </a:r>
            <a:r>
              <a:rPr lang="en-US" dirty="0" err="1"/>
              <a:t>üzere</a:t>
            </a:r>
            <a:r>
              <a:rPr lang="en-US" dirty="0"/>
              <a:t> </a:t>
            </a:r>
            <a:r>
              <a:rPr lang="en-US" dirty="0" err="1"/>
              <a:t>kurulmuş</a:t>
            </a:r>
            <a:r>
              <a:rPr lang="en-US" dirty="0"/>
              <a:t> </a:t>
            </a:r>
            <a:r>
              <a:rPr lang="en-US" dirty="0" err="1"/>
              <a:t>fakat</a:t>
            </a:r>
            <a:r>
              <a:rPr lang="en-US" dirty="0"/>
              <a:t> </a:t>
            </a:r>
            <a:r>
              <a:rPr lang="en-US" dirty="0" err="1"/>
              <a:t>bunu</a:t>
            </a:r>
            <a:r>
              <a:rPr lang="en-US" dirty="0"/>
              <a:t> </a:t>
            </a:r>
            <a:r>
              <a:rPr lang="en-US" dirty="0" err="1"/>
              <a:t>yerine</a:t>
            </a:r>
            <a:r>
              <a:rPr lang="en-US" dirty="0"/>
              <a:t> </a:t>
            </a:r>
            <a:r>
              <a:rPr lang="en-US" dirty="0" err="1"/>
              <a:t>getiremeyen</a:t>
            </a:r>
            <a:r>
              <a:rPr lang="en-US" dirty="0"/>
              <a:t> </a:t>
            </a:r>
            <a:r>
              <a:rPr lang="en-US" dirty="0" err="1"/>
              <a:t>örgütler</a:t>
            </a:r>
            <a:r>
              <a:rPr lang="en-US" dirty="0"/>
              <a:t> </a:t>
            </a:r>
            <a:r>
              <a:rPr lang="en-US" dirty="0" err="1"/>
              <a:t>yok</a:t>
            </a:r>
            <a:r>
              <a:rPr lang="en-US" dirty="0"/>
              <a:t> </a:t>
            </a:r>
            <a:r>
              <a:rPr lang="en-US" dirty="0" err="1"/>
              <a:t>olurlar</a:t>
            </a:r>
            <a:r>
              <a:rPr lang="en-US" dirty="0"/>
              <a:t>. </a:t>
            </a:r>
            <a:r>
              <a:rPr lang="en-US" dirty="0" err="1"/>
              <a:t>İster</a:t>
            </a:r>
            <a:r>
              <a:rPr lang="en-US" dirty="0"/>
              <a:t> </a:t>
            </a:r>
            <a:r>
              <a:rPr lang="en-US" dirty="0" err="1"/>
              <a:t>sivil</a:t>
            </a:r>
            <a:r>
              <a:rPr lang="en-US" dirty="0"/>
              <a:t> </a:t>
            </a:r>
            <a:r>
              <a:rPr lang="en-US" dirty="0" err="1"/>
              <a:t>toplum</a:t>
            </a:r>
            <a:r>
              <a:rPr lang="en-US" dirty="0"/>
              <a:t> </a:t>
            </a:r>
            <a:r>
              <a:rPr lang="en-US" dirty="0" err="1"/>
              <a:t>kuruluşu</a:t>
            </a:r>
            <a:r>
              <a:rPr lang="en-US" dirty="0"/>
              <a:t>, </a:t>
            </a:r>
            <a:r>
              <a:rPr lang="en-US" dirty="0" err="1"/>
              <a:t>ister</a:t>
            </a:r>
            <a:r>
              <a:rPr lang="en-US" dirty="0"/>
              <a:t> </a:t>
            </a:r>
            <a:r>
              <a:rPr lang="en-US" dirty="0" err="1"/>
              <a:t>kamu</a:t>
            </a:r>
            <a:r>
              <a:rPr lang="en-US" dirty="0"/>
              <a:t>, </a:t>
            </a:r>
            <a:r>
              <a:rPr lang="en-US" dirty="0" err="1"/>
              <a:t>isterse</a:t>
            </a:r>
            <a:r>
              <a:rPr lang="en-US" dirty="0"/>
              <a:t> </a:t>
            </a:r>
            <a:r>
              <a:rPr lang="en-US" dirty="0" err="1"/>
              <a:t>kar</a:t>
            </a:r>
            <a:r>
              <a:rPr lang="en-US" dirty="0"/>
              <a:t> </a:t>
            </a:r>
            <a:r>
              <a:rPr lang="en-US" dirty="0" err="1"/>
              <a:t>amacı</a:t>
            </a:r>
            <a:r>
              <a:rPr lang="en-US" dirty="0"/>
              <a:t> </a:t>
            </a:r>
            <a:r>
              <a:rPr lang="en-US" dirty="0" err="1"/>
              <a:t>güden</a:t>
            </a:r>
            <a:r>
              <a:rPr lang="en-US" dirty="0"/>
              <a:t> </a:t>
            </a:r>
            <a:r>
              <a:rPr lang="en-US" dirty="0" err="1"/>
              <a:t>işletme</a:t>
            </a:r>
            <a:r>
              <a:rPr lang="en-US" dirty="0"/>
              <a:t> </a:t>
            </a:r>
            <a:r>
              <a:rPr lang="en-US" dirty="0" err="1"/>
              <a:t>olsun</a:t>
            </a:r>
            <a:r>
              <a:rPr lang="en-US" dirty="0"/>
              <a:t>, </a:t>
            </a:r>
            <a:r>
              <a:rPr lang="en-US" dirty="0" err="1"/>
              <a:t>hiç</a:t>
            </a:r>
            <a:r>
              <a:rPr lang="en-US" dirty="0"/>
              <a:t> </a:t>
            </a:r>
            <a:r>
              <a:rPr lang="en-US" dirty="0" err="1"/>
              <a:t>bir</a:t>
            </a:r>
            <a:r>
              <a:rPr lang="en-US" dirty="0"/>
              <a:t> </a:t>
            </a:r>
            <a:r>
              <a:rPr lang="en-US" dirty="0" err="1"/>
              <a:t>kurum</a:t>
            </a:r>
            <a:r>
              <a:rPr lang="en-US" dirty="0" smtClean="0"/>
              <a:t> </a:t>
            </a:r>
            <a:r>
              <a:rPr lang="en-US" dirty="0" err="1" smtClean="0"/>
              <a:t>çevreye</a:t>
            </a:r>
            <a:r>
              <a:rPr lang="en-US" dirty="0" smtClean="0"/>
              <a:t> </a:t>
            </a:r>
            <a:r>
              <a:rPr lang="en-US" dirty="0" err="1" smtClean="0"/>
              <a:t>zarar</a:t>
            </a:r>
            <a:r>
              <a:rPr lang="en-US" dirty="0" smtClean="0"/>
              <a:t> </a:t>
            </a:r>
            <a:r>
              <a:rPr lang="en-US" dirty="0" err="1"/>
              <a:t>vermek</a:t>
            </a:r>
            <a:r>
              <a:rPr lang="en-US" dirty="0"/>
              <a:t> </a:t>
            </a:r>
            <a:r>
              <a:rPr lang="en-US" dirty="0" err="1"/>
              <a:t>üzere</a:t>
            </a:r>
            <a:r>
              <a:rPr lang="en-US" dirty="0"/>
              <a:t> </a:t>
            </a:r>
            <a:r>
              <a:rPr lang="en-US" dirty="0" err="1"/>
              <a:t>yola</a:t>
            </a:r>
            <a:r>
              <a:rPr lang="en-US" dirty="0"/>
              <a:t> </a:t>
            </a:r>
            <a:r>
              <a:rPr lang="en-US" dirty="0" err="1"/>
              <a:t>çıkmaz</a:t>
            </a:r>
            <a:r>
              <a:rPr lang="en-US" dirty="0"/>
              <a:t>. </a:t>
            </a:r>
            <a:r>
              <a:rPr lang="en-US" dirty="0" err="1"/>
              <a:t>Ancak</a:t>
            </a:r>
            <a:r>
              <a:rPr lang="en-US" dirty="0"/>
              <a:t> </a:t>
            </a:r>
            <a:r>
              <a:rPr lang="en-US" dirty="0" err="1"/>
              <a:t>bu</a:t>
            </a:r>
            <a:r>
              <a:rPr lang="en-US" dirty="0"/>
              <a:t>, </a:t>
            </a:r>
            <a:r>
              <a:rPr lang="en-US" dirty="0" err="1"/>
              <a:t>örgütlerin</a:t>
            </a:r>
            <a:r>
              <a:rPr lang="en-US" dirty="0"/>
              <a:t> </a:t>
            </a:r>
            <a:r>
              <a:rPr lang="en-US" dirty="0" err="1"/>
              <a:t>istenmeyen</a:t>
            </a:r>
            <a:r>
              <a:rPr lang="en-US" dirty="0"/>
              <a:t> </a:t>
            </a:r>
            <a:r>
              <a:rPr lang="en-US" dirty="0" err="1"/>
              <a:t>sonuçlar</a:t>
            </a:r>
            <a:r>
              <a:rPr lang="en-US" dirty="0"/>
              <a:t> </a:t>
            </a:r>
            <a:r>
              <a:rPr lang="en-US" dirty="0" err="1"/>
              <a:t>üretebileceği</a:t>
            </a:r>
            <a:r>
              <a:rPr lang="en-US" dirty="0"/>
              <a:t> </a:t>
            </a:r>
            <a:r>
              <a:rPr lang="en-US" dirty="0" err="1"/>
              <a:t>gerçeğini</a:t>
            </a:r>
            <a:r>
              <a:rPr lang="en-US" dirty="0"/>
              <a:t> </a:t>
            </a:r>
            <a:r>
              <a:rPr lang="en-US" dirty="0" err="1"/>
              <a:t>ortadan</a:t>
            </a:r>
            <a:r>
              <a:rPr lang="en-US" dirty="0"/>
              <a:t> </a:t>
            </a:r>
            <a:r>
              <a:rPr lang="en-US" dirty="0" err="1"/>
              <a:t>kaldırmaz</a:t>
            </a:r>
            <a:r>
              <a:rPr lang="en-US" dirty="0"/>
              <a:t>. </a:t>
            </a:r>
            <a:r>
              <a:rPr lang="en-US" dirty="0" err="1"/>
              <a:t>Başlangıçta</a:t>
            </a:r>
            <a:r>
              <a:rPr lang="en-US" dirty="0"/>
              <a:t> </a:t>
            </a:r>
            <a:r>
              <a:rPr lang="en-US" dirty="0" err="1"/>
              <a:t>niyet</a:t>
            </a:r>
            <a:r>
              <a:rPr lang="en-US" dirty="0"/>
              <a:t> </a:t>
            </a:r>
            <a:r>
              <a:rPr lang="en-US" dirty="0" err="1"/>
              <a:t>edilmeyen</a:t>
            </a:r>
            <a:r>
              <a:rPr lang="en-US" dirty="0"/>
              <a:t> </a:t>
            </a:r>
            <a:r>
              <a:rPr lang="en-US" dirty="0" err="1"/>
              <a:t>bu</a:t>
            </a:r>
            <a:r>
              <a:rPr lang="en-US" dirty="0"/>
              <a:t> </a:t>
            </a:r>
            <a:r>
              <a:rPr lang="en-US" dirty="0" err="1"/>
              <a:t>sonuçlar</a:t>
            </a:r>
            <a:r>
              <a:rPr lang="en-US" dirty="0"/>
              <a:t>, </a:t>
            </a:r>
            <a:r>
              <a:rPr lang="en-US" dirty="0" err="1"/>
              <a:t>örgütün</a:t>
            </a:r>
            <a:r>
              <a:rPr lang="en-US" dirty="0"/>
              <a:t> </a:t>
            </a:r>
            <a:r>
              <a:rPr lang="en-US" dirty="0" err="1"/>
              <a:t>amaçlarından</a:t>
            </a:r>
            <a:r>
              <a:rPr lang="en-US" dirty="0"/>
              <a:t> </a:t>
            </a:r>
            <a:r>
              <a:rPr lang="en-US" dirty="0" err="1"/>
              <a:t>kaynaklanmaz</a:t>
            </a:r>
            <a:r>
              <a:rPr lang="en-US" dirty="0"/>
              <a:t>; </a:t>
            </a:r>
            <a:r>
              <a:rPr lang="en-US" dirty="0" err="1"/>
              <a:t>örgütün</a:t>
            </a:r>
            <a:r>
              <a:rPr lang="en-US" dirty="0"/>
              <a:t> </a:t>
            </a:r>
            <a:r>
              <a:rPr lang="en-US" dirty="0" err="1"/>
              <a:t>amaçlarının</a:t>
            </a:r>
            <a:r>
              <a:rPr lang="en-US" dirty="0"/>
              <a:t> </a:t>
            </a:r>
            <a:r>
              <a:rPr lang="en-US" dirty="0" err="1"/>
              <a:t>peşinden</a:t>
            </a:r>
            <a:r>
              <a:rPr lang="en-US" dirty="0"/>
              <a:t> </a:t>
            </a:r>
            <a:r>
              <a:rPr lang="en-US" dirty="0" err="1"/>
              <a:t>koşarken</a:t>
            </a:r>
            <a:r>
              <a:rPr lang="en-US" dirty="0"/>
              <a:t> her </a:t>
            </a:r>
            <a:r>
              <a:rPr lang="en-US" dirty="0" err="1"/>
              <a:t>yöne</a:t>
            </a:r>
            <a:r>
              <a:rPr lang="en-US" dirty="0"/>
              <a:t>, her </a:t>
            </a:r>
            <a:r>
              <a:rPr lang="en-US" dirty="0" err="1"/>
              <a:t>kademeye</a:t>
            </a:r>
            <a:r>
              <a:rPr lang="en-US" dirty="0"/>
              <a:t> </a:t>
            </a:r>
            <a:r>
              <a:rPr lang="en-US" dirty="0" err="1"/>
              <a:t>dağılan</a:t>
            </a:r>
            <a:r>
              <a:rPr lang="en-US" dirty="0"/>
              <a:t> </a:t>
            </a:r>
            <a:r>
              <a:rPr lang="en-US" dirty="0" err="1"/>
              <a:t>stratejilerinden</a:t>
            </a:r>
            <a:r>
              <a:rPr lang="en-US" dirty="0"/>
              <a:t> </a:t>
            </a:r>
            <a:r>
              <a:rPr lang="en-US" dirty="0" err="1"/>
              <a:t>veya</a:t>
            </a:r>
            <a:r>
              <a:rPr lang="en-US" dirty="0"/>
              <a:t> </a:t>
            </a:r>
            <a:r>
              <a:rPr lang="en-US" dirty="0" err="1"/>
              <a:t>iş</a:t>
            </a:r>
            <a:r>
              <a:rPr lang="en-US" dirty="0"/>
              <a:t> </a:t>
            </a:r>
            <a:r>
              <a:rPr lang="en-US" dirty="0" err="1"/>
              <a:t>yapma</a:t>
            </a:r>
            <a:r>
              <a:rPr lang="en-US" dirty="0"/>
              <a:t> </a:t>
            </a:r>
            <a:r>
              <a:rPr lang="en-US" dirty="0" err="1"/>
              <a:t>yöntemlerinden</a:t>
            </a:r>
            <a:r>
              <a:rPr lang="en-US" dirty="0"/>
              <a:t> </a:t>
            </a:r>
            <a:r>
              <a:rPr lang="en-US" dirty="0" err="1"/>
              <a:t>kaynaklanır</a:t>
            </a:r>
            <a:r>
              <a:rPr lang="en-US" dirty="0"/>
              <a:t>. Bu </a:t>
            </a:r>
            <a:r>
              <a:rPr lang="en-US" dirty="0" err="1"/>
              <a:t>nedenle</a:t>
            </a:r>
            <a:r>
              <a:rPr lang="en-US" dirty="0"/>
              <a:t> </a:t>
            </a:r>
            <a:r>
              <a:rPr lang="en-US" dirty="0" err="1"/>
              <a:t>kurumsal</a:t>
            </a:r>
            <a:r>
              <a:rPr lang="en-US" dirty="0"/>
              <a:t> </a:t>
            </a:r>
            <a:r>
              <a:rPr lang="en-US" dirty="0" err="1"/>
              <a:t>sosyal</a:t>
            </a:r>
            <a:r>
              <a:rPr lang="en-US" dirty="0"/>
              <a:t> </a:t>
            </a:r>
            <a:r>
              <a:rPr lang="en-US" dirty="0" err="1"/>
              <a:t>sorumluluğun</a:t>
            </a:r>
            <a:r>
              <a:rPr lang="en-US" dirty="0"/>
              <a:t> </a:t>
            </a:r>
            <a:r>
              <a:rPr lang="en-US" dirty="0" err="1"/>
              <a:t>stratejik</a:t>
            </a:r>
            <a:r>
              <a:rPr lang="en-US" dirty="0"/>
              <a:t> </a:t>
            </a:r>
            <a:r>
              <a:rPr lang="en-US" dirty="0" err="1"/>
              <a:t>bağlamının</a:t>
            </a:r>
            <a:r>
              <a:rPr lang="en-US" dirty="0"/>
              <a:t> </a:t>
            </a:r>
            <a:r>
              <a:rPr lang="en-US" dirty="0" err="1"/>
              <a:t>anlaşılması</a:t>
            </a:r>
            <a:r>
              <a:rPr lang="en-US" dirty="0"/>
              <a:t> </a:t>
            </a:r>
            <a:r>
              <a:rPr lang="en-US" dirty="0" err="1"/>
              <a:t>önemlidir</a:t>
            </a:r>
            <a:r>
              <a:rPr lang="en-US" dirty="0"/>
              <a:t>.</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1152</TotalTime>
  <Words>1900</Words>
  <Application>Microsoft Office PowerPoint</Application>
  <PresentationFormat>Ekran Gösterisi (4:3)</PresentationFormat>
  <Paragraphs>88</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Flow</vt:lpstr>
      <vt:lpstr>Sosyal Sorumluluk</vt:lpstr>
      <vt:lpstr>PowerPoint Sunusu</vt:lpstr>
      <vt:lpstr>PowerPoint Sunusu</vt:lpstr>
      <vt:lpstr>PowerPoint Sunusu</vt:lpstr>
      <vt:lpstr>PowerPoint Sunusu</vt:lpstr>
      <vt:lpstr>Kurumların sorumluluğu nedir?</vt:lpstr>
      <vt:lpstr>PowerPoint Sunusu</vt:lpstr>
      <vt:lpstr>Sosyal sorumluluk piramidi</vt:lpstr>
      <vt:lpstr>Stratejik bakış</vt:lpstr>
      <vt:lpstr>Paydaş</vt:lpstr>
      <vt:lpstr>PowerPoint Sunusu</vt:lpstr>
      <vt:lpstr>Kurumsal vatandaşlık</vt:lpstr>
      <vt:lpstr>KSS ne değildir?</vt:lpstr>
      <vt:lpstr>KSS Faydaları</vt:lpstr>
      <vt:lpstr>KSS Destekleri</vt:lpstr>
      <vt:lpstr>Yapılanlar</vt:lpstr>
      <vt:lpstr>Kamu yönetimi niye sosyal sorumlulukla ilgili?</vt:lpstr>
      <vt:lpstr>Kamu yönetiminin KSS rolü:</vt:lpstr>
      <vt:lpstr>Genç Fikirler Güçlü Kadınlar</vt:lpstr>
      <vt:lpstr>Parlak Gülüşler Parlak Gelecekler</vt:lpstr>
      <vt:lpstr>Parlak Gülüşler Parlak Gelecekler</vt:lpstr>
      <vt:lpstr>50 İle 50 Kütüphane</vt:lpstr>
      <vt:lpstr>Türkiye Okuyor</vt:lpstr>
    </vt:vector>
  </TitlesOfParts>
  <Company>TODAİE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Sorumluluk</dc:title>
  <dc:creator>Aslı  Yağmurlu</dc:creator>
  <cp:lastModifiedBy>aslı</cp:lastModifiedBy>
  <cp:revision>25</cp:revision>
  <dcterms:created xsi:type="dcterms:W3CDTF">2014-05-01T15:08:37Z</dcterms:created>
  <dcterms:modified xsi:type="dcterms:W3CDTF">2014-05-02T09:40:29Z</dcterms:modified>
</cp:coreProperties>
</file>