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5" r:id="rId1"/>
  </p:sldMasterIdLst>
  <p:sldIdLst>
    <p:sldId id="256" r:id="rId2"/>
    <p:sldId id="258" r:id="rId3"/>
    <p:sldId id="259" r:id="rId4"/>
    <p:sldId id="260" r:id="rId5"/>
    <p:sldId id="261" r:id="rId6"/>
    <p:sldId id="263" r:id="rId7"/>
    <p:sldId id="262" r:id="rId8"/>
    <p:sldId id="283" r:id="rId9"/>
    <p:sldId id="266" r:id="rId10"/>
    <p:sldId id="267" r:id="rId11"/>
    <p:sldId id="268" r:id="rId12"/>
    <p:sldId id="264" r:id="rId13"/>
    <p:sldId id="282" r:id="rId14"/>
    <p:sldId id="265" r:id="rId15"/>
    <p:sldId id="279" r:id="rId16"/>
    <p:sldId id="280" r:id="rId17"/>
    <p:sldId id="274" r:id="rId18"/>
    <p:sldId id="272" r:id="rId19"/>
    <p:sldId id="257" r:id="rId20"/>
    <p:sldId id="275" r:id="rId21"/>
    <p:sldId id="276" r:id="rId22"/>
    <p:sldId id="277" r:id="rId23"/>
    <p:sldId id="278"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94" d="100"/>
          <a:sy n="94" d="100"/>
        </p:scale>
        <p:origin x="-1254"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Click to edit Master subtitle style</a:t>
            </a:r>
            <a:endParaRPr kumimoji="0" lang="en-US"/>
          </a:p>
        </p:txBody>
      </p:sp>
      <p:sp>
        <p:nvSpPr>
          <p:cNvPr id="30" name="Date Placeholder 29"/>
          <p:cNvSpPr>
            <a:spLocks noGrp="1"/>
          </p:cNvSpPr>
          <p:nvPr>
            <p:ph type="dt" sz="half" idx="10"/>
          </p:nvPr>
        </p:nvSpPr>
        <p:spPr/>
        <p:txBody>
          <a:bodyPr/>
          <a:lstStyle/>
          <a:p>
            <a:fld id="{66412C79-93E0-F940-9093-79D733A59536}" type="datetimeFigureOut">
              <a:rPr lang="en-US" smtClean="0"/>
              <a:pPr/>
              <a:t>5/2/2014</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0715011F-7F95-CB44-92F5-31C6158D8717}"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Click to edit Master text styles</a:t>
            </a:r>
          </a:p>
          <a:p>
            <a:pPr lvl="1" eaLnBrk="1" latinLnBrk="0" hangingPunct="1"/>
            <a:r>
              <a:rPr lang="tr-TR" smtClean="0"/>
              <a:t>Second level</a:t>
            </a:r>
          </a:p>
          <a:p>
            <a:pPr lvl="2" eaLnBrk="1" latinLnBrk="0" hangingPunct="1"/>
            <a:r>
              <a:rPr lang="tr-TR" smtClean="0"/>
              <a:t>Third level</a:t>
            </a:r>
          </a:p>
          <a:p>
            <a:pPr lvl="3" eaLnBrk="1" latinLnBrk="0" hangingPunct="1"/>
            <a:r>
              <a:rPr lang="tr-TR" smtClean="0"/>
              <a:t>Fourth level</a:t>
            </a:r>
          </a:p>
          <a:p>
            <a:pPr lvl="4" eaLnBrk="1" latinLnBrk="0" hangingPunct="1"/>
            <a:r>
              <a:rPr lang="tr-TR" smtClean="0"/>
              <a:t>Fifth level</a:t>
            </a:r>
            <a:endParaRPr kumimoji="0" lang="en-US"/>
          </a:p>
        </p:txBody>
      </p:sp>
      <p:sp>
        <p:nvSpPr>
          <p:cNvPr id="4" name="Date Placeholder 3"/>
          <p:cNvSpPr>
            <a:spLocks noGrp="1"/>
          </p:cNvSpPr>
          <p:nvPr>
            <p:ph type="dt" sz="half" idx="10"/>
          </p:nvPr>
        </p:nvSpPr>
        <p:spPr/>
        <p:txBody>
          <a:bodyPr/>
          <a:lstStyle/>
          <a:p>
            <a:fld id="{66412C79-93E0-F940-9093-79D733A59536}" type="datetimeFigureOut">
              <a:rPr lang="en-US" smtClean="0"/>
              <a:pPr/>
              <a:t>5/2/2014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715011F-7F95-CB44-92F5-31C6158D8717}"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Click to edit Master text styles</a:t>
            </a:r>
          </a:p>
          <a:p>
            <a:pPr lvl="1" eaLnBrk="1" latinLnBrk="0" hangingPunct="1"/>
            <a:r>
              <a:rPr lang="tr-TR" smtClean="0"/>
              <a:t>Second level</a:t>
            </a:r>
          </a:p>
          <a:p>
            <a:pPr lvl="2" eaLnBrk="1" latinLnBrk="0" hangingPunct="1"/>
            <a:r>
              <a:rPr lang="tr-TR" smtClean="0"/>
              <a:t>Third level</a:t>
            </a:r>
          </a:p>
          <a:p>
            <a:pPr lvl="3" eaLnBrk="1" latinLnBrk="0" hangingPunct="1"/>
            <a:r>
              <a:rPr lang="tr-TR" smtClean="0"/>
              <a:t>Fourth level</a:t>
            </a:r>
          </a:p>
          <a:p>
            <a:pPr lvl="4" eaLnBrk="1" latinLnBrk="0" hangingPunct="1"/>
            <a:r>
              <a:rPr lang="tr-TR" smtClean="0"/>
              <a:t>Fifth level</a:t>
            </a:r>
            <a:endParaRPr kumimoji="0" lang="en-US"/>
          </a:p>
        </p:txBody>
      </p:sp>
      <p:sp>
        <p:nvSpPr>
          <p:cNvPr id="4" name="Date Placeholder 3"/>
          <p:cNvSpPr>
            <a:spLocks noGrp="1"/>
          </p:cNvSpPr>
          <p:nvPr>
            <p:ph type="dt" sz="half" idx="10"/>
          </p:nvPr>
        </p:nvSpPr>
        <p:spPr/>
        <p:txBody>
          <a:bodyPr/>
          <a:lstStyle/>
          <a:p>
            <a:fld id="{66412C79-93E0-F940-9093-79D733A59536}" type="datetimeFigureOut">
              <a:rPr lang="en-US" smtClean="0"/>
              <a:pPr/>
              <a:t>5/2/2014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715011F-7F95-CB44-92F5-31C6158D8717}"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tr-TR" smtClean="0"/>
              <a:t>Click to edit Master text styles</a:t>
            </a:r>
          </a:p>
          <a:p>
            <a:pPr lvl="1" eaLnBrk="1" latinLnBrk="0" hangingPunct="1"/>
            <a:r>
              <a:rPr lang="tr-TR" smtClean="0"/>
              <a:t>Second level</a:t>
            </a:r>
          </a:p>
          <a:p>
            <a:pPr lvl="2" eaLnBrk="1" latinLnBrk="0" hangingPunct="1"/>
            <a:r>
              <a:rPr lang="tr-TR" smtClean="0"/>
              <a:t>Third level</a:t>
            </a:r>
          </a:p>
          <a:p>
            <a:pPr lvl="3" eaLnBrk="1" latinLnBrk="0" hangingPunct="1"/>
            <a:r>
              <a:rPr lang="tr-TR" smtClean="0"/>
              <a:t>Fourth level</a:t>
            </a:r>
          </a:p>
          <a:p>
            <a:pPr lvl="4" eaLnBrk="1" latinLnBrk="0" hangingPunct="1"/>
            <a:r>
              <a:rPr lang="tr-TR" smtClean="0"/>
              <a:t>Fifth level</a:t>
            </a:r>
            <a:endParaRPr kumimoji="0" lang="en-US"/>
          </a:p>
        </p:txBody>
      </p:sp>
      <p:sp>
        <p:nvSpPr>
          <p:cNvPr id="4" name="Date Placeholder 3"/>
          <p:cNvSpPr>
            <a:spLocks noGrp="1"/>
          </p:cNvSpPr>
          <p:nvPr>
            <p:ph type="dt" sz="half" idx="10"/>
          </p:nvPr>
        </p:nvSpPr>
        <p:spPr/>
        <p:txBody>
          <a:bodyPr/>
          <a:lstStyle/>
          <a:p>
            <a:fld id="{66412C79-93E0-F940-9093-79D733A59536}" type="datetimeFigureOut">
              <a:rPr lang="en-US" smtClean="0"/>
              <a:pPr/>
              <a:t>5/2/2014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715011F-7F95-CB44-92F5-31C6158D8717}"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Click to edit Master text styles</a:t>
            </a:r>
          </a:p>
        </p:txBody>
      </p:sp>
      <p:sp>
        <p:nvSpPr>
          <p:cNvPr id="4" name="Date Placeholder 3"/>
          <p:cNvSpPr>
            <a:spLocks noGrp="1"/>
          </p:cNvSpPr>
          <p:nvPr>
            <p:ph type="dt" sz="half" idx="10"/>
          </p:nvPr>
        </p:nvSpPr>
        <p:spPr/>
        <p:txBody>
          <a:bodyPr/>
          <a:lstStyle/>
          <a:p>
            <a:fld id="{66412C79-93E0-F940-9093-79D733A59536}" type="datetimeFigureOut">
              <a:rPr lang="en-US" smtClean="0"/>
              <a:pPr/>
              <a:t>5/2/2014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715011F-7F95-CB44-92F5-31C6158D8717}"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Click to edit Master text styles</a:t>
            </a:r>
          </a:p>
          <a:p>
            <a:pPr lvl="1" eaLnBrk="1" latinLnBrk="0" hangingPunct="1"/>
            <a:r>
              <a:rPr lang="tr-TR" smtClean="0"/>
              <a:t>Second level</a:t>
            </a:r>
          </a:p>
          <a:p>
            <a:pPr lvl="2" eaLnBrk="1" latinLnBrk="0" hangingPunct="1"/>
            <a:r>
              <a:rPr lang="tr-TR" smtClean="0"/>
              <a:t>Third level</a:t>
            </a:r>
          </a:p>
          <a:p>
            <a:pPr lvl="3" eaLnBrk="1" latinLnBrk="0" hangingPunct="1"/>
            <a:r>
              <a:rPr lang="tr-TR" smtClean="0"/>
              <a:t>Fourth level</a:t>
            </a:r>
          </a:p>
          <a:p>
            <a:pPr lvl="4" eaLnBrk="1" latinLnBrk="0" hangingPunct="1"/>
            <a:r>
              <a:rPr lang="tr-TR"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Click to edit Master text styles</a:t>
            </a:r>
          </a:p>
          <a:p>
            <a:pPr lvl="1" eaLnBrk="1" latinLnBrk="0" hangingPunct="1"/>
            <a:r>
              <a:rPr lang="tr-TR" smtClean="0"/>
              <a:t>Second level</a:t>
            </a:r>
          </a:p>
          <a:p>
            <a:pPr lvl="2" eaLnBrk="1" latinLnBrk="0" hangingPunct="1"/>
            <a:r>
              <a:rPr lang="tr-TR" smtClean="0"/>
              <a:t>Third level</a:t>
            </a:r>
          </a:p>
          <a:p>
            <a:pPr lvl="3" eaLnBrk="1" latinLnBrk="0" hangingPunct="1"/>
            <a:r>
              <a:rPr lang="tr-TR" smtClean="0"/>
              <a:t>Fourth level</a:t>
            </a:r>
          </a:p>
          <a:p>
            <a:pPr lvl="4" eaLnBrk="1" latinLnBrk="0" hangingPunct="1"/>
            <a:r>
              <a:rPr lang="tr-TR" smtClean="0"/>
              <a:t>Fifth level</a:t>
            </a:r>
            <a:endParaRPr kumimoji="0" lang="en-US"/>
          </a:p>
        </p:txBody>
      </p:sp>
      <p:sp>
        <p:nvSpPr>
          <p:cNvPr id="5" name="Date Placeholder 4"/>
          <p:cNvSpPr>
            <a:spLocks noGrp="1"/>
          </p:cNvSpPr>
          <p:nvPr>
            <p:ph type="dt" sz="half" idx="10"/>
          </p:nvPr>
        </p:nvSpPr>
        <p:spPr/>
        <p:txBody>
          <a:bodyPr/>
          <a:lstStyle/>
          <a:p>
            <a:fld id="{66412C79-93E0-F940-9093-79D733A59536}" type="datetimeFigureOut">
              <a:rPr lang="en-US" smtClean="0"/>
              <a:pPr/>
              <a:t>5/2/2014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715011F-7F95-CB44-92F5-31C6158D8717}"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Click to edit Master text styles</a:t>
            </a:r>
          </a:p>
          <a:p>
            <a:pPr lvl="1" eaLnBrk="1" latinLnBrk="0" hangingPunct="1"/>
            <a:r>
              <a:rPr lang="tr-TR" smtClean="0"/>
              <a:t>Second level</a:t>
            </a:r>
          </a:p>
          <a:p>
            <a:pPr lvl="2" eaLnBrk="1" latinLnBrk="0" hangingPunct="1"/>
            <a:r>
              <a:rPr lang="tr-TR" smtClean="0"/>
              <a:t>Third level</a:t>
            </a:r>
          </a:p>
          <a:p>
            <a:pPr lvl="3" eaLnBrk="1" latinLnBrk="0" hangingPunct="1"/>
            <a:r>
              <a:rPr lang="tr-TR" smtClean="0"/>
              <a:t>Fourth level</a:t>
            </a:r>
          </a:p>
          <a:p>
            <a:pPr lvl="4" eaLnBrk="1" latinLnBrk="0" hangingPunct="1"/>
            <a:r>
              <a:rPr lang="tr-TR"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Click to edit Master text styles</a:t>
            </a:r>
          </a:p>
          <a:p>
            <a:pPr lvl="1" eaLnBrk="1" latinLnBrk="0" hangingPunct="1"/>
            <a:r>
              <a:rPr lang="tr-TR" smtClean="0"/>
              <a:t>Second level</a:t>
            </a:r>
          </a:p>
          <a:p>
            <a:pPr lvl="2" eaLnBrk="1" latinLnBrk="0" hangingPunct="1"/>
            <a:r>
              <a:rPr lang="tr-TR" smtClean="0"/>
              <a:t>Third level</a:t>
            </a:r>
          </a:p>
          <a:p>
            <a:pPr lvl="3" eaLnBrk="1" latinLnBrk="0" hangingPunct="1"/>
            <a:r>
              <a:rPr lang="tr-TR" smtClean="0"/>
              <a:t>Fourth level</a:t>
            </a:r>
          </a:p>
          <a:p>
            <a:pPr lvl="4" eaLnBrk="1" latinLnBrk="0" hangingPunct="1"/>
            <a:r>
              <a:rPr lang="tr-TR" smtClean="0"/>
              <a:t>Fifth level</a:t>
            </a:r>
            <a:endParaRPr kumimoji="0" lang="en-US"/>
          </a:p>
        </p:txBody>
      </p:sp>
      <p:sp>
        <p:nvSpPr>
          <p:cNvPr id="7" name="Date Placeholder 6"/>
          <p:cNvSpPr>
            <a:spLocks noGrp="1"/>
          </p:cNvSpPr>
          <p:nvPr>
            <p:ph type="dt" sz="half" idx="10"/>
          </p:nvPr>
        </p:nvSpPr>
        <p:spPr/>
        <p:txBody>
          <a:bodyPr/>
          <a:lstStyle/>
          <a:p>
            <a:fld id="{66412C79-93E0-F940-9093-79D733A59536}" type="datetimeFigureOut">
              <a:rPr lang="en-US" smtClean="0"/>
              <a:pPr/>
              <a:t>5/2/2014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715011F-7F95-CB44-92F5-31C6158D8717}"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Click to edit Master title style</a:t>
            </a:r>
            <a:endParaRPr kumimoji="0" lang="en-US"/>
          </a:p>
        </p:txBody>
      </p:sp>
      <p:sp>
        <p:nvSpPr>
          <p:cNvPr id="3" name="Date Placeholder 2"/>
          <p:cNvSpPr>
            <a:spLocks noGrp="1"/>
          </p:cNvSpPr>
          <p:nvPr>
            <p:ph type="dt" sz="half" idx="10"/>
          </p:nvPr>
        </p:nvSpPr>
        <p:spPr/>
        <p:txBody>
          <a:bodyPr/>
          <a:lstStyle/>
          <a:p>
            <a:fld id="{66412C79-93E0-F940-9093-79D733A59536}" type="datetimeFigureOut">
              <a:rPr lang="en-US" smtClean="0"/>
              <a:pPr/>
              <a:t>5/2/2014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715011F-7F95-CB44-92F5-31C6158D8717}"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12C79-93E0-F940-9093-79D733A59536}" type="datetimeFigureOut">
              <a:rPr lang="en-US" smtClean="0"/>
              <a:pPr/>
              <a:t>5/2/2014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715011F-7F95-CB44-92F5-31C6158D8717}"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Click to edit Master text styles</a:t>
            </a:r>
          </a:p>
          <a:p>
            <a:pPr lvl="1" eaLnBrk="1" latinLnBrk="0" hangingPunct="1"/>
            <a:r>
              <a:rPr lang="tr-TR" smtClean="0"/>
              <a:t>Second level</a:t>
            </a:r>
          </a:p>
          <a:p>
            <a:pPr lvl="2" eaLnBrk="1" latinLnBrk="0" hangingPunct="1"/>
            <a:r>
              <a:rPr lang="tr-TR" smtClean="0"/>
              <a:t>Third level</a:t>
            </a:r>
          </a:p>
          <a:p>
            <a:pPr lvl="3" eaLnBrk="1" latinLnBrk="0" hangingPunct="1"/>
            <a:r>
              <a:rPr lang="tr-TR" smtClean="0"/>
              <a:t>Fourth level</a:t>
            </a:r>
          </a:p>
          <a:p>
            <a:pPr lvl="4" eaLnBrk="1" latinLnBrk="0" hangingPunct="1"/>
            <a:r>
              <a:rPr lang="tr-TR" smtClean="0"/>
              <a:t>Fifth level</a:t>
            </a:r>
            <a:endParaRPr kumimoji="0" lang="en-US"/>
          </a:p>
        </p:txBody>
      </p:sp>
      <p:sp>
        <p:nvSpPr>
          <p:cNvPr id="5" name="Date Placeholder 4"/>
          <p:cNvSpPr>
            <a:spLocks noGrp="1"/>
          </p:cNvSpPr>
          <p:nvPr>
            <p:ph type="dt" sz="half" idx="10"/>
          </p:nvPr>
        </p:nvSpPr>
        <p:spPr/>
        <p:txBody>
          <a:bodyPr/>
          <a:lstStyle/>
          <a:p>
            <a:fld id="{66412C79-93E0-F940-9093-79D733A59536}" type="datetimeFigureOut">
              <a:rPr lang="en-US" smtClean="0"/>
              <a:pPr/>
              <a:t>5/2/2014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715011F-7F95-CB44-92F5-31C6158D8717}"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Click to edit Master text styles</a:t>
            </a:r>
          </a:p>
        </p:txBody>
      </p:sp>
      <p:sp>
        <p:nvSpPr>
          <p:cNvPr id="5" name="Date Placeholder 4"/>
          <p:cNvSpPr>
            <a:spLocks noGrp="1"/>
          </p:cNvSpPr>
          <p:nvPr>
            <p:ph type="dt" sz="half" idx="10"/>
          </p:nvPr>
        </p:nvSpPr>
        <p:spPr/>
        <p:txBody>
          <a:bodyPr/>
          <a:lstStyle/>
          <a:p>
            <a:fld id="{66412C79-93E0-F940-9093-79D733A59536}" type="datetimeFigureOut">
              <a:rPr lang="en-US" smtClean="0"/>
              <a:pPr/>
              <a:t>5/2/2014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0715011F-7F95-CB44-92F5-31C6158D8717}" type="slidenum">
              <a:rPr lang="tr-TR" smtClean="0"/>
              <a:pPr/>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Click to edit Master text styles</a:t>
            </a:r>
          </a:p>
          <a:p>
            <a:pPr lvl="1" eaLnBrk="1" latinLnBrk="0" hangingPunct="1"/>
            <a:r>
              <a:rPr kumimoji="0" lang="tr-TR" smtClean="0"/>
              <a:t>Second level</a:t>
            </a:r>
          </a:p>
          <a:p>
            <a:pPr lvl="2" eaLnBrk="1" latinLnBrk="0" hangingPunct="1"/>
            <a:r>
              <a:rPr kumimoji="0" lang="tr-TR" smtClean="0"/>
              <a:t>Third level</a:t>
            </a:r>
          </a:p>
          <a:p>
            <a:pPr lvl="3" eaLnBrk="1" latinLnBrk="0" hangingPunct="1"/>
            <a:r>
              <a:rPr kumimoji="0" lang="tr-TR" smtClean="0"/>
              <a:t>Fourth level</a:t>
            </a:r>
          </a:p>
          <a:p>
            <a:pPr lvl="4" eaLnBrk="1" latinLnBrk="0" hangingPunct="1"/>
            <a:r>
              <a:rPr kumimoji="0" lang="tr-TR"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6412C79-93E0-F940-9093-79D733A59536}" type="datetimeFigureOut">
              <a:rPr lang="en-US" smtClean="0"/>
              <a:pPr/>
              <a:t>5/2/2014</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715011F-7F95-CB44-92F5-31C6158D8717}" type="slidenum">
              <a:rPr lang="tr-TR" smtClean="0"/>
              <a:pPr/>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turkiyeokuyor.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Sosyal Sorumluluk</a:t>
            </a:r>
            <a:endParaRPr lang="tr-TR" dirty="0"/>
          </a:p>
        </p:txBody>
      </p:sp>
      <p:sp>
        <p:nvSpPr>
          <p:cNvPr id="3" name="Subtitle 2"/>
          <p:cNvSpPr>
            <a:spLocks noGrp="1"/>
          </p:cNvSpPr>
          <p:nvPr>
            <p:ph type="subTitle" idx="1"/>
          </p:nvPr>
        </p:nvSpPr>
        <p:spPr/>
        <p:txBody>
          <a:bodyPr/>
          <a:lstStyle/>
          <a:p>
            <a:r>
              <a:rPr lang="tr-TR" dirty="0" smtClean="0"/>
              <a:t>Doç. Dr. Aslı Yağmurlu</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Paydaş</a:t>
            </a:r>
            <a:endParaRPr lang="tr-TR" dirty="0"/>
          </a:p>
        </p:txBody>
      </p:sp>
      <p:sp>
        <p:nvSpPr>
          <p:cNvPr id="3" name="Content Placeholder 2"/>
          <p:cNvSpPr>
            <a:spLocks noGrp="1"/>
          </p:cNvSpPr>
          <p:nvPr>
            <p:ph idx="1"/>
          </p:nvPr>
        </p:nvSpPr>
        <p:spPr/>
        <p:txBody>
          <a:bodyPr>
            <a:normAutofit fontScale="92500" lnSpcReduction="20000"/>
          </a:bodyPr>
          <a:lstStyle/>
          <a:p>
            <a:r>
              <a:rPr lang="en-US" dirty="0"/>
              <a:t>Freeman </a:t>
            </a:r>
            <a:r>
              <a:rPr lang="en-US" dirty="0" err="1"/>
              <a:t>tarafından</a:t>
            </a:r>
            <a:r>
              <a:rPr lang="en-US" dirty="0"/>
              <a:t> </a:t>
            </a:r>
            <a:r>
              <a:rPr lang="en-US" dirty="0" err="1"/>
              <a:t>geliştirilen</a:t>
            </a:r>
            <a:r>
              <a:rPr lang="en-US" dirty="0"/>
              <a:t> </a:t>
            </a:r>
            <a:r>
              <a:rPr lang="en-US" dirty="0" err="1"/>
              <a:t>paydaş</a:t>
            </a:r>
            <a:r>
              <a:rPr lang="en-US" dirty="0"/>
              <a:t> </a:t>
            </a:r>
            <a:r>
              <a:rPr lang="en-US" dirty="0" err="1"/>
              <a:t>kuramına</a:t>
            </a:r>
            <a:r>
              <a:rPr lang="en-US" dirty="0"/>
              <a:t> </a:t>
            </a:r>
            <a:r>
              <a:rPr lang="en-US" dirty="0" err="1"/>
              <a:t>göre</a:t>
            </a:r>
            <a:r>
              <a:rPr lang="en-US" dirty="0"/>
              <a:t> </a:t>
            </a:r>
            <a:r>
              <a:rPr lang="en-US" dirty="0" err="1"/>
              <a:t>paydaşlar</a:t>
            </a:r>
            <a:r>
              <a:rPr lang="en-US" dirty="0"/>
              <a:t>, </a:t>
            </a:r>
            <a:r>
              <a:rPr lang="en-US" dirty="0" err="1"/>
              <a:t>kurumun</a:t>
            </a:r>
            <a:r>
              <a:rPr lang="en-US" dirty="0"/>
              <a:t> </a:t>
            </a:r>
            <a:r>
              <a:rPr lang="en-US" dirty="0" err="1"/>
              <a:t>değer</a:t>
            </a:r>
            <a:r>
              <a:rPr lang="en-US" dirty="0"/>
              <a:t> </a:t>
            </a:r>
            <a:r>
              <a:rPr lang="en-US" dirty="0" err="1"/>
              <a:t>verdiği</a:t>
            </a:r>
            <a:r>
              <a:rPr lang="en-US" dirty="0"/>
              <a:t> </a:t>
            </a:r>
            <a:r>
              <a:rPr lang="en-US" dirty="0" err="1"/>
              <a:t>ve</a:t>
            </a:r>
            <a:r>
              <a:rPr lang="en-US" dirty="0"/>
              <a:t> </a:t>
            </a:r>
            <a:r>
              <a:rPr lang="en-US" dirty="0" err="1"/>
              <a:t>kurumdan</a:t>
            </a:r>
            <a:r>
              <a:rPr lang="en-US" dirty="0"/>
              <a:t> </a:t>
            </a:r>
            <a:r>
              <a:rPr lang="en-US" dirty="0" err="1"/>
              <a:t>talepleri</a:t>
            </a:r>
            <a:r>
              <a:rPr lang="en-US" dirty="0"/>
              <a:t> </a:t>
            </a:r>
            <a:r>
              <a:rPr lang="en-US" dirty="0" err="1"/>
              <a:t>olan</a:t>
            </a:r>
            <a:r>
              <a:rPr lang="en-US" dirty="0"/>
              <a:t> </a:t>
            </a:r>
            <a:r>
              <a:rPr lang="en-US" dirty="0" err="1"/>
              <a:t>gruplardır</a:t>
            </a:r>
            <a:r>
              <a:rPr lang="en-US" dirty="0"/>
              <a:t>. </a:t>
            </a:r>
            <a:r>
              <a:rPr lang="en-US" dirty="0" err="1"/>
              <a:t>Paydaşlarla</a:t>
            </a:r>
            <a:r>
              <a:rPr lang="en-US" dirty="0"/>
              <a:t> </a:t>
            </a:r>
            <a:r>
              <a:rPr lang="en-US" dirty="0" err="1"/>
              <a:t>ilişkiler</a:t>
            </a:r>
            <a:r>
              <a:rPr lang="en-US" dirty="0"/>
              <a:t> </a:t>
            </a:r>
            <a:r>
              <a:rPr lang="en-US" dirty="0" err="1"/>
              <a:t>kurumun</a:t>
            </a:r>
            <a:r>
              <a:rPr lang="en-US" dirty="0"/>
              <a:t> </a:t>
            </a:r>
            <a:r>
              <a:rPr lang="en-US" dirty="0" err="1"/>
              <a:t>iş</a:t>
            </a:r>
            <a:r>
              <a:rPr lang="en-US" dirty="0"/>
              <a:t> </a:t>
            </a:r>
            <a:r>
              <a:rPr lang="en-US" dirty="0" err="1"/>
              <a:t>faaliyetleriyle</a:t>
            </a:r>
            <a:r>
              <a:rPr lang="en-US" dirty="0"/>
              <a:t>, </a:t>
            </a:r>
            <a:r>
              <a:rPr lang="en-US" dirty="0" err="1"/>
              <a:t>etkinlikleriyle</a:t>
            </a:r>
            <a:r>
              <a:rPr lang="en-US" dirty="0"/>
              <a:t> </a:t>
            </a:r>
            <a:r>
              <a:rPr lang="en-US" dirty="0" err="1"/>
              <a:t>etkilediği</a:t>
            </a:r>
            <a:r>
              <a:rPr lang="en-US" dirty="0"/>
              <a:t> </a:t>
            </a:r>
            <a:r>
              <a:rPr lang="en-US" dirty="0" err="1"/>
              <a:t>ve</a:t>
            </a:r>
            <a:r>
              <a:rPr lang="en-US" dirty="0"/>
              <a:t> </a:t>
            </a:r>
            <a:r>
              <a:rPr lang="en-US" dirty="0" err="1"/>
              <a:t>görüş</a:t>
            </a:r>
            <a:r>
              <a:rPr lang="en-US" dirty="0"/>
              <a:t> </a:t>
            </a:r>
            <a:r>
              <a:rPr lang="en-US" dirty="0" err="1"/>
              <a:t>ve</a:t>
            </a:r>
            <a:r>
              <a:rPr lang="en-US" dirty="0"/>
              <a:t> </a:t>
            </a:r>
            <a:r>
              <a:rPr lang="en-US" dirty="0" err="1"/>
              <a:t>isteklerinden</a:t>
            </a:r>
            <a:r>
              <a:rPr lang="en-US" dirty="0"/>
              <a:t> </a:t>
            </a:r>
            <a:r>
              <a:rPr lang="en-US" dirty="0" err="1"/>
              <a:t>etkilendiği</a:t>
            </a:r>
            <a:r>
              <a:rPr lang="en-US" dirty="0"/>
              <a:t> </a:t>
            </a:r>
            <a:r>
              <a:rPr lang="en-US" dirty="0" err="1"/>
              <a:t>gruplarla</a:t>
            </a:r>
            <a:r>
              <a:rPr lang="en-US" dirty="0"/>
              <a:t> </a:t>
            </a:r>
            <a:r>
              <a:rPr lang="en-US" dirty="0" err="1"/>
              <a:t>iletişim</a:t>
            </a:r>
            <a:r>
              <a:rPr lang="en-US" dirty="0"/>
              <a:t> </a:t>
            </a:r>
            <a:r>
              <a:rPr lang="en-US" dirty="0" err="1"/>
              <a:t>içerisinde</a:t>
            </a:r>
            <a:r>
              <a:rPr lang="en-US" dirty="0"/>
              <a:t> </a:t>
            </a:r>
            <a:r>
              <a:rPr lang="en-US" dirty="0" err="1"/>
              <a:t>bulunmayı</a:t>
            </a:r>
            <a:r>
              <a:rPr lang="en-US" dirty="0"/>
              <a:t> </a:t>
            </a:r>
            <a:r>
              <a:rPr lang="en-US" dirty="0" err="1" smtClean="0"/>
              <a:t>içerir</a:t>
            </a:r>
            <a:r>
              <a:rPr lang="en-US" dirty="0" smtClean="0"/>
              <a:t>. </a:t>
            </a:r>
            <a:r>
              <a:rPr lang="en-US" dirty="0" err="1" smtClean="0"/>
              <a:t>Paydaş</a:t>
            </a:r>
            <a:r>
              <a:rPr lang="en-US" dirty="0" smtClean="0"/>
              <a:t> </a:t>
            </a:r>
            <a:r>
              <a:rPr lang="en-US" dirty="0" err="1"/>
              <a:t>teorisi</a:t>
            </a:r>
            <a:r>
              <a:rPr lang="en-US" dirty="0"/>
              <a:t> </a:t>
            </a:r>
            <a:r>
              <a:rPr lang="en-US" dirty="0" err="1"/>
              <a:t>kapsamında</a:t>
            </a:r>
            <a:r>
              <a:rPr lang="en-US" dirty="0"/>
              <a:t>, </a:t>
            </a:r>
            <a:r>
              <a:rPr lang="en-US" dirty="0" err="1"/>
              <a:t>paydaşlar</a:t>
            </a:r>
            <a:r>
              <a:rPr lang="en-US" dirty="0"/>
              <a:t> </a:t>
            </a:r>
            <a:r>
              <a:rPr lang="en-US" dirty="0" err="1"/>
              <a:t>kurum</a:t>
            </a:r>
            <a:r>
              <a:rPr lang="en-US" dirty="0"/>
              <a:t> </a:t>
            </a:r>
            <a:r>
              <a:rPr lang="en-US" dirty="0" err="1"/>
              <a:t>içi</a:t>
            </a:r>
            <a:r>
              <a:rPr lang="en-US" dirty="0"/>
              <a:t> </a:t>
            </a:r>
            <a:r>
              <a:rPr lang="en-US" dirty="0" err="1"/>
              <a:t>ve</a:t>
            </a:r>
            <a:r>
              <a:rPr lang="en-US" dirty="0"/>
              <a:t> </a:t>
            </a:r>
            <a:r>
              <a:rPr lang="en-US" dirty="0" err="1"/>
              <a:t>kurum</a:t>
            </a:r>
            <a:r>
              <a:rPr lang="en-US" dirty="0"/>
              <a:t> </a:t>
            </a:r>
            <a:r>
              <a:rPr lang="en-US" dirty="0" err="1"/>
              <a:t>dışı</a:t>
            </a:r>
            <a:r>
              <a:rPr lang="en-US" dirty="0"/>
              <a:t> </a:t>
            </a:r>
            <a:r>
              <a:rPr lang="en-US" dirty="0" err="1"/>
              <a:t>paydaşlar</a:t>
            </a:r>
            <a:r>
              <a:rPr lang="en-US" dirty="0"/>
              <a:t> </a:t>
            </a:r>
            <a:r>
              <a:rPr lang="en-US" dirty="0" err="1"/>
              <a:t>olarak</a:t>
            </a:r>
            <a:r>
              <a:rPr lang="en-US" dirty="0"/>
              <a:t> </a:t>
            </a:r>
            <a:r>
              <a:rPr lang="en-US" dirty="0" err="1"/>
              <a:t>iki</a:t>
            </a:r>
            <a:r>
              <a:rPr lang="en-US" dirty="0"/>
              <a:t> </a:t>
            </a:r>
            <a:r>
              <a:rPr lang="en-US" dirty="0" err="1"/>
              <a:t>grupta</a:t>
            </a:r>
            <a:r>
              <a:rPr lang="en-US" dirty="0"/>
              <a:t> </a:t>
            </a:r>
            <a:r>
              <a:rPr lang="en-US" dirty="0" err="1"/>
              <a:t>ele</a:t>
            </a:r>
            <a:r>
              <a:rPr lang="en-US" dirty="0"/>
              <a:t> </a:t>
            </a:r>
            <a:r>
              <a:rPr lang="en-US" dirty="0" err="1"/>
              <a:t>alınmaktadır</a:t>
            </a:r>
            <a:r>
              <a:rPr lang="en-US" dirty="0"/>
              <a:t>. </a:t>
            </a:r>
            <a:r>
              <a:rPr lang="en-US" dirty="0" err="1"/>
              <a:t>Kurum</a:t>
            </a:r>
            <a:r>
              <a:rPr lang="en-US" dirty="0"/>
              <a:t> </a:t>
            </a:r>
            <a:r>
              <a:rPr lang="en-US" dirty="0" err="1"/>
              <a:t>içi</a:t>
            </a:r>
            <a:r>
              <a:rPr lang="en-US" dirty="0"/>
              <a:t> </a:t>
            </a:r>
            <a:r>
              <a:rPr lang="en-US" dirty="0" err="1"/>
              <a:t>paydaşlar</a:t>
            </a:r>
            <a:r>
              <a:rPr lang="en-US" dirty="0"/>
              <a:t>, </a:t>
            </a:r>
            <a:r>
              <a:rPr lang="en-US" dirty="0" err="1"/>
              <a:t>hissedarlar</a:t>
            </a:r>
            <a:r>
              <a:rPr lang="en-US" dirty="0"/>
              <a:t> </a:t>
            </a:r>
            <a:r>
              <a:rPr lang="en-US" dirty="0" err="1"/>
              <a:t>ve</a:t>
            </a:r>
            <a:r>
              <a:rPr lang="en-US" dirty="0"/>
              <a:t> </a:t>
            </a:r>
            <a:r>
              <a:rPr lang="en-US" dirty="0" err="1"/>
              <a:t>çalışanlardan</a:t>
            </a:r>
            <a:r>
              <a:rPr lang="en-US" dirty="0"/>
              <a:t> </a:t>
            </a:r>
            <a:r>
              <a:rPr lang="en-US" dirty="0" err="1"/>
              <a:t>oluşur</a:t>
            </a:r>
            <a:r>
              <a:rPr lang="en-US" dirty="0"/>
              <a:t>. </a:t>
            </a:r>
            <a:r>
              <a:rPr lang="en-US" dirty="0" err="1"/>
              <a:t>Kurum</a:t>
            </a:r>
            <a:r>
              <a:rPr lang="en-US" dirty="0"/>
              <a:t> </a:t>
            </a:r>
            <a:r>
              <a:rPr lang="en-US" dirty="0" err="1"/>
              <a:t>dışı</a:t>
            </a:r>
            <a:r>
              <a:rPr lang="en-US" dirty="0"/>
              <a:t> </a:t>
            </a:r>
            <a:r>
              <a:rPr lang="en-US" dirty="0" err="1"/>
              <a:t>paydaşlar</a:t>
            </a:r>
            <a:r>
              <a:rPr lang="en-US" dirty="0"/>
              <a:t> </a:t>
            </a:r>
            <a:r>
              <a:rPr lang="en-US" dirty="0" err="1"/>
              <a:t>ise</a:t>
            </a:r>
            <a:r>
              <a:rPr lang="en-US" dirty="0"/>
              <a:t> </a:t>
            </a:r>
            <a:r>
              <a:rPr lang="en-US" dirty="0" err="1"/>
              <a:t>toplum</a:t>
            </a:r>
            <a:r>
              <a:rPr lang="en-US" dirty="0"/>
              <a:t>, </a:t>
            </a:r>
            <a:r>
              <a:rPr lang="en-US" dirty="0" err="1"/>
              <a:t>hükümet</a:t>
            </a:r>
            <a:r>
              <a:rPr lang="en-US" dirty="0"/>
              <a:t>, </a:t>
            </a:r>
            <a:r>
              <a:rPr lang="en-US" dirty="0" err="1"/>
              <a:t>müşteriler</a:t>
            </a:r>
            <a:r>
              <a:rPr lang="en-US" dirty="0"/>
              <a:t>, </a:t>
            </a:r>
            <a:r>
              <a:rPr lang="en-US" dirty="0" err="1"/>
              <a:t>tedarikçiler</a:t>
            </a:r>
            <a:r>
              <a:rPr lang="en-US" dirty="0"/>
              <a:t>, </a:t>
            </a:r>
            <a:r>
              <a:rPr lang="en-US" dirty="0" err="1"/>
              <a:t>rakipler</a:t>
            </a:r>
            <a:r>
              <a:rPr lang="en-US" dirty="0"/>
              <a:t>, </a:t>
            </a:r>
            <a:r>
              <a:rPr lang="en-US" dirty="0" err="1"/>
              <a:t>yerel</a:t>
            </a:r>
            <a:r>
              <a:rPr lang="en-US" dirty="0"/>
              <a:t> </a:t>
            </a:r>
            <a:r>
              <a:rPr lang="en-US" dirty="0" err="1"/>
              <a:t>idareler</a:t>
            </a:r>
            <a:r>
              <a:rPr lang="en-US" dirty="0"/>
              <a:t>, </a:t>
            </a:r>
            <a:r>
              <a:rPr lang="en-US" dirty="0" err="1"/>
              <a:t>sendikalar</a:t>
            </a:r>
            <a:r>
              <a:rPr lang="en-US" dirty="0"/>
              <a:t> </a:t>
            </a:r>
            <a:r>
              <a:rPr lang="en-US" dirty="0" err="1"/>
              <a:t>ve</a:t>
            </a:r>
            <a:r>
              <a:rPr lang="en-US" dirty="0"/>
              <a:t> her </a:t>
            </a:r>
            <a:r>
              <a:rPr lang="en-US" dirty="0" err="1"/>
              <a:t>kuruma</a:t>
            </a:r>
            <a:r>
              <a:rPr lang="en-US" dirty="0"/>
              <a:t> </a:t>
            </a:r>
            <a:r>
              <a:rPr lang="en-US" dirty="0" err="1"/>
              <a:t>göre</a:t>
            </a:r>
            <a:r>
              <a:rPr lang="en-US" dirty="0"/>
              <a:t> </a:t>
            </a:r>
            <a:r>
              <a:rPr lang="en-US" dirty="0" err="1"/>
              <a:t>değişen</a:t>
            </a:r>
            <a:r>
              <a:rPr lang="en-US" dirty="0"/>
              <a:t>, </a:t>
            </a:r>
            <a:r>
              <a:rPr lang="en-US" dirty="0" err="1"/>
              <a:t>kurumun</a:t>
            </a:r>
            <a:r>
              <a:rPr lang="en-US" dirty="0"/>
              <a:t> </a:t>
            </a:r>
            <a:r>
              <a:rPr lang="en-US" dirty="0" err="1"/>
              <a:t>etkileşim</a:t>
            </a:r>
            <a:r>
              <a:rPr lang="en-US" dirty="0"/>
              <a:t> </a:t>
            </a:r>
            <a:r>
              <a:rPr lang="en-US" dirty="0" err="1"/>
              <a:t>içerinde</a:t>
            </a:r>
            <a:r>
              <a:rPr lang="en-US" dirty="0"/>
              <a:t> </a:t>
            </a:r>
            <a:r>
              <a:rPr lang="en-US" dirty="0" err="1"/>
              <a:t>olduğu</a:t>
            </a:r>
            <a:r>
              <a:rPr lang="en-US" dirty="0"/>
              <a:t> </a:t>
            </a:r>
            <a:r>
              <a:rPr lang="en-US" dirty="0" err="1"/>
              <a:t>kesimlerden</a:t>
            </a:r>
            <a:r>
              <a:rPr lang="en-US" dirty="0"/>
              <a:t> </a:t>
            </a:r>
            <a:r>
              <a:rPr lang="en-US" dirty="0" err="1"/>
              <a:t>oluşur</a:t>
            </a:r>
            <a:r>
              <a:rPr lang="en-US" dirty="0"/>
              <a:t>. </a:t>
            </a:r>
            <a:r>
              <a:rPr lang="en-US" dirty="0" err="1"/>
              <a:t>Paydaş</a:t>
            </a:r>
            <a:r>
              <a:rPr lang="en-US" dirty="0"/>
              <a:t> </a:t>
            </a:r>
            <a:r>
              <a:rPr lang="en-US" dirty="0" err="1"/>
              <a:t>teorisine</a:t>
            </a:r>
            <a:r>
              <a:rPr lang="en-US" dirty="0"/>
              <a:t> </a:t>
            </a:r>
            <a:r>
              <a:rPr lang="en-US" dirty="0" err="1"/>
              <a:t>göre</a:t>
            </a:r>
            <a:r>
              <a:rPr lang="en-US" dirty="0"/>
              <a:t>, </a:t>
            </a:r>
            <a:r>
              <a:rPr lang="en-US" dirty="0" err="1"/>
              <a:t>kurumla</a:t>
            </a:r>
            <a:r>
              <a:rPr lang="en-US" dirty="0"/>
              <a:t> </a:t>
            </a:r>
            <a:r>
              <a:rPr lang="en-US" dirty="0" err="1"/>
              <a:t>meşru</a:t>
            </a:r>
            <a:r>
              <a:rPr lang="en-US" dirty="0"/>
              <a:t> </a:t>
            </a:r>
            <a:r>
              <a:rPr lang="en-US" dirty="0" err="1"/>
              <a:t>bir</a:t>
            </a:r>
            <a:r>
              <a:rPr lang="en-US" dirty="0"/>
              <a:t> </a:t>
            </a:r>
            <a:r>
              <a:rPr lang="en-US" dirty="0" err="1"/>
              <a:t>ilişki</a:t>
            </a:r>
            <a:r>
              <a:rPr lang="en-US" dirty="0"/>
              <a:t> </a:t>
            </a:r>
            <a:r>
              <a:rPr lang="en-US" dirty="0" err="1"/>
              <a:t>içerisinde</a:t>
            </a:r>
            <a:r>
              <a:rPr lang="en-US" dirty="0"/>
              <a:t> </a:t>
            </a:r>
            <a:r>
              <a:rPr lang="en-US" dirty="0" err="1"/>
              <a:t>olan</a:t>
            </a:r>
            <a:r>
              <a:rPr lang="en-US" dirty="0"/>
              <a:t> </a:t>
            </a:r>
            <a:r>
              <a:rPr lang="en-US" dirty="0" err="1"/>
              <a:t>tüm</a:t>
            </a:r>
            <a:r>
              <a:rPr lang="en-US" dirty="0"/>
              <a:t> </a:t>
            </a:r>
            <a:r>
              <a:rPr lang="en-US" dirty="0" err="1"/>
              <a:t>kişi</a:t>
            </a:r>
            <a:r>
              <a:rPr lang="en-US" dirty="0"/>
              <a:t> </a:t>
            </a:r>
            <a:r>
              <a:rPr lang="en-US" dirty="0" err="1"/>
              <a:t>ve</a:t>
            </a:r>
            <a:r>
              <a:rPr lang="en-US" dirty="0"/>
              <a:t> </a:t>
            </a:r>
            <a:r>
              <a:rPr lang="en-US" dirty="0" err="1"/>
              <a:t>grupların</a:t>
            </a:r>
            <a:r>
              <a:rPr lang="en-US" dirty="0"/>
              <a:t> </a:t>
            </a:r>
            <a:r>
              <a:rPr lang="en-US" dirty="0" err="1"/>
              <a:t>kurumdan</a:t>
            </a:r>
            <a:r>
              <a:rPr lang="en-US" dirty="0"/>
              <a:t> </a:t>
            </a:r>
            <a:r>
              <a:rPr lang="en-US" dirty="0" err="1"/>
              <a:t>fayda</a:t>
            </a:r>
            <a:r>
              <a:rPr lang="en-US" dirty="0"/>
              <a:t> </a:t>
            </a:r>
            <a:r>
              <a:rPr lang="en-US" dirty="0" err="1"/>
              <a:t>sağlaması</a:t>
            </a:r>
            <a:r>
              <a:rPr lang="en-US" dirty="0"/>
              <a:t> </a:t>
            </a:r>
            <a:r>
              <a:rPr lang="en-US" dirty="0" err="1"/>
              <a:t>esas</a:t>
            </a:r>
            <a:r>
              <a:rPr lang="en-US" dirty="0"/>
              <a:t> </a:t>
            </a:r>
            <a:r>
              <a:rPr lang="en-US" dirty="0" err="1"/>
              <a:t>alınmaktadır</a:t>
            </a:r>
            <a:r>
              <a:rPr lang="en-US" dirty="0"/>
              <a:t>.</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lnSpcReduction="10000"/>
          </a:bodyPr>
          <a:lstStyle/>
          <a:p>
            <a:r>
              <a:rPr lang="en-US" dirty="0" err="1"/>
              <a:t>Kurumların</a:t>
            </a:r>
            <a:r>
              <a:rPr lang="en-US" dirty="0"/>
              <a:t> </a:t>
            </a:r>
            <a:r>
              <a:rPr lang="en-US" dirty="0" err="1"/>
              <a:t>varlığını</a:t>
            </a:r>
            <a:r>
              <a:rPr lang="en-US" dirty="0"/>
              <a:t> </a:t>
            </a:r>
            <a:r>
              <a:rPr lang="en-US" dirty="0" err="1"/>
              <a:t>sürdürebilmesi</a:t>
            </a:r>
            <a:r>
              <a:rPr lang="en-US" dirty="0"/>
              <a:t> </a:t>
            </a:r>
            <a:r>
              <a:rPr lang="en-US" dirty="0" err="1"/>
              <a:t>için</a:t>
            </a:r>
            <a:r>
              <a:rPr lang="en-US" dirty="0"/>
              <a:t> </a:t>
            </a:r>
            <a:r>
              <a:rPr lang="en-US" dirty="0" err="1"/>
              <a:t>paydaşların</a:t>
            </a:r>
            <a:r>
              <a:rPr lang="en-US" dirty="0"/>
              <a:t> </a:t>
            </a:r>
            <a:r>
              <a:rPr lang="en-US" dirty="0" err="1"/>
              <a:t>kurum</a:t>
            </a:r>
            <a:r>
              <a:rPr lang="en-US" dirty="0"/>
              <a:t> </a:t>
            </a:r>
            <a:r>
              <a:rPr lang="en-US" dirty="0" err="1"/>
              <a:t>faaliyetlerini</a:t>
            </a:r>
            <a:r>
              <a:rPr lang="en-US" dirty="0"/>
              <a:t> </a:t>
            </a:r>
            <a:r>
              <a:rPr lang="en-US" dirty="0" err="1"/>
              <a:t>desteklemesi</a:t>
            </a:r>
            <a:r>
              <a:rPr lang="en-US" dirty="0"/>
              <a:t> </a:t>
            </a:r>
            <a:r>
              <a:rPr lang="en-US" dirty="0" err="1"/>
              <a:t>ve</a:t>
            </a:r>
            <a:r>
              <a:rPr lang="en-US" dirty="0"/>
              <a:t> </a:t>
            </a:r>
            <a:r>
              <a:rPr lang="en-US" dirty="0" err="1"/>
              <a:t>onaylaması</a:t>
            </a:r>
            <a:r>
              <a:rPr lang="en-US" dirty="0"/>
              <a:t> </a:t>
            </a:r>
            <a:r>
              <a:rPr lang="en-US" dirty="0" err="1"/>
              <a:t>gerekir</a:t>
            </a:r>
            <a:r>
              <a:rPr lang="en-US" dirty="0" smtClean="0"/>
              <a:t>.</a:t>
            </a:r>
          </a:p>
          <a:p>
            <a:r>
              <a:rPr lang="en-US" dirty="0" err="1"/>
              <a:t>Paydaş</a:t>
            </a:r>
            <a:r>
              <a:rPr lang="en-US" dirty="0"/>
              <a:t> </a:t>
            </a:r>
            <a:r>
              <a:rPr lang="en-US" dirty="0" err="1"/>
              <a:t>teorisi</a:t>
            </a:r>
            <a:r>
              <a:rPr lang="en-US" dirty="0"/>
              <a:t> </a:t>
            </a:r>
            <a:r>
              <a:rPr lang="en-US" dirty="0" err="1"/>
              <a:t>ile</a:t>
            </a:r>
            <a:r>
              <a:rPr lang="en-US" dirty="0"/>
              <a:t> </a:t>
            </a:r>
            <a:r>
              <a:rPr lang="en-US" dirty="0" err="1"/>
              <a:t>kurumsal</a:t>
            </a:r>
            <a:r>
              <a:rPr lang="en-US" dirty="0"/>
              <a:t> </a:t>
            </a:r>
            <a:r>
              <a:rPr lang="en-US" dirty="0" err="1"/>
              <a:t>sosyal</a:t>
            </a:r>
            <a:r>
              <a:rPr lang="en-US" dirty="0"/>
              <a:t> </a:t>
            </a:r>
            <a:r>
              <a:rPr lang="en-US" dirty="0" err="1"/>
              <a:t>sorumluluk</a:t>
            </a:r>
            <a:r>
              <a:rPr lang="en-US" dirty="0"/>
              <a:t> (KSS) </a:t>
            </a:r>
            <a:r>
              <a:rPr lang="en-US" dirty="0" err="1"/>
              <a:t>arasında</a:t>
            </a:r>
            <a:r>
              <a:rPr lang="en-US" dirty="0"/>
              <a:t> </a:t>
            </a:r>
            <a:r>
              <a:rPr lang="en-US" dirty="0" err="1"/>
              <a:t>güçlü</a:t>
            </a:r>
            <a:r>
              <a:rPr lang="en-US" dirty="0"/>
              <a:t> </a:t>
            </a:r>
            <a:r>
              <a:rPr lang="en-US" dirty="0" err="1"/>
              <a:t>bağ</a:t>
            </a:r>
            <a:r>
              <a:rPr lang="en-US" dirty="0"/>
              <a:t> </a:t>
            </a:r>
            <a:r>
              <a:rPr lang="en-US" dirty="0" err="1"/>
              <a:t>olduğu</a:t>
            </a:r>
            <a:r>
              <a:rPr lang="en-US" dirty="0"/>
              <a:t> </a:t>
            </a:r>
            <a:r>
              <a:rPr lang="en-US" dirty="0" err="1"/>
              <a:t>görülmektedir</a:t>
            </a:r>
            <a:r>
              <a:rPr lang="en-US" dirty="0"/>
              <a:t>. </a:t>
            </a:r>
            <a:r>
              <a:rPr lang="en-US" dirty="0" err="1"/>
              <a:t>Paydaş</a:t>
            </a:r>
            <a:r>
              <a:rPr lang="en-US" dirty="0"/>
              <a:t> </a:t>
            </a:r>
            <a:r>
              <a:rPr lang="en-US" dirty="0" err="1"/>
              <a:t>teorisi</a:t>
            </a:r>
            <a:r>
              <a:rPr lang="en-US" dirty="0"/>
              <a:t> </a:t>
            </a:r>
            <a:r>
              <a:rPr lang="en-US" dirty="0" err="1"/>
              <a:t>kapsamında</a:t>
            </a:r>
            <a:r>
              <a:rPr lang="en-US" dirty="0"/>
              <a:t> </a:t>
            </a:r>
            <a:r>
              <a:rPr lang="en-US" dirty="0" err="1"/>
              <a:t>kurumların</a:t>
            </a:r>
            <a:r>
              <a:rPr lang="en-US" dirty="0"/>
              <a:t> </a:t>
            </a:r>
            <a:r>
              <a:rPr lang="en-US" dirty="0" err="1"/>
              <a:t>paydaşlarının</a:t>
            </a:r>
            <a:r>
              <a:rPr lang="en-US" dirty="0"/>
              <a:t> </a:t>
            </a:r>
            <a:r>
              <a:rPr lang="en-US" dirty="0" err="1"/>
              <a:t>çıkarlarını</a:t>
            </a:r>
            <a:r>
              <a:rPr lang="en-US" dirty="0"/>
              <a:t> </a:t>
            </a:r>
            <a:r>
              <a:rPr lang="en-US" dirty="0" err="1"/>
              <a:t>koruması</a:t>
            </a:r>
            <a:r>
              <a:rPr lang="en-US" dirty="0"/>
              <a:t> </a:t>
            </a:r>
            <a:r>
              <a:rPr lang="en-US" dirty="0" err="1"/>
              <a:t>temeline</a:t>
            </a:r>
            <a:r>
              <a:rPr lang="en-US" dirty="0"/>
              <a:t> </a:t>
            </a:r>
            <a:r>
              <a:rPr lang="en-US" dirty="0" err="1"/>
              <a:t>dayandırılması</a:t>
            </a:r>
            <a:r>
              <a:rPr lang="en-US" dirty="0"/>
              <a:t> </a:t>
            </a:r>
            <a:r>
              <a:rPr lang="en-US" dirty="0" err="1"/>
              <a:t>aynı</a:t>
            </a:r>
            <a:r>
              <a:rPr lang="en-US" dirty="0"/>
              <a:t> </a:t>
            </a:r>
            <a:r>
              <a:rPr lang="en-US" dirty="0" err="1"/>
              <a:t>zamanda</a:t>
            </a:r>
            <a:r>
              <a:rPr lang="en-US" dirty="0"/>
              <a:t> KSS </a:t>
            </a:r>
            <a:r>
              <a:rPr lang="en-US" dirty="0" err="1"/>
              <a:t>anlayışını</a:t>
            </a:r>
            <a:r>
              <a:rPr lang="en-US" dirty="0"/>
              <a:t> </a:t>
            </a:r>
            <a:r>
              <a:rPr lang="en-US" dirty="0" err="1"/>
              <a:t>da</a:t>
            </a:r>
            <a:r>
              <a:rPr lang="en-US" dirty="0"/>
              <a:t> </a:t>
            </a:r>
            <a:r>
              <a:rPr lang="en-US" dirty="0" err="1"/>
              <a:t>içermektedir</a:t>
            </a:r>
            <a:r>
              <a:rPr lang="en-US" dirty="0"/>
              <a:t>. Her </a:t>
            </a:r>
            <a:r>
              <a:rPr lang="en-US" dirty="0" err="1"/>
              <a:t>iki</a:t>
            </a:r>
            <a:r>
              <a:rPr lang="en-US" dirty="0"/>
              <a:t> </a:t>
            </a:r>
            <a:r>
              <a:rPr lang="en-US" dirty="0" err="1"/>
              <a:t>yaklaşım</a:t>
            </a:r>
            <a:r>
              <a:rPr lang="en-US" dirty="0"/>
              <a:t> </a:t>
            </a:r>
            <a:r>
              <a:rPr lang="en-US" dirty="0" err="1"/>
              <a:t>kurumun</a:t>
            </a:r>
            <a:r>
              <a:rPr lang="en-US" dirty="0"/>
              <a:t> </a:t>
            </a:r>
            <a:r>
              <a:rPr lang="en-US" dirty="0" err="1"/>
              <a:t>paydaşlarıyla</a:t>
            </a:r>
            <a:r>
              <a:rPr lang="en-US" dirty="0"/>
              <a:t> </a:t>
            </a:r>
            <a:r>
              <a:rPr lang="en-US" dirty="0" err="1"/>
              <a:t>ilişkisinin</a:t>
            </a:r>
            <a:r>
              <a:rPr lang="en-US" dirty="0"/>
              <a:t> </a:t>
            </a:r>
            <a:r>
              <a:rPr lang="en-US" dirty="0" err="1"/>
              <a:t>güçlendirilmesine</a:t>
            </a:r>
            <a:r>
              <a:rPr lang="en-US" dirty="0"/>
              <a:t> </a:t>
            </a:r>
            <a:r>
              <a:rPr lang="en-US" dirty="0" err="1"/>
              <a:t>ve</a:t>
            </a:r>
            <a:r>
              <a:rPr lang="en-US" dirty="0"/>
              <a:t> </a:t>
            </a:r>
            <a:r>
              <a:rPr lang="en-US" dirty="0" err="1"/>
              <a:t>kurumun</a:t>
            </a:r>
            <a:r>
              <a:rPr lang="en-US" dirty="0"/>
              <a:t> </a:t>
            </a:r>
            <a:r>
              <a:rPr lang="en-US" dirty="0" err="1"/>
              <a:t>itibarını</a:t>
            </a:r>
            <a:r>
              <a:rPr lang="en-US" dirty="0"/>
              <a:t> </a:t>
            </a:r>
            <a:r>
              <a:rPr lang="en-US" dirty="0" err="1"/>
              <a:t>artırmaya</a:t>
            </a:r>
            <a:r>
              <a:rPr lang="en-US" dirty="0"/>
              <a:t> </a:t>
            </a:r>
            <a:r>
              <a:rPr lang="en-US" dirty="0" err="1"/>
              <a:t>yönelik</a:t>
            </a:r>
            <a:r>
              <a:rPr lang="en-US" dirty="0"/>
              <a:t> </a:t>
            </a:r>
            <a:r>
              <a:rPr lang="en-US" dirty="0" err="1"/>
              <a:t>hedefleri</a:t>
            </a:r>
            <a:r>
              <a:rPr lang="en-US" dirty="0"/>
              <a:t> </a:t>
            </a:r>
            <a:r>
              <a:rPr lang="en-US" dirty="0" err="1"/>
              <a:t>içermektedir</a:t>
            </a:r>
            <a:r>
              <a:rPr lang="en-US" dirty="0"/>
              <a:t>.</a:t>
            </a: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Kurumsal vatandaşlık</a:t>
            </a:r>
            <a:endParaRPr lang="tr-TR" dirty="0"/>
          </a:p>
        </p:txBody>
      </p:sp>
      <p:sp>
        <p:nvSpPr>
          <p:cNvPr id="3" name="Content Placeholder 2"/>
          <p:cNvSpPr>
            <a:spLocks noGrp="1"/>
          </p:cNvSpPr>
          <p:nvPr>
            <p:ph idx="1"/>
          </p:nvPr>
        </p:nvSpPr>
        <p:spPr/>
        <p:txBody>
          <a:bodyPr>
            <a:normAutofit fontScale="85000" lnSpcReduction="20000"/>
          </a:bodyPr>
          <a:lstStyle/>
          <a:p>
            <a:r>
              <a:rPr lang="en-US" dirty="0" err="1"/>
              <a:t>Nasıl</a:t>
            </a:r>
            <a:r>
              <a:rPr lang="en-US" dirty="0"/>
              <a:t> </a:t>
            </a:r>
            <a:r>
              <a:rPr lang="en-US" dirty="0" err="1"/>
              <a:t>bir</a:t>
            </a:r>
            <a:r>
              <a:rPr lang="en-US" dirty="0"/>
              <a:t> </a:t>
            </a:r>
            <a:r>
              <a:rPr lang="en-US" dirty="0" err="1"/>
              <a:t>bireyin</a:t>
            </a:r>
            <a:r>
              <a:rPr lang="en-US" dirty="0"/>
              <a:t> </a:t>
            </a:r>
            <a:r>
              <a:rPr lang="en-US" dirty="0" err="1"/>
              <a:t>toplum</a:t>
            </a:r>
            <a:r>
              <a:rPr lang="en-US" dirty="0"/>
              <a:t> </a:t>
            </a:r>
            <a:r>
              <a:rPr lang="en-US" dirty="0" err="1"/>
              <a:t>içinde</a:t>
            </a:r>
            <a:r>
              <a:rPr lang="en-US" dirty="0"/>
              <a:t> “</a:t>
            </a:r>
            <a:r>
              <a:rPr lang="en-US" dirty="0" err="1"/>
              <a:t>vatandaşlık</a:t>
            </a:r>
            <a:r>
              <a:rPr lang="en-US" dirty="0"/>
              <a:t>” (</a:t>
            </a:r>
            <a:r>
              <a:rPr lang="en-US" dirty="0" err="1"/>
              <a:t>yurttaşlık</a:t>
            </a:r>
            <a:r>
              <a:rPr lang="en-US" dirty="0"/>
              <a:t>) </a:t>
            </a:r>
            <a:r>
              <a:rPr lang="en-US" dirty="0" err="1"/>
              <a:t>ödevleri</a:t>
            </a:r>
            <a:r>
              <a:rPr lang="en-US" dirty="0"/>
              <a:t> </a:t>
            </a:r>
            <a:r>
              <a:rPr lang="en-US" dirty="0" err="1"/>
              <a:t>var</a:t>
            </a:r>
            <a:r>
              <a:rPr lang="en-US" dirty="0"/>
              <a:t> </a:t>
            </a:r>
            <a:r>
              <a:rPr lang="en-US" dirty="0" err="1"/>
              <a:t>ise</a:t>
            </a:r>
            <a:r>
              <a:rPr lang="en-US" dirty="0"/>
              <a:t> </a:t>
            </a:r>
            <a:r>
              <a:rPr lang="en-US" dirty="0" err="1"/>
              <a:t>işletmelerin</a:t>
            </a:r>
            <a:r>
              <a:rPr lang="en-US" dirty="0"/>
              <a:t> de </a:t>
            </a:r>
            <a:r>
              <a:rPr lang="en-US" dirty="0" err="1"/>
              <a:t>paydaşlara</a:t>
            </a:r>
            <a:r>
              <a:rPr lang="en-US" dirty="0"/>
              <a:t> </a:t>
            </a:r>
            <a:r>
              <a:rPr lang="en-US" dirty="0" err="1"/>
              <a:t>karşı</a:t>
            </a:r>
            <a:r>
              <a:rPr lang="en-US" dirty="0"/>
              <a:t> </a:t>
            </a:r>
            <a:r>
              <a:rPr lang="en-US" dirty="0" err="1"/>
              <a:t>ödev</a:t>
            </a:r>
            <a:r>
              <a:rPr lang="en-US" dirty="0"/>
              <a:t> </a:t>
            </a:r>
            <a:r>
              <a:rPr lang="en-US" dirty="0" err="1"/>
              <a:t>ve</a:t>
            </a:r>
            <a:r>
              <a:rPr lang="en-US" dirty="0"/>
              <a:t> </a:t>
            </a:r>
            <a:r>
              <a:rPr lang="en-US" dirty="0" err="1"/>
              <a:t>sorumlulukları</a:t>
            </a:r>
            <a:r>
              <a:rPr lang="en-US" dirty="0"/>
              <a:t> </a:t>
            </a:r>
            <a:r>
              <a:rPr lang="en-US" dirty="0" err="1"/>
              <a:t>bulunmaktadır</a:t>
            </a:r>
            <a:r>
              <a:rPr lang="en-US" dirty="0"/>
              <a:t>. </a:t>
            </a:r>
            <a:r>
              <a:rPr lang="en-US" dirty="0" err="1"/>
              <a:t>Kurumsal</a:t>
            </a:r>
            <a:r>
              <a:rPr lang="en-US" dirty="0"/>
              <a:t> </a:t>
            </a:r>
            <a:r>
              <a:rPr lang="en-US" dirty="0" err="1"/>
              <a:t>vatandaşlık</a:t>
            </a:r>
            <a:r>
              <a:rPr lang="en-US" dirty="0"/>
              <a:t> </a:t>
            </a:r>
            <a:r>
              <a:rPr lang="en-US" dirty="0" err="1"/>
              <a:t>kavramının</a:t>
            </a:r>
            <a:r>
              <a:rPr lang="en-US" dirty="0"/>
              <a:t> </a:t>
            </a:r>
            <a:r>
              <a:rPr lang="en-US" dirty="0" err="1"/>
              <a:t>nasıl</a:t>
            </a:r>
            <a:r>
              <a:rPr lang="en-US" dirty="0"/>
              <a:t> </a:t>
            </a:r>
            <a:r>
              <a:rPr lang="en-US" dirty="0" err="1"/>
              <a:t>ele</a:t>
            </a:r>
            <a:r>
              <a:rPr lang="en-US" dirty="0"/>
              <a:t> </a:t>
            </a:r>
            <a:r>
              <a:rPr lang="en-US" dirty="0" err="1"/>
              <a:t>alındığını</a:t>
            </a:r>
            <a:r>
              <a:rPr lang="en-US" dirty="0"/>
              <a:t> </a:t>
            </a:r>
            <a:r>
              <a:rPr lang="en-US" dirty="0" err="1"/>
              <a:t>inceleyecek</a:t>
            </a:r>
            <a:r>
              <a:rPr lang="en-US" dirty="0"/>
              <a:t> </a:t>
            </a:r>
            <a:r>
              <a:rPr lang="en-US" dirty="0" err="1"/>
              <a:t>olursak</a:t>
            </a:r>
            <a:r>
              <a:rPr lang="en-US" dirty="0"/>
              <a:t> </a:t>
            </a:r>
            <a:r>
              <a:rPr lang="en-US" dirty="0" err="1"/>
              <a:t>şu</a:t>
            </a:r>
            <a:r>
              <a:rPr lang="en-US" dirty="0"/>
              <a:t> </a:t>
            </a:r>
            <a:r>
              <a:rPr lang="en-US" dirty="0" err="1"/>
              <a:t>özelliklerle</a:t>
            </a:r>
            <a:r>
              <a:rPr lang="en-US" dirty="0"/>
              <a:t> </a:t>
            </a:r>
            <a:r>
              <a:rPr lang="en-US" dirty="0" err="1"/>
              <a:t>karşılaşmaktayız</a:t>
            </a:r>
            <a:r>
              <a:rPr lang="en-US" dirty="0"/>
              <a:t> (</a:t>
            </a:r>
            <a:r>
              <a:rPr lang="en-US" dirty="0" err="1"/>
              <a:t>Tunçel</a:t>
            </a:r>
            <a:r>
              <a:rPr lang="en-US" dirty="0"/>
              <a:t>, 2011)</a:t>
            </a:r>
            <a:r>
              <a:rPr lang="en-US" dirty="0" smtClean="0"/>
              <a:t>:</a:t>
            </a:r>
          </a:p>
          <a:p>
            <a:r>
              <a:rPr lang="en-US" dirty="0" err="1" smtClean="0"/>
              <a:t>Kurumlar</a:t>
            </a:r>
            <a:r>
              <a:rPr lang="en-US" dirty="0"/>
              <a:t>, </a:t>
            </a:r>
            <a:r>
              <a:rPr lang="en-US" dirty="0" err="1"/>
              <a:t>toplum</a:t>
            </a:r>
            <a:r>
              <a:rPr lang="en-US" dirty="0"/>
              <a:t> </a:t>
            </a:r>
            <a:r>
              <a:rPr lang="en-US" dirty="0" err="1"/>
              <a:t>gelişiminden</a:t>
            </a:r>
            <a:r>
              <a:rPr lang="en-US" dirty="0"/>
              <a:t> </a:t>
            </a:r>
            <a:r>
              <a:rPr lang="en-US" dirty="0" err="1"/>
              <a:t>sorumludur</a:t>
            </a:r>
            <a:r>
              <a:rPr lang="en-US" dirty="0" smtClean="0"/>
              <a:t>.</a:t>
            </a:r>
          </a:p>
          <a:p>
            <a:r>
              <a:rPr lang="en-US" dirty="0" err="1" smtClean="0"/>
              <a:t>Kurumların</a:t>
            </a:r>
            <a:r>
              <a:rPr lang="en-US" dirty="0" smtClean="0"/>
              <a:t> </a:t>
            </a:r>
            <a:r>
              <a:rPr lang="en-US" dirty="0" err="1"/>
              <a:t>toplumla</a:t>
            </a:r>
            <a:r>
              <a:rPr lang="en-US" dirty="0"/>
              <a:t> </a:t>
            </a:r>
            <a:r>
              <a:rPr lang="en-US" dirty="0" err="1"/>
              <a:t>bütünleşmesi</a:t>
            </a:r>
            <a:r>
              <a:rPr lang="en-US" dirty="0"/>
              <a:t> </a:t>
            </a:r>
            <a:r>
              <a:rPr lang="en-US" dirty="0" err="1"/>
              <a:t>için</a:t>
            </a:r>
            <a:r>
              <a:rPr lang="en-US" dirty="0"/>
              <a:t> </a:t>
            </a:r>
            <a:r>
              <a:rPr lang="en-US" dirty="0" err="1"/>
              <a:t>fırsat</a:t>
            </a:r>
            <a:r>
              <a:rPr lang="en-US" dirty="0"/>
              <a:t> </a:t>
            </a:r>
            <a:r>
              <a:rPr lang="en-US" dirty="0" err="1"/>
              <a:t>sağlar</a:t>
            </a:r>
            <a:r>
              <a:rPr lang="en-US" dirty="0" smtClean="0"/>
              <a:t>.</a:t>
            </a:r>
          </a:p>
          <a:p>
            <a:r>
              <a:rPr lang="en-US" dirty="0" err="1" smtClean="0"/>
              <a:t>Kurumun</a:t>
            </a:r>
            <a:r>
              <a:rPr lang="en-US" dirty="0" smtClean="0"/>
              <a:t> </a:t>
            </a:r>
            <a:r>
              <a:rPr lang="en-US" dirty="0" err="1"/>
              <a:t>toplum</a:t>
            </a:r>
            <a:r>
              <a:rPr lang="en-US" dirty="0"/>
              <a:t> </a:t>
            </a:r>
            <a:r>
              <a:rPr lang="en-US" dirty="0" err="1"/>
              <a:t>üzerindeki</a:t>
            </a:r>
            <a:r>
              <a:rPr lang="en-US" dirty="0"/>
              <a:t> </a:t>
            </a:r>
            <a:r>
              <a:rPr lang="en-US" dirty="0" err="1"/>
              <a:t>etkilerini</a:t>
            </a:r>
            <a:r>
              <a:rPr lang="en-US" dirty="0"/>
              <a:t> hem </a:t>
            </a:r>
            <a:r>
              <a:rPr lang="en-US" dirty="0" err="1"/>
              <a:t>kurum</a:t>
            </a:r>
            <a:r>
              <a:rPr lang="en-US" dirty="0"/>
              <a:t> hem de </a:t>
            </a:r>
            <a:r>
              <a:rPr lang="en-US" dirty="0" err="1"/>
              <a:t>toplum</a:t>
            </a:r>
            <a:r>
              <a:rPr lang="en-US" dirty="0"/>
              <a:t> </a:t>
            </a:r>
            <a:r>
              <a:rPr lang="en-US" dirty="0" err="1"/>
              <a:t>faydasını</a:t>
            </a:r>
            <a:r>
              <a:rPr lang="en-US" dirty="0"/>
              <a:t> </a:t>
            </a:r>
            <a:r>
              <a:rPr lang="en-US" dirty="0" err="1"/>
              <a:t>gözeterek</a:t>
            </a:r>
            <a:r>
              <a:rPr lang="en-US" dirty="0"/>
              <a:t> </a:t>
            </a:r>
            <a:r>
              <a:rPr lang="en-US" dirty="0" err="1"/>
              <a:t>yönetir</a:t>
            </a:r>
            <a:r>
              <a:rPr lang="en-US" dirty="0" smtClean="0"/>
              <a:t>.</a:t>
            </a:r>
          </a:p>
          <a:p>
            <a:r>
              <a:rPr lang="en-US" dirty="0" err="1" smtClean="0"/>
              <a:t>Kurumlar</a:t>
            </a:r>
            <a:r>
              <a:rPr lang="en-US" dirty="0"/>
              <a:t>, </a:t>
            </a:r>
            <a:r>
              <a:rPr lang="en-US" dirty="0" err="1"/>
              <a:t>sosyal</a:t>
            </a:r>
            <a:r>
              <a:rPr lang="en-US" dirty="0"/>
              <a:t> </a:t>
            </a:r>
            <a:r>
              <a:rPr lang="en-US" dirty="0" err="1"/>
              <a:t>yatırımları</a:t>
            </a:r>
            <a:r>
              <a:rPr lang="en-US" dirty="0"/>
              <a:t>, </a:t>
            </a:r>
            <a:r>
              <a:rPr lang="en-US" dirty="0" err="1"/>
              <a:t>hayırseverlik</a:t>
            </a:r>
            <a:r>
              <a:rPr lang="en-US" dirty="0"/>
              <a:t> </a:t>
            </a:r>
            <a:r>
              <a:rPr lang="en-US" dirty="0" err="1"/>
              <a:t>programları</a:t>
            </a:r>
            <a:r>
              <a:rPr lang="en-US" dirty="0"/>
              <a:t> </a:t>
            </a:r>
            <a:r>
              <a:rPr lang="en-US" dirty="0" err="1"/>
              <a:t>ve</a:t>
            </a:r>
            <a:r>
              <a:rPr lang="en-US" dirty="0"/>
              <a:t> </a:t>
            </a:r>
            <a:r>
              <a:rPr lang="en-US" dirty="0" err="1"/>
              <a:t>kamu</a:t>
            </a:r>
            <a:r>
              <a:rPr lang="en-US" dirty="0"/>
              <a:t> </a:t>
            </a:r>
            <a:r>
              <a:rPr lang="en-US" dirty="0" err="1"/>
              <a:t>politikalarına</a:t>
            </a:r>
            <a:r>
              <a:rPr lang="en-US" dirty="0"/>
              <a:t> </a:t>
            </a:r>
            <a:r>
              <a:rPr lang="en-US" dirty="0" err="1"/>
              <a:t>katılımı</a:t>
            </a:r>
            <a:r>
              <a:rPr lang="en-US" dirty="0"/>
              <a:t> </a:t>
            </a:r>
            <a:r>
              <a:rPr lang="en-US" dirty="0" err="1"/>
              <a:t>aracılığıyla</a:t>
            </a:r>
            <a:r>
              <a:rPr lang="en-US" dirty="0"/>
              <a:t> </a:t>
            </a:r>
            <a:r>
              <a:rPr lang="en-US" dirty="0" err="1"/>
              <a:t>topluma</a:t>
            </a:r>
            <a:r>
              <a:rPr lang="en-US" dirty="0"/>
              <a:t> </a:t>
            </a:r>
            <a:r>
              <a:rPr lang="en-US" dirty="0" err="1"/>
              <a:t>katkı</a:t>
            </a:r>
            <a:r>
              <a:rPr lang="en-US" dirty="0"/>
              <a:t> </a:t>
            </a:r>
            <a:r>
              <a:rPr lang="en-US" dirty="0" err="1"/>
              <a:t>sağlar</a:t>
            </a:r>
            <a:r>
              <a:rPr lang="en-US" dirty="0" smtClean="0"/>
              <a:t>. </a:t>
            </a:r>
          </a:p>
          <a:p>
            <a:r>
              <a:rPr lang="en-US" dirty="0" err="1" smtClean="0"/>
              <a:t>Kurumun</a:t>
            </a:r>
            <a:r>
              <a:rPr lang="en-US" dirty="0"/>
              <a:t>, </a:t>
            </a:r>
            <a:r>
              <a:rPr lang="en-US" dirty="0" err="1"/>
              <a:t>hissedarlar</a:t>
            </a:r>
            <a:r>
              <a:rPr lang="en-US" dirty="0"/>
              <a:t>, </a:t>
            </a:r>
            <a:r>
              <a:rPr lang="en-US" dirty="0" err="1"/>
              <a:t>çalışanlar</a:t>
            </a:r>
            <a:r>
              <a:rPr lang="en-US" dirty="0"/>
              <a:t>, </a:t>
            </a:r>
            <a:r>
              <a:rPr lang="en-US" dirty="0" err="1"/>
              <a:t>müşteriler</a:t>
            </a:r>
            <a:r>
              <a:rPr lang="en-US" dirty="0"/>
              <a:t>, </a:t>
            </a:r>
            <a:r>
              <a:rPr lang="en-US" dirty="0" err="1"/>
              <a:t>iş</a:t>
            </a:r>
            <a:r>
              <a:rPr lang="en-US" dirty="0"/>
              <a:t> </a:t>
            </a:r>
            <a:r>
              <a:rPr lang="en-US" dirty="0" err="1"/>
              <a:t>ortakları</a:t>
            </a:r>
            <a:r>
              <a:rPr lang="en-US" dirty="0"/>
              <a:t>, </a:t>
            </a:r>
            <a:r>
              <a:rPr lang="en-US" dirty="0" err="1"/>
              <a:t>devlet</a:t>
            </a:r>
            <a:r>
              <a:rPr lang="en-US" dirty="0"/>
              <a:t> </a:t>
            </a:r>
            <a:r>
              <a:rPr lang="en-US" dirty="0" err="1"/>
              <a:t>organları</a:t>
            </a:r>
            <a:r>
              <a:rPr lang="en-US" dirty="0"/>
              <a:t>, </a:t>
            </a:r>
            <a:r>
              <a:rPr lang="en-US" dirty="0" err="1"/>
              <a:t>sivil</a:t>
            </a:r>
            <a:r>
              <a:rPr lang="en-US" dirty="0"/>
              <a:t> </a:t>
            </a:r>
            <a:r>
              <a:rPr lang="en-US" dirty="0" err="1"/>
              <a:t>toplum</a:t>
            </a:r>
            <a:r>
              <a:rPr lang="en-US" dirty="0"/>
              <a:t> </a:t>
            </a:r>
            <a:r>
              <a:rPr lang="en-US" dirty="0" err="1"/>
              <a:t>kuruluşları</a:t>
            </a:r>
            <a:r>
              <a:rPr lang="en-US" dirty="0"/>
              <a:t> </a:t>
            </a:r>
            <a:r>
              <a:rPr lang="en-US" dirty="0" err="1"/>
              <a:t>ve</a:t>
            </a:r>
            <a:r>
              <a:rPr lang="en-US" dirty="0"/>
              <a:t> </a:t>
            </a:r>
            <a:r>
              <a:rPr lang="en-US" dirty="0" err="1"/>
              <a:t>yerel</a:t>
            </a:r>
            <a:r>
              <a:rPr lang="en-US" dirty="0"/>
              <a:t> </a:t>
            </a:r>
            <a:r>
              <a:rPr lang="en-US" dirty="0" err="1"/>
              <a:t>topluluklar</a:t>
            </a:r>
            <a:r>
              <a:rPr lang="en-US" dirty="0"/>
              <a:t> </a:t>
            </a:r>
            <a:r>
              <a:rPr lang="en-US" dirty="0" err="1"/>
              <a:t>gibi</a:t>
            </a:r>
            <a:r>
              <a:rPr lang="en-US" dirty="0"/>
              <a:t> </a:t>
            </a:r>
            <a:r>
              <a:rPr lang="en-US" dirty="0" err="1"/>
              <a:t>paydaşlarıyla</a:t>
            </a:r>
            <a:r>
              <a:rPr lang="en-US" dirty="0"/>
              <a:t> </a:t>
            </a:r>
            <a:r>
              <a:rPr lang="en-US" dirty="0" err="1"/>
              <a:t>ilişkilerini</a:t>
            </a:r>
            <a:r>
              <a:rPr lang="en-US" dirty="0"/>
              <a:t> </a:t>
            </a:r>
            <a:r>
              <a:rPr lang="en-US" dirty="0" err="1"/>
              <a:t>yönetir</a:t>
            </a:r>
            <a:r>
              <a:rPr lang="en-US" dirty="0"/>
              <a:t>.</a:t>
            </a: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KSS ne değildir?</a:t>
            </a:r>
            <a:endParaRPr lang="tr-TR" dirty="0"/>
          </a:p>
        </p:txBody>
      </p:sp>
      <p:sp>
        <p:nvSpPr>
          <p:cNvPr id="3" name="İçerik Yer Tutucusu 2"/>
          <p:cNvSpPr>
            <a:spLocks noGrp="1"/>
          </p:cNvSpPr>
          <p:nvPr>
            <p:ph idx="1"/>
          </p:nvPr>
        </p:nvSpPr>
        <p:spPr/>
        <p:txBody>
          <a:bodyPr/>
          <a:lstStyle/>
          <a:p>
            <a:r>
              <a:rPr lang="tr-TR" dirty="0" smtClean="0"/>
              <a:t>Sadece </a:t>
            </a:r>
            <a:r>
              <a:rPr lang="tr-TR" dirty="0"/>
              <a:t>bir hayırseverlik çeşidi değildir. Uzun vadeli amaçları destekleyen tutarlı bir politikadır.</a:t>
            </a:r>
          </a:p>
          <a:p>
            <a:r>
              <a:rPr lang="tr-TR" dirty="0" smtClean="0"/>
              <a:t>Sadece </a:t>
            </a:r>
            <a:r>
              <a:rPr lang="tr-TR" dirty="0"/>
              <a:t>bir proje değildir. Sosyal ihtiyaç ve konuları saptamayı amaçlayan bir yönetim yaklaşımıdır.</a:t>
            </a:r>
          </a:p>
          <a:p>
            <a:r>
              <a:rPr lang="tr-TR" dirty="0" smtClean="0"/>
              <a:t>Bir </a:t>
            </a:r>
            <a:r>
              <a:rPr lang="tr-TR" dirty="0"/>
              <a:t>çeşit harcama değildir. Geri dönüşümü olan bir yatırımdır.</a:t>
            </a:r>
          </a:p>
          <a:p>
            <a:r>
              <a:rPr lang="tr-TR" dirty="0" smtClean="0"/>
              <a:t>Kar </a:t>
            </a:r>
            <a:r>
              <a:rPr lang="tr-TR" dirty="0"/>
              <a:t>getirmesi beklenen bir yatırım değildir. Sadece karlılığı sağlayacak ve koruyacak bir yatırımdır. KSS faaliyetlerinin firma performansı ile ilişkisini ölçen pek çok çalışma mevcuttur</a:t>
            </a:r>
          </a:p>
        </p:txBody>
      </p:sp>
    </p:spTree>
    <p:extLst>
      <p:ext uri="{BB962C8B-B14F-4D97-AF65-F5344CB8AC3E}">
        <p14:creationId xmlns:p14="http://schemas.microsoft.com/office/powerpoint/2010/main" val="20751034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tr-TR" dirty="0" smtClean="0"/>
              <a:t>KSS Faydaları</a:t>
            </a:r>
            <a:endParaRPr lang="tr-TR" dirty="0"/>
          </a:p>
        </p:txBody>
      </p:sp>
      <p:sp>
        <p:nvSpPr>
          <p:cNvPr id="5" name="Content Placeholder 4"/>
          <p:cNvSpPr>
            <a:spLocks noGrp="1"/>
          </p:cNvSpPr>
          <p:nvPr>
            <p:ph sz="half" idx="1"/>
          </p:nvPr>
        </p:nvSpPr>
        <p:spPr/>
        <p:txBody>
          <a:bodyPr>
            <a:normAutofit fontScale="77500" lnSpcReduction="20000"/>
          </a:bodyPr>
          <a:lstStyle/>
          <a:p>
            <a:r>
              <a:rPr lang="en-US" dirty="0" err="1"/>
              <a:t>Müşteri</a:t>
            </a:r>
            <a:r>
              <a:rPr lang="en-US" dirty="0"/>
              <a:t> </a:t>
            </a:r>
            <a:r>
              <a:rPr lang="en-US" dirty="0" err="1"/>
              <a:t>sadakati</a:t>
            </a:r>
            <a:r>
              <a:rPr lang="en-US" dirty="0"/>
              <a:t> </a:t>
            </a:r>
            <a:r>
              <a:rPr lang="en-US" dirty="0" err="1"/>
              <a:t>için</a:t>
            </a:r>
            <a:r>
              <a:rPr lang="en-US" dirty="0"/>
              <a:t> </a:t>
            </a:r>
            <a:r>
              <a:rPr lang="en-US" dirty="0" err="1"/>
              <a:t>önemli</a:t>
            </a:r>
            <a:r>
              <a:rPr lang="en-US" dirty="0"/>
              <a:t> </a:t>
            </a:r>
            <a:r>
              <a:rPr lang="en-US" dirty="0" err="1"/>
              <a:t>avantaj</a:t>
            </a:r>
            <a:r>
              <a:rPr lang="en-US" dirty="0"/>
              <a:t> </a:t>
            </a:r>
            <a:r>
              <a:rPr lang="en-US" dirty="0" err="1"/>
              <a:t>sağlar</a:t>
            </a:r>
            <a:r>
              <a:rPr lang="en-US" dirty="0" smtClean="0"/>
              <a:t> </a:t>
            </a:r>
          </a:p>
          <a:p>
            <a:r>
              <a:rPr lang="en-US" dirty="0" err="1" smtClean="0"/>
              <a:t>Müşterilerin</a:t>
            </a:r>
            <a:r>
              <a:rPr lang="en-US" dirty="0" smtClean="0"/>
              <a:t> </a:t>
            </a:r>
            <a:r>
              <a:rPr lang="en-US" dirty="0" err="1"/>
              <a:t>güveninin</a:t>
            </a:r>
            <a:r>
              <a:rPr lang="en-US" dirty="0"/>
              <a:t> </a:t>
            </a:r>
            <a:r>
              <a:rPr lang="en-US" dirty="0" err="1"/>
              <a:t>kazanılmasını</a:t>
            </a:r>
            <a:r>
              <a:rPr lang="en-US" dirty="0"/>
              <a:t> </a:t>
            </a:r>
            <a:r>
              <a:rPr lang="en-US" dirty="0" err="1"/>
              <a:t>sağlar</a:t>
            </a:r>
            <a:r>
              <a:rPr lang="en-US" dirty="0" smtClean="0"/>
              <a:t> </a:t>
            </a:r>
          </a:p>
          <a:p>
            <a:r>
              <a:rPr lang="en-US" dirty="0" err="1" smtClean="0"/>
              <a:t>Marka</a:t>
            </a:r>
            <a:r>
              <a:rPr lang="en-US" dirty="0" smtClean="0"/>
              <a:t> </a:t>
            </a:r>
            <a:r>
              <a:rPr lang="en-US" dirty="0" err="1"/>
              <a:t>imajın</a:t>
            </a:r>
            <a:r>
              <a:rPr lang="en-US" dirty="0"/>
              <a:t> </a:t>
            </a:r>
            <a:r>
              <a:rPr lang="en-US" dirty="0" err="1"/>
              <a:t>olumlu</a:t>
            </a:r>
            <a:r>
              <a:rPr lang="en-US" dirty="0"/>
              <a:t> </a:t>
            </a:r>
            <a:r>
              <a:rPr lang="en-US" dirty="0" err="1"/>
              <a:t>etkiler</a:t>
            </a:r>
            <a:r>
              <a:rPr lang="en-US" dirty="0"/>
              <a:t> </a:t>
            </a:r>
            <a:r>
              <a:rPr lang="en-US" dirty="0" err="1"/>
              <a:t>ve</a:t>
            </a:r>
            <a:r>
              <a:rPr lang="en-US" dirty="0"/>
              <a:t> </a:t>
            </a:r>
            <a:r>
              <a:rPr lang="en-US" dirty="0" err="1"/>
              <a:t>marka</a:t>
            </a:r>
            <a:r>
              <a:rPr lang="en-US" dirty="0"/>
              <a:t> </a:t>
            </a:r>
            <a:r>
              <a:rPr lang="en-US" dirty="0" err="1"/>
              <a:t>değerini</a:t>
            </a:r>
            <a:r>
              <a:rPr lang="en-US" dirty="0"/>
              <a:t> </a:t>
            </a:r>
            <a:r>
              <a:rPr lang="en-US" dirty="0" err="1"/>
              <a:t>arttırır</a:t>
            </a:r>
            <a:r>
              <a:rPr lang="en-US" dirty="0" smtClean="0"/>
              <a:t> </a:t>
            </a:r>
          </a:p>
          <a:p>
            <a:r>
              <a:rPr lang="en-US" dirty="0" err="1" smtClean="0"/>
              <a:t>Kurumun</a:t>
            </a:r>
            <a:r>
              <a:rPr lang="en-US" dirty="0" smtClean="0"/>
              <a:t> </a:t>
            </a:r>
            <a:r>
              <a:rPr lang="en-US" dirty="0" err="1"/>
              <a:t>itibarında</a:t>
            </a:r>
            <a:r>
              <a:rPr lang="en-US" dirty="0"/>
              <a:t> </a:t>
            </a:r>
            <a:r>
              <a:rPr lang="en-US" dirty="0" err="1"/>
              <a:t>artış</a:t>
            </a:r>
            <a:r>
              <a:rPr lang="en-US" dirty="0"/>
              <a:t> </a:t>
            </a:r>
            <a:r>
              <a:rPr lang="en-US" dirty="0" err="1"/>
              <a:t>sağlar</a:t>
            </a:r>
            <a:r>
              <a:rPr lang="en-US" dirty="0" smtClean="0"/>
              <a:t> </a:t>
            </a:r>
          </a:p>
          <a:p>
            <a:r>
              <a:rPr lang="en-US" dirty="0" err="1" smtClean="0"/>
              <a:t>Potansiyel</a:t>
            </a:r>
            <a:r>
              <a:rPr lang="en-US" dirty="0" smtClean="0"/>
              <a:t> </a:t>
            </a:r>
            <a:r>
              <a:rPr lang="en-US" dirty="0" err="1"/>
              <a:t>risklerin</a:t>
            </a:r>
            <a:r>
              <a:rPr lang="en-US" dirty="0"/>
              <a:t> </a:t>
            </a:r>
            <a:r>
              <a:rPr lang="en-US" dirty="0" err="1"/>
              <a:t>daha</a:t>
            </a:r>
            <a:r>
              <a:rPr lang="en-US" dirty="0"/>
              <a:t> </a:t>
            </a:r>
            <a:r>
              <a:rPr lang="en-US" dirty="0" err="1"/>
              <a:t>iyi</a:t>
            </a:r>
            <a:r>
              <a:rPr lang="en-US" dirty="0"/>
              <a:t> </a:t>
            </a:r>
            <a:r>
              <a:rPr lang="en-US" dirty="0" err="1"/>
              <a:t>tahmini</a:t>
            </a:r>
            <a:r>
              <a:rPr lang="en-US" dirty="0"/>
              <a:t> </a:t>
            </a:r>
            <a:r>
              <a:rPr lang="en-US" dirty="0" err="1"/>
              <a:t>ve</a:t>
            </a:r>
            <a:r>
              <a:rPr lang="en-US" dirty="0"/>
              <a:t> </a:t>
            </a:r>
            <a:r>
              <a:rPr lang="en-US" dirty="0" err="1"/>
              <a:t>yönetimini</a:t>
            </a:r>
            <a:r>
              <a:rPr lang="en-US" dirty="0"/>
              <a:t> </a:t>
            </a:r>
            <a:r>
              <a:rPr lang="en-US" dirty="0" err="1"/>
              <a:t>sağlar</a:t>
            </a:r>
            <a:r>
              <a:rPr lang="en-US" dirty="0" smtClean="0"/>
              <a:t> </a:t>
            </a:r>
          </a:p>
          <a:p>
            <a:r>
              <a:rPr lang="en-US" dirty="0" err="1" smtClean="0"/>
              <a:t>Yeni</a:t>
            </a:r>
            <a:r>
              <a:rPr lang="en-US" dirty="0" smtClean="0"/>
              <a:t> </a:t>
            </a:r>
            <a:r>
              <a:rPr lang="en-US" dirty="0" err="1"/>
              <a:t>pazarlar</a:t>
            </a:r>
            <a:r>
              <a:rPr lang="en-US" dirty="0"/>
              <a:t> </a:t>
            </a:r>
            <a:r>
              <a:rPr lang="en-US" dirty="0" err="1"/>
              <a:t>için</a:t>
            </a:r>
            <a:r>
              <a:rPr lang="en-US" dirty="0"/>
              <a:t> </a:t>
            </a:r>
            <a:r>
              <a:rPr lang="en-US" dirty="0" err="1"/>
              <a:t>fırsat</a:t>
            </a:r>
            <a:r>
              <a:rPr lang="en-US" dirty="0"/>
              <a:t> </a:t>
            </a:r>
            <a:r>
              <a:rPr lang="en-US" dirty="0" err="1"/>
              <a:t>yaratır</a:t>
            </a:r>
            <a:r>
              <a:rPr lang="en-US" dirty="0" smtClean="0"/>
              <a:t> </a:t>
            </a:r>
          </a:p>
          <a:p>
            <a:r>
              <a:rPr lang="en-US" dirty="0" err="1" smtClean="0"/>
              <a:t>Fikir</a:t>
            </a:r>
            <a:r>
              <a:rPr lang="en-US" dirty="0" smtClean="0"/>
              <a:t> </a:t>
            </a:r>
            <a:r>
              <a:rPr lang="en-US" dirty="0" err="1"/>
              <a:t>önderliği</a:t>
            </a:r>
            <a:r>
              <a:rPr lang="en-US" dirty="0"/>
              <a:t> </a:t>
            </a:r>
            <a:r>
              <a:rPr lang="en-US" dirty="0" err="1"/>
              <a:t>açısından</a:t>
            </a:r>
            <a:r>
              <a:rPr lang="en-US" dirty="0"/>
              <a:t> </a:t>
            </a:r>
            <a:r>
              <a:rPr lang="en-US" dirty="0" err="1"/>
              <a:t>dikkat</a:t>
            </a:r>
            <a:r>
              <a:rPr lang="en-US" dirty="0"/>
              <a:t> </a:t>
            </a:r>
            <a:r>
              <a:rPr lang="en-US" dirty="0" err="1"/>
              <a:t>çeker</a:t>
            </a:r>
            <a:r>
              <a:rPr lang="en-US" dirty="0"/>
              <a:t>,</a:t>
            </a:r>
            <a:r>
              <a:rPr lang="en-US" dirty="0" smtClean="0"/>
              <a:t> </a:t>
            </a:r>
          </a:p>
          <a:p>
            <a:r>
              <a:rPr lang="en-US" dirty="0" smtClean="0"/>
              <a:t>En </a:t>
            </a:r>
            <a:r>
              <a:rPr lang="en-US" dirty="0" err="1"/>
              <a:t>iyi</a:t>
            </a:r>
            <a:r>
              <a:rPr lang="en-US" dirty="0"/>
              <a:t> </a:t>
            </a:r>
            <a:r>
              <a:rPr lang="en-US" dirty="0" err="1"/>
              <a:t>elemanların</a:t>
            </a:r>
            <a:r>
              <a:rPr lang="en-US" dirty="0"/>
              <a:t> </a:t>
            </a:r>
            <a:r>
              <a:rPr lang="en-US" dirty="0" err="1"/>
              <a:t>işe</a:t>
            </a:r>
            <a:r>
              <a:rPr lang="en-US" dirty="0"/>
              <a:t> </a:t>
            </a:r>
            <a:r>
              <a:rPr lang="en-US" dirty="0" err="1"/>
              <a:t>alınmasını</a:t>
            </a:r>
            <a:r>
              <a:rPr lang="en-US" dirty="0"/>
              <a:t> </a:t>
            </a:r>
            <a:r>
              <a:rPr lang="en-US" dirty="0" err="1" smtClean="0"/>
              <a:t>sağlar</a:t>
            </a:r>
            <a:endParaRPr lang="tr-TR" dirty="0"/>
          </a:p>
        </p:txBody>
      </p:sp>
      <p:sp>
        <p:nvSpPr>
          <p:cNvPr id="6" name="Content Placeholder 5"/>
          <p:cNvSpPr>
            <a:spLocks noGrp="1"/>
          </p:cNvSpPr>
          <p:nvPr>
            <p:ph sz="half" idx="2"/>
          </p:nvPr>
        </p:nvSpPr>
        <p:spPr/>
        <p:txBody>
          <a:bodyPr>
            <a:normAutofit fontScale="77500" lnSpcReduction="20000"/>
          </a:bodyPr>
          <a:lstStyle/>
          <a:p>
            <a:r>
              <a:rPr lang="en-US" dirty="0" err="1" smtClean="0"/>
              <a:t>İşgücü</a:t>
            </a:r>
            <a:r>
              <a:rPr lang="en-US" dirty="0" smtClean="0"/>
              <a:t> </a:t>
            </a:r>
            <a:r>
              <a:rPr lang="en-US" dirty="0" err="1"/>
              <a:t>yeteneklerinin</a:t>
            </a:r>
            <a:r>
              <a:rPr lang="en-US" dirty="0"/>
              <a:t> </a:t>
            </a:r>
            <a:r>
              <a:rPr lang="en-US" dirty="0" err="1"/>
              <a:t>geliştirir</a:t>
            </a:r>
            <a:r>
              <a:rPr lang="en-US" dirty="0"/>
              <a:t> </a:t>
            </a:r>
            <a:r>
              <a:rPr lang="en-US" dirty="0" err="1"/>
              <a:t>ve</a:t>
            </a:r>
            <a:r>
              <a:rPr lang="en-US" dirty="0"/>
              <a:t> </a:t>
            </a:r>
            <a:r>
              <a:rPr lang="en-US" dirty="0" err="1"/>
              <a:t>motivasyonun</a:t>
            </a:r>
            <a:r>
              <a:rPr lang="en-US" dirty="0"/>
              <a:t> </a:t>
            </a:r>
            <a:r>
              <a:rPr lang="en-US" dirty="0" err="1"/>
              <a:t>sağlar</a:t>
            </a:r>
            <a:r>
              <a:rPr lang="en-US" dirty="0" smtClean="0"/>
              <a:t> </a:t>
            </a:r>
          </a:p>
          <a:p>
            <a:r>
              <a:rPr lang="en-US" dirty="0" err="1" smtClean="0"/>
              <a:t>Personelin</a:t>
            </a:r>
            <a:r>
              <a:rPr lang="en-US" dirty="0" smtClean="0"/>
              <a:t> </a:t>
            </a:r>
            <a:r>
              <a:rPr lang="en-US" dirty="0" err="1"/>
              <a:t>gelişimi</a:t>
            </a:r>
            <a:r>
              <a:rPr lang="en-US" dirty="0"/>
              <a:t> </a:t>
            </a:r>
            <a:r>
              <a:rPr lang="en-US" dirty="0" err="1"/>
              <a:t>ve</a:t>
            </a:r>
            <a:r>
              <a:rPr lang="en-US" dirty="0"/>
              <a:t> </a:t>
            </a:r>
            <a:r>
              <a:rPr lang="en-US" dirty="0" err="1"/>
              <a:t>devamlılığının</a:t>
            </a:r>
            <a:r>
              <a:rPr lang="en-US" dirty="0"/>
              <a:t> </a:t>
            </a:r>
            <a:r>
              <a:rPr lang="en-US" dirty="0" err="1"/>
              <a:t>sağlar</a:t>
            </a:r>
            <a:r>
              <a:rPr lang="en-US" dirty="0" smtClean="0"/>
              <a:t> </a:t>
            </a:r>
          </a:p>
          <a:p>
            <a:r>
              <a:rPr lang="en-US" dirty="0" err="1" smtClean="0"/>
              <a:t>Üretim</a:t>
            </a:r>
            <a:r>
              <a:rPr lang="en-US" dirty="0" smtClean="0"/>
              <a:t> </a:t>
            </a:r>
            <a:r>
              <a:rPr lang="en-US" dirty="0" err="1"/>
              <a:t>verimliliğini</a:t>
            </a:r>
            <a:r>
              <a:rPr lang="en-US" dirty="0"/>
              <a:t> </a:t>
            </a:r>
            <a:r>
              <a:rPr lang="en-US" dirty="0" err="1"/>
              <a:t>ve</a:t>
            </a:r>
            <a:r>
              <a:rPr lang="en-US" dirty="0"/>
              <a:t> </a:t>
            </a:r>
            <a:r>
              <a:rPr lang="en-US" dirty="0" err="1"/>
              <a:t>kaliteyi</a:t>
            </a:r>
            <a:r>
              <a:rPr lang="en-US" dirty="0"/>
              <a:t> </a:t>
            </a:r>
            <a:r>
              <a:rPr lang="en-US" dirty="0" err="1"/>
              <a:t>artırır</a:t>
            </a:r>
            <a:r>
              <a:rPr lang="en-US" dirty="0" smtClean="0"/>
              <a:t> </a:t>
            </a:r>
          </a:p>
          <a:p>
            <a:r>
              <a:rPr lang="en-US" dirty="0" err="1" smtClean="0"/>
              <a:t>Finansal</a:t>
            </a:r>
            <a:r>
              <a:rPr lang="en-US" dirty="0" smtClean="0"/>
              <a:t> </a:t>
            </a:r>
            <a:r>
              <a:rPr lang="en-US" dirty="0" err="1"/>
              <a:t>performansı</a:t>
            </a:r>
            <a:r>
              <a:rPr lang="en-US" dirty="0"/>
              <a:t> </a:t>
            </a:r>
            <a:r>
              <a:rPr lang="en-US" dirty="0" err="1"/>
              <a:t>artırır</a:t>
            </a:r>
            <a:r>
              <a:rPr lang="en-US" dirty="0"/>
              <a:t>,</a:t>
            </a:r>
            <a:r>
              <a:rPr lang="en-US" dirty="0" smtClean="0"/>
              <a:t> </a:t>
            </a:r>
          </a:p>
          <a:p>
            <a:r>
              <a:rPr lang="en-US" dirty="0" err="1" smtClean="0"/>
              <a:t>İşletme</a:t>
            </a:r>
            <a:r>
              <a:rPr lang="en-US" dirty="0" smtClean="0"/>
              <a:t> </a:t>
            </a:r>
            <a:r>
              <a:rPr lang="en-US" dirty="0" err="1"/>
              <a:t>maliyetlerini</a:t>
            </a:r>
            <a:r>
              <a:rPr lang="en-US" dirty="0"/>
              <a:t> </a:t>
            </a:r>
            <a:r>
              <a:rPr lang="en-US" dirty="0" err="1"/>
              <a:t>azaltır</a:t>
            </a:r>
            <a:r>
              <a:rPr lang="en-US" dirty="0"/>
              <a:t>,</a:t>
            </a:r>
            <a:r>
              <a:rPr lang="en-US" dirty="0" smtClean="0"/>
              <a:t> </a:t>
            </a:r>
          </a:p>
          <a:p>
            <a:r>
              <a:rPr lang="en-US" dirty="0" err="1" smtClean="0"/>
              <a:t>Satışları</a:t>
            </a:r>
            <a:r>
              <a:rPr lang="en-US" dirty="0" smtClean="0"/>
              <a:t> </a:t>
            </a:r>
            <a:r>
              <a:rPr lang="en-US" dirty="0" err="1"/>
              <a:t>arttırır</a:t>
            </a:r>
            <a:r>
              <a:rPr lang="en-US" dirty="0"/>
              <a:t>,</a:t>
            </a:r>
            <a:r>
              <a:rPr lang="en-US" dirty="0" smtClean="0"/>
              <a:t> </a:t>
            </a:r>
          </a:p>
          <a:p>
            <a:r>
              <a:rPr lang="en-US" dirty="0" err="1" smtClean="0"/>
              <a:t>Sermaye</a:t>
            </a:r>
            <a:r>
              <a:rPr lang="en-US" dirty="0" smtClean="0"/>
              <a:t> </a:t>
            </a:r>
            <a:r>
              <a:rPr lang="en-US" dirty="0" err="1"/>
              <a:t>artışı</a:t>
            </a:r>
            <a:r>
              <a:rPr lang="en-US" dirty="0"/>
              <a:t> </a:t>
            </a:r>
            <a:r>
              <a:rPr lang="en-US" dirty="0" err="1"/>
              <a:t>sağlar</a:t>
            </a:r>
            <a:r>
              <a:rPr lang="en-US" dirty="0" smtClean="0"/>
              <a:t> </a:t>
            </a:r>
          </a:p>
          <a:p>
            <a:r>
              <a:rPr lang="en-US" dirty="0" err="1" smtClean="0"/>
              <a:t>Pazar</a:t>
            </a:r>
            <a:r>
              <a:rPr lang="en-US" dirty="0" smtClean="0"/>
              <a:t> </a:t>
            </a:r>
            <a:r>
              <a:rPr lang="en-US" dirty="0" err="1"/>
              <a:t>değerinin</a:t>
            </a:r>
            <a:r>
              <a:rPr lang="en-US" dirty="0"/>
              <a:t> </a:t>
            </a:r>
            <a:r>
              <a:rPr lang="en-US" dirty="0" err="1"/>
              <a:t>artmasını</a:t>
            </a:r>
            <a:r>
              <a:rPr lang="en-US" dirty="0"/>
              <a:t> </a:t>
            </a:r>
            <a:r>
              <a:rPr lang="en-US" dirty="0" err="1"/>
              <a:t>sağlar</a:t>
            </a:r>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p:cNvSpPr>
            <a:spLocks noGrp="1"/>
          </p:cNvSpPr>
          <p:nvPr>
            <p:ph type="title"/>
          </p:nvPr>
        </p:nvSpPr>
        <p:spPr/>
        <p:txBody>
          <a:bodyPr/>
          <a:lstStyle/>
          <a:p>
            <a:r>
              <a:rPr lang="tr-TR" dirty="0" smtClean="0"/>
              <a:t>KSS Destekleri</a:t>
            </a:r>
            <a:endParaRPr lang="tr-TR" dirty="0"/>
          </a:p>
        </p:txBody>
      </p:sp>
      <p:sp>
        <p:nvSpPr>
          <p:cNvPr id="6" name="İçerik Yer Tutucusu 5"/>
          <p:cNvSpPr>
            <a:spLocks noGrp="1"/>
          </p:cNvSpPr>
          <p:nvPr>
            <p:ph idx="1"/>
          </p:nvPr>
        </p:nvSpPr>
        <p:spPr/>
        <p:txBody>
          <a:bodyPr/>
          <a:lstStyle/>
          <a:p>
            <a:r>
              <a:rPr lang="tr-TR" dirty="0" smtClean="0"/>
              <a:t>Girişimcilik: Girişimciliği desteklemek için yapılan faaliyetler</a:t>
            </a:r>
          </a:p>
          <a:p>
            <a:r>
              <a:rPr lang="tr-TR" dirty="0" smtClean="0"/>
              <a:t>Eğitim: Her düzeyde eğitimi arttırma faaliyetleri</a:t>
            </a:r>
          </a:p>
          <a:p>
            <a:r>
              <a:rPr lang="tr-TR" dirty="0" smtClean="0"/>
              <a:t>Sağlık</a:t>
            </a:r>
          </a:p>
          <a:p>
            <a:r>
              <a:rPr lang="tr-TR" dirty="0" smtClean="0"/>
              <a:t>Sanat/Kültür: Sanat ve kültürel faaliyetleri destekleme</a:t>
            </a:r>
          </a:p>
          <a:p>
            <a:r>
              <a:rPr lang="tr-TR" dirty="0" smtClean="0"/>
              <a:t>Çevre: Çevresel faaliyet destekleri</a:t>
            </a:r>
            <a:endParaRPr lang="tr-TR" dirty="0"/>
          </a:p>
        </p:txBody>
      </p:sp>
    </p:spTree>
    <p:extLst>
      <p:ext uri="{BB962C8B-B14F-4D97-AF65-F5344CB8AC3E}">
        <p14:creationId xmlns:p14="http://schemas.microsoft.com/office/powerpoint/2010/main" val="662548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Yapılanlar</a:t>
            </a:r>
            <a:endParaRPr lang="tr-TR" dirty="0"/>
          </a:p>
        </p:txBody>
      </p:sp>
      <p:sp>
        <p:nvSpPr>
          <p:cNvPr id="3" name="İçerik Yer Tutucusu 2"/>
          <p:cNvSpPr>
            <a:spLocks noGrp="1"/>
          </p:cNvSpPr>
          <p:nvPr>
            <p:ph idx="1"/>
          </p:nvPr>
        </p:nvSpPr>
        <p:spPr/>
        <p:txBody>
          <a:bodyPr>
            <a:normAutofit fontScale="85000" lnSpcReduction="10000"/>
          </a:bodyPr>
          <a:lstStyle/>
          <a:p>
            <a:r>
              <a:rPr lang="tr-TR" dirty="0" smtClean="0"/>
              <a:t>Çevreyi </a:t>
            </a:r>
            <a:r>
              <a:rPr lang="tr-TR" dirty="0"/>
              <a:t>kirletmemekten öte çevreye saygı göstermek</a:t>
            </a:r>
          </a:p>
          <a:p>
            <a:r>
              <a:rPr lang="tr-TR" dirty="0" smtClean="0"/>
              <a:t>Canlılara </a:t>
            </a:r>
            <a:r>
              <a:rPr lang="tr-TR" dirty="0"/>
              <a:t>zarar vermemek</a:t>
            </a:r>
          </a:p>
          <a:p>
            <a:r>
              <a:rPr lang="tr-TR" dirty="0" smtClean="0"/>
              <a:t>Tüketicinin </a:t>
            </a:r>
            <a:r>
              <a:rPr lang="tr-TR" dirty="0"/>
              <a:t>koşulsuz tatmini sağlamak</a:t>
            </a:r>
          </a:p>
          <a:p>
            <a:r>
              <a:rPr lang="tr-TR" dirty="0" smtClean="0"/>
              <a:t>Reklamlarda </a:t>
            </a:r>
            <a:r>
              <a:rPr lang="tr-TR" dirty="0"/>
              <a:t>yanıltıcı olmamak, çocuklara yönelik reklam yapmamak</a:t>
            </a:r>
          </a:p>
          <a:p>
            <a:r>
              <a:rPr lang="tr-TR" dirty="0" smtClean="0"/>
              <a:t>Aile </a:t>
            </a:r>
            <a:r>
              <a:rPr lang="tr-TR" dirty="0"/>
              <a:t>hayatına saygılı olmak</a:t>
            </a:r>
          </a:p>
          <a:p>
            <a:r>
              <a:rPr lang="tr-TR" dirty="0" smtClean="0"/>
              <a:t>Çalışanların </a:t>
            </a:r>
            <a:r>
              <a:rPr lang="tr-TR" dirty="0"/>
              <a:t>sağlığı için önlemler almak (örneğin sigara </a:t>
            </a:r>
            <a:r>
              <a:rPr lang="tr-TR" dirty="0" smtClean="0"/>
              <a:t>bırakma kampanyaları </a:t>
            </a:r>
            <a:r>
              <a:rPr lang="tr-TR" dirty="0"/>
              <a:t>gibi)</a:t>
            </a:r>
          </a:p>
          <a:p>
            <a:r>
              <a:rPr lang="tr-TR" dirty="0" smtClean="0"/>
              <a:t>Toplumsal </a:t>
            </a:r>
            <a:r>
              <a:rPr lang="tr-TR" dirty="0"/>
              <a:t>sorunlara duyarlı ve çözüm için katkıda bulunmak</a:t>
            </a:r>
          </a:p>
          <a:p>
            <a:r>
              <a:rPr lang="tr-TR" dirty="0" smtClean="0"/>
              <a:t>Her </a:t>
            </a:r>
            <a:r>
              <a:rPr lang="tr-TR" dirty="0"/>
              <a:t>türlü ayrımcılığa (ırk, cinsiyet…) karşı duyarlı olmak</a:t>
            </a:r>
          </a:p>
          <a:p>
            <a:r>
              <a:rPr lang="tr-TR" dirty="0" smtClean="0"/>
              <a:t>Kültür </a:t>
            </a:r>
            <a:r>
              <a:rPr lang="tr-TR" dirty="0"/>
              <a:t>ve sanat faaliyetlerini destekleyerek toplumsal </a:t>
            </a:r>
            <a:r>
              <a:rPr lang="tr-TR" dirty="0" smtClean="0"/>
              <a:t>yaşamı zenginleştirmek</a:t>
            </a:r>
            <a:r>
              <a:rPr lang="tr-TR" dirty="0"/>
              <a:t>.</a:t>
            </a:r>
          </a:p>
        </p:txBody>
      </p:sp>
    </p:spTree>
    <p:extLst>
      <p:ext uri="{BB962C8B-B14F-4D97-AF65-F5344CB8AC3E}">
        <p14:creationId xmlns:p14="http://schemas.microsoft.com/office/powerpoint/2010/main" val="36624877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Kamu yönetimi niye sosyal sorumlulukla ilgili?</a:t>
            </a:r>
            <a:endParaRPr lang="tr-TR" dirty="0"/>
          </a:p>
        </p:txBody>
      </p:sp>
      <p:sp>
        <p:nvSpPr>
          <p:cNvPr id="3" name="İçerik Yer Tutucusu 2"/>
          <p:cNvSpPr>
            <a:spLocks noGrp="1"/>
          </p:cNvSpPr>
          <p:nvPr>
            <p:ph idx="1"/>
          </p:nvPr>
        </p:nvSpPr>
        <p:spPr/>
        <p:txBody>
          <a:bodyPr>
            <a:normAutofit lnSpcReduction="10000"/>
          </a:bodyPr>
          <a:lstStyle/>
          <a:p>
            <a:r>
              <a:rPr lang="tr-TR" dirty="0" smtClean="0"/>
              <a:t>Kurumsal sosyal sorumluluk faaliyetleri sosyal politikaların, sürdürülebilir kalkınma gibi başlıkların özel sektör tarafından desteklenmesini sağlıyor. Kamu politikalarıyla paralellik içeriyor.</a:t>
            </a:r>
          </a:p>
          <a:p>
            <a:r>
              <a:rPr lang="tr-TR" dirty="0" smtClean="0"/>
              <a:t>Devletin görevlerini destekleyerek topluma destek oluyor.</a:t>
            </a:r>
          </a:p>
          <a:p>
            <a:r>
              <a:rPr lang="tr-TR" dirty="0" smtClean="0"/>
              <a:t>Kamu yönetimi reformları çerçevesindeki yönetişim olgusunu destekleyici bir yapı arz ediyor.</a:t>
            </a:r>
            <a:r>
              <a:rPr lang="en-US" dirty="0" smtClean="0"/>
              <a:t> </a:t>
            </a:r>
            <a:r>
              <a:rPr lang="en-US" dirty="0" err="1" smtClean="0"/>
              <a:t>Yönetişim</a:t>
            </a:r>
            <a:r>
              <a:rPr lang="en-US" dirty="0" smtClean="0"/>
              <a:t> </a:t>
            </a:r>
            <a:r>
              <a:rPr lang="en-US" dirty="0" err="1" smtClean="0"/>
              <a:t>anlayışıyla</a:t>
            </a:r>
            <a:r>
              <a:rPr lang="en-US" dirty="0" smtClean="0"/>
              <a:t> </a:t>
            </a:r>
            <a:r>
              <a:rPr lang="en-US" dirty="0" err="1" smtClean="0"/>
              <a:t>birlikte</a:t>
            </a:r>
            <a:r>
              <a:rPr lang="en-US" dirty="0" smtClean="0"/>
              <a:t> </a:t>
            </a:r>
            <a:r>
              <a:rPr lang="en-US" dirty="0" err="1" smtClean="0"/>
              <a:t>toplumun</a:t>
            </a:r>
            <a:r>
              <a:rPr lang="en-US" dirty="0" smtClean="0"/>
              <a:t> </a:t>
            </a:r>
            <a:r>
              <a:rPr lang="en-US" dirty="0" err="1" smtClean="0"/>
              <a:t>sevk</a:t>
            </a:r>
            <a:r>
              <a:rPr lang="en-US" dirty="0" smtClean="0"/>
              <a:t> </a:t>
            </a:r>
            <a:r>
              <a:rPr lang="en-US" dirty="0" err="1" smtClean="0"/>
              <a:t>ve</a:t>
            </a:r>
            <a:r>
              <a:rPr lang="en-US" dirty="0" smtClean="0"/>
              <a:t> </a:t>
            </a:r>
            <a:r>
              <a:rPr lang="en-US" dirty="0" err="1" smtClean="0"/>
              <a:t>idaresi</a:t>
            </a:r>
            <a:r>
              <a:rPr lang="en-US" dirty="0" smtClean="0"/>
              <a:t> </a:t>
            </a:r>
            <a:r>
              <a:rPr lang="en-US" dirty="0" err="1" smtClean="0"/>
              <a:t>sadece</a:t>
            </a:r>
            <a:r>
              <a:rPr lang="en-US" dirty="0" smtClean="0"/>
              <a:t> </a:t>
            </a:r>
            <a:r>
              <a:rPr lang="en-US" dirty="0" err="1" smtClean="0"/>
              <a:t>devletin</a:t>
            </a:r>
            <a:r>
              <a:rPr lang="en-US" dirty="0" smtClean="0"/>
              <a:t> </a:t>
            </a:r>
            <a:r>
              <a:rPr lang="en-US" dirty="0" err="1" smtClean="0"/>
              <a:t>görevi</a:t>
            </a:r>
            <a:r>
              <a:rPr lang="en-US" dirty="0" smtClean="0"/>
              <a:t> </a:t>
            </a:r>
            <a:r>
              <a:rPr lang="en-US" dirty="0" err="1" smtClean="0"/>
              <a:t>olarak</a:t>
            </a:r>
            <a:r>
              <a:rPr lang="en-US" dirty="0" smtClean="0"/>
              <a:t> </a:t>
            </a:r>
            <a:r>
              <a:rPr lang="en-US" dirty="0" err="1" smtClean="0"/>
              <a:t>değil</a:t>
            </a:r>
            <a:r>
              <a:rPr lang="en-US" dirty="0" smtClean="0"/>
              <a:t>, </a:t>
            </a:r>
            <a:r>
              <a:rPr lang="en-US" dirty="0" err="1" smtClean="0"/>
              <a:t>özel</a:t>
            </a:r>
            <a:r>
              <a:rPr lang="en-US" dirty="0" smtClean="0"/>
              <a:t> </a:t>
            </a:r>
            <a:r>
              <a:rPr lang="en-US" dirty="0" err="1" smtClean="0"/>
              <a:t>sektör</a:t>
            </a:r>
            <a:r>
              <a:rPr lang="en-US" dirty="0" smtClean="0"/>
              <a:t> </a:t>
            </a:r>
            <a:r>
              <a:rPr lang="en-US" dirty="0" err="1" smtClean="0"/>
              <a:t>ve</a:t>
            </a:r>
            <a:r>
              <a:rPr lang="en-US" dirty="0" smtClean="0"/>
              <a:t> </a:t>
            </a:r>
            <a:r>
              <a:rPr lang="en-US" dirty="0" err="1" smtClean="0"/>
              <a:t>sivil</a:t>
            </a:r>
            <a:r>
              <a:rPr lang="en-US" dirty="0" smtClean="0"/>
              <a:t> </a:t>
            </a:r>
            <a:r>
              <a:rPr lang="en-US" dirty="0" err="1" smtClean="0"/>
              <a:t>toplum</a:t>
            </a:r>
            <a:r>
              <a:rPr lang="en-US" dirty="0" smtClean="0"/>
              <a:t> </a:t>
            </a:r>
            <a:r>
              <a:rPr lang="en-US" dirty="0" err="1" smtClean="0"/>
              <a:t>örgütleriyle</a:t>
            </a:r>
            <a:r>
              <a:rPr lang="en-US" dirty="0" smtClean="0"/>
              <a:t> </a:t>
            </a:r>
            <a:r>
              <a:rPr lang="en-US" dirty="0" err="1" smtClean="0"/>
              <a:t>ortak</a:t>
            </a:r>
            <a:r>
              <a:rPr lang="en-US" dirty="0" smtClean="0"/>
              <a:t> </a:t>
            </a:r>
            <a:r>
              <a:rPr lang="en-US" dirty="0" err="1" smtClean="0"/>
              <a:t>bir</a:t>
            </a:r>
            <a:r>
              <a:rPr lang="en-US" dirty="0" smtClean="0"/>
              <a:t> </a:t>
            </a:r>
            <a:r>
              <a:rPr lang="en-US" dirty="0" err="1" smtClean="0"/>
              <a:t>şekilde</a:t>
            </a:r>
            <a:r>
              <a:rPr lang="en-US" dirty="0" smtClean="0"/>
              <a:t> </a:t>
            </a:r>
            <a:r>
              <a:rPr lang="en-US" dirty="0" err="1" smtClean="0"/>
              <a:t>üstlenilmektedir</a:t>
            </a:r>
            <a:r>
              <a:rPr lang="en-US" dirty="0" smtClean="0"/>
              <a:t>.</a:t>
            </a:r>
            <a:endParaRPr lang="tr-TR" dirty="0"/>
          </a:p>
        </p:txBody>
      </p:sp>
    </p:spTree>
    <p:extLst>
      <p:ext uri="{BB962C8B-B14F-4D97-AF65-F5344CB8AC3E}">
        <p14:creationId xmlns:p14="http://schemas.microsoft.com/office/powerpoint/2010/main" val="36167911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Kamu yönetiminin KSS rolü:</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Düzenleme: Kamu kurumları yaptıkları hukuki ve mali düzenlemelerle KSS üzerinde emredici rol oynamaktadırlar. </a:t>
            </a:r>
          </a:p>
          <a:p>
            <a:r>
              <a:rPr lang="tr-TR" dirty="0" smtClean="0"/>
              <a:t>Kolaylaştırma: Kamu kurumları KSS uygulamalarını kolaylaştırıcı işlev görmektedirler. Vergi muafiyetleri, belirli konuların desteklenmesi bu çerçevede düşünülebilir.</a:t>
            </a:r>
            <a:endParaRPr lang="tr-TR" dirty="0"/>
          </a:p>
          <a:p>
            <a:r>
              <a:rPr lang="tr-TR" dirty="0" smtClean="0"/>
              <a:t>Ortaklık:  Stratejik ortaklık yaparak, özel sektör ve sivil toplum örgütlerine destek vermektedirler.</a:t>
            </a:r>
            <a:r>
              <a:rPr lang="en-US" dirty="0" smtClean="0"/>
              <a:t> </a:t>
            </a:r>
            <a:r>
              <a:rPr lang="tr-TR" dirty="0" smtClean="0"/>
              <a:t>Fiili ortaklıkla çeşitli uygulamalara kaynak aktarımı yapılabilmektedir.</a:t>
            </a:r>
          </a:p>
          <a:p>
            <a:r>
              <a:rPr lang="tr-TR" dirty="0" smtClean="0"/>
              <a:t>Destekleme: Çeşitle ödüller ve himaye yöntemleriyle KSS projelerine dolaylı olarak katkı yapabilmektedirler. </a:t>
            </a:r>
            <a:r>
              <a:rPr lang="tr-TR" dirty="0"/>
              <a:t>S</a:t>
            </a:r>
            <a:r>
              <a:rPr lang="tr-TR" dirty="0" smtClean="0"/>
              <a:t>iyasi olarak destek farkındalık yaratmayı sağlamaktadır.</a:t>
            </a:r>
            <a:endParaRPr lang="tr-TR" dirty="0"/>
          </a:p>
        </p:txBody>
      </p:sp>
    </p:spTree>
    <p:extLst>
      <p:ext uri="{BB962C8B-B14F-4D97-AF65-F5344CB8AC3E}">
        <p14:creationId xmlns:p14="http://schemas.microsoft.com/office/powerpoint/2010/main" val="1279410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Genç Fikirler Güçlü Kadınlar</a:t>
            </a:r>
            <a:endParaRPr lang="tr-TR" dirty="0"/>
          </a:p>
        </p:txBody>
      </p:sp>
      <p:sp>
        <p:nvSpPr>
          <p:cNvPr id="3" name="Content Placeholder 2"/>
          <p:cNvSpPr>
            <a:spLocks noGrp="1"/>
          </p:cNvSpPr>
          <p:nvPr>
            <p:ph idx="1"/>
          </p:nvPr>
        </p:nvSpPr>
        <p:spPr/>
        <p:txBody>
          <a:bodyPr>
            <a:normAutofit lnSpcReduction="10000"/>
          </a:bodyPr>
          <a:lstStyle/>
          <a:p>
            <a:r>
              <a:rPr lang="en-US" dirty="0"/>
              <a:t>10 – 21 Mart 2014 </a:t>
            </a:r>
            <a:r>
              <a:rPr lang="en-US" dirty="0" err="1"/>
              <a:t>tarihleri</a:t>
            </a:r>
            <a:r>
              <a:rPr lang="en-US" dirty="0"/>
              <a:t> </a:t>
            </a:r>
            <a:r>
              <a:rPr lang="en-US" dirty="0" err="1"/>
              <a:t>arasında</a:t>
            </a:r>
            <a:r>
              <a:rPr lang="en-US" dirty="0"/>
              <a:t> </a:t>
            </a:r>
            <a:r>
              <a:rPr lang="en-US" dirty="0" err="1"/>
              <a:t>düzenlenen</a:t>
            </a:r>
            <a:r>
              <a:rPr lang="en-US" dirty="0"/>
              <a:t> </a:t>
            </a:r>
            <a:r>
              <a:rPr lang="en-US" dirty="0" err="1"/>
              <a:t>Birleşmiş</a:t>
            </a:r>
            <a:r>
              <a:rPr lang="en-US" dirty="0"/>
              <a:t> </a:t>
            </a:r>
            <a:r>
              <a:rPr lang="en-US" dirty="0" err="1"/>
              <a:t>Milletler</a:t>
            </a:r>
            <a:r>
              <a:rPr lang="en-US" dirty="0"/>
              <a:t> </a:t>
            </a:r>
            <a:r>
              <a:rPr lang="en-US" dirty="0" err="1"/>
              <a:t>Kadının</a:t>
            </a:r>
            <a:r>
              <a:rPr lang="en-US" dirty="0"/>
              <a:t> </a:t>
            </a:r>
            <a:r>
              <a:rPr lang="en-US" dirty="0" err="1"/>
              <a:t>Statüsü</a:t>
            </a:r>
            <a:r>
              <a:rPr lang="en-US" dirty="0"/>
              <a:t> </a:t>
            </a:r>
            <a:r>
              <a:rPr lang="en-US" dirty="0" err="1"/>
              <a:t>Komisyonu</a:t>
            </a:r>
            <a:r>
              <a:rPr lang="en-US" dirty="0"/>
              <a:t> 58. </a:t>
            </a:r>
            <a:r>
              <a:rPr lang="en-US" dirty="0" err="1"/>
              <a:t>Oturumu</a:t>
            </a:r>
            <a:r>
              <a:rPr lang="en-US" dirty="0"/>
              <a:t> </a:t>
            </a:r>
            <a:r>
              <a:rPr lang="en-US" dirty="0" err="1"/>
              <a:t>kapsamında</a:t>
            </a:r>
            <a:r>
              <a:rPr lang="en-US" dirty="0"/>
              <a:t> </a:t>
            </a:r>
            <a:r>
              <a:rPr lang="en-US" dirty="0" err="1"/>
              <a:t>düzenlenen</a:t>
            </a:r>
            <a:r>
              <a:rPr lang="en-US" dirty="0"/>
              <a:t> “</a:t>
            </a:r>
            <a:r>
              <a:rPr lang="en-US" dirty="0" err="1"/>
              <a:t>Kadınlar</a:t>
            </a:r>
            <a:r>
              <a:rPr lang="en-US" dirty="0"/>
              <a:t> </a:t>
            </a:r>
            <a:r>
              <a:rPr lang="en-US" dirty="0" err="1"/>
              <a:t>ve</a:t>
            </a:r>
            <a:r>
              <a:rPr lang="en-US" dirty="0"/>
              <a:t> </a:t>
            </a:r>
            <a:r>
              <a:rPr lang="en-US" dirty="0" err="1"/>
              <a:t>Kız</a:t>
            </a:r>
            <a:r>
              <a:rPr lang="en-US" dirty="0"/>
              <a:t> </a:t>
            </a:r>
            <a:r>
              <a:rPr lang="en-US" dirty="0" err="1"/>
              <a:t>Çocukları</a:t>
            </a:r>
            <a:r>
              <a:rPr lang="en-US" dirty="0"/>
              <a:t> </a:t>
            </a:r>
            <a:r>
              <a:rPr lang="en-US" dirty="0" err="1"/>
              <a:t>için</a:t>
            </a:r>
            <a:r>
              <a:rPr lang="en-US" dirty="0"/>
              <a:t> </a:t>
            </a:r>
            <a:r>
              <a:rPr lang="en-US" dirty="0" err="1"/>
              <a:t>Binyıl</a:t>
            </a:r>
            <a:r>
              <a:rPr lang="en-US" dirty="0"/>
              <a:t> </a:t>
            </a:r>
            <a:r>
              <a:rPr lang="en-US" dirty="0" err="1"/>
              <a:t>Kalkınma</a:t>
            </a:r>
            <a:r>
              <a:rPr lang="en-US" dirty="0"/>
              <a:t> </a:t>
            </a:r>
            <a:r>
              <a:rPr lang="en-US" dirty="0" err="1"/>
              <a:t>Hedeflerine</a:t>
            </a:r>
            <a:r>
              <a:rPr lang="en-US" dirty="0"/>
              <a:t> </a:t>
            </a:r>
            <a:r>
              <a:rPr lang="en-US" dirty="0" err="1"/>
              <a:t>Ulaşmak</a:t>
            </a:r>
            <a:r>
              <a:rPr lang="en-US" dirty="0"/>
              <a:t>: </a:t>
            </a:r>
            <a:r>
              <a:rPr lang="en-US" dirty="0" err="1"/>
              <a:t>Türkiye’den</a:t>
            </a:r>
            <a:r>
              <a:rPr lang="en-US" dirty="0"/>
              <a:t> </a:t>
            </a:r>
            <a:r>
              <a:rPr lang="en-US" dirty="0" err="1"/>
              <a:t>İyi</a:t>
            </a:r>
            <a:r>
              <a:rPr lang="en-US" dirty="0"/>
              <a:t> </a:t>
            </a:r>
            <a:r>
              <a:rPr lang="en-US" dirty="0" err="1"/>
              <a:t>Uygulama</a:t>
            </a:r>
            <a:r>
              <a:rPr lang="en-US" dirty="0"/>
              <a:t> </a:t>
            </a:r>
            <a:r>
              <a:rPr lang="en-US" dirty="0" err="1"/>
              <a:t>Örneği</a:t>
            </a:r>
            <a:r>
              <a:rPr lang="en-US" dirty="0"/>
              <a:t>” </a:t>
            </a:r>
            <a:r>
              <a:rPr lang="en-US" dirty="0" err="1"/>
              <a:t>temalı</a:t>
            </a:r>
            <a:r>
              <a:rPr lang="en-US" dirty="0"/>
              <a:t> </a:t>
            </a:r>
            <a:r>
              <a:rPr lang="en-US" dirty="0" err="1"/>
              <a:t>yan</a:t>
            </a:r>
            <a:r>
              <a:rPr lang="en-US" dirty="0"/>
              <a:t> </a:t>
            </a:r>
            <a:r>
              <a:rPr lang="en-US" dirty="0" err="1"/>
              <a:t>etkinlikte</a:t>
            </a:r>
            <a:r>
              <a:rPr lang="en-US" dirty="0"/>
              <a:t>; </a:t>
            </a:r>
            <a:r>
              <a:rPr lang="en-US" dirty="0" err="1"/>
              <a:t>kadın</a:t>
            </a:r>
            <a:r>
              <a:rPr lang="en-US" dirty="0"/>
              <a:t> </a:t>
            </a:r>
            <a:r>
              <a:rPr lang="en-US" dirty="0" err="1"/>
              <a:t>konusunda</a:t>
            </a:r>
            <a:r>
              <a:rPr lang="en-US" dirty="0"/>
              <a:t> </a:t>
            </a:r>
            <a:r>
              <a:rPr lang="en-US" dirty="0" err="1"/>
              <a:t>ulusal</a:t>
            </a:r>
            <a:r>
              <a:rPr lang="en-US" dirty="0"/>
              <a:t> </a:t>
            </a:r>
            <a:r>
              <a:rPr lang="en-US" dirty="0" err="1"/>
              <a:t>mekanizma</a:t>
            </a:r>
            <a:r>
              <a:rPr lang="en-US" dirty="0"/>
              <a:t> </a:t>
            </a:r>
            <a:r>
              <a:rPr lang="en-US" dirty="0" err="1"/>
              <a:t>olan</a:t>
            </a:r>
            <a:r>
              <a:rPr lang="en-US" dirty="0"/>
              <a:t> </a:t>
            </a:r>
            <a:r>
              <a:rPr lang="en-US" dirty="0" err="1"/>
              <a:t>Aile</a:t>
            </a:r>
            <a:r>
              <a:rPr lang="en-US" dirty="0"/>
              <a:t> </a:t>
            </a:r>
            <a:r>
              <a:rPr lang="en-US" dirty="0" err="1"/>
              <a:t>ve</a:t>
            </a:r>
            <a:r>
              <a:rPr lang="en-US" dirty="0"/>
              <a:t> </a:t>
            </a:r>
            <a:r>
              <a:rPr lang="en-US" dirty="0" err="1"/>
              <a:t>Sosyal</a:t>
            </a:r>
            <a:r>
              <a:rPr lang="en-US" dirty="0"/>
              <a:t> </a:t>
            </a:r>
            <a:r>
              <a:rPr lang="en-US" dirty="0" err="1"/>
              <a:t>Politikalar</a:t>
            </a:r>
            <a:r>
              <a:rPr lang="en-US" dirty="0"/>
              <a:t> </a:t>
            </a:r>
            <a:r>
              <a:rPr lang="en-US" dirty="0" err="1"/>
              <a:t>Bakanlığı</a:t>
            </a:r>
            <a:r>
              <a:rPr lang="en-US" dirty="0"/>
              <a:t> </a:t>
            </a:r>
            <a:r>
              <a:rPr lang="en-US" dirty="0" err="1"/>
              <a:t>ile</a:t>
            </a:r>
            <a:r>
              <a:rPr lang="en-US" dirty="0"/>
              <a:t>, </a:t>
            </a:r>
            <a:r>
              <a:rPr lang="en-US" dirty="0" err="1"/>
              <a:t>temel</a:t>
            </a:r>
            <a:r>
              <a:rPr lang="en-US" dirty="0"/>
              <a:t> </a:t>
            </a:r>
            <a:r>
              <a:rPr lang="en-US" dirty="0" err="1"/>
              <a:t>amacı</a:t>
            </a:r>
            <a:r>
              <a:rPr lang="en-US" dirty="0"/>
              <a:t> </a:t>
            </a:r>
            <a:r>
              <a:rPr lang="en-US" dirty="0" err="1"/>
              <a:t>Türkiye’de</a:t>
            </a:r>
            <a:r>
              <a:rPr lang="en-US" dirty="0"/>
              <a:t> </a:t>
            </a:r>
            <a:r>
              <a:rPr lang="en-US" dirty="0" err="1"/>
              <a:t>kadın</a:t>
            </a:r>
            <a:r>
              <a:rPr lang="en-US" dirty="0"/>
              <a:t> </a:t>
            </a:r>
            <a:r>
              <a:rPr lang="en-US" dirty="0" err="1"/>
              <a:t>girişimciliği</a:t>
            </a:r>
            <a:r>
              <a:rPr lang="en-US" dirty="0"/>
              <a:t> </a:t>
            </a:r>
            <a:r>
              <a:rPr lang="en-US" dirty="0" err="1"/>
              <a:t>ve</a:t>
            </a:r>
            <a:r>
              <a:rPr lang="en-US" dirty="0"/>
              <a:t> </a:t>
            </a:r>
            <a:r>
              <a:rPr lang="en-US" dirty="0" err="1"/>
              <a:t>liderliğini</a:t>
            </a:r>
            <a:r>
              <a:rPr lang="en-US" dirty="0"/>
              <a:t> </a:t>
            </a:r>
            <a:r>
              <a:rPr lang="en-US" dirty="0" err="1"/>
              <a:t>geliştirmek</a:t>
            </a:r>
            <a:r>
              <a:rPr lang="en-US" dirty="0"/>
              <a:t> </a:t>
            </a:r>
            <a:r>
              <a:rPr lang="en-US" dirty="0" err="1"/>
              <a:t>olan</a:t>
            </a:r>
            <a:r>
              <a:rPr lang="en-US" dirty="0"/>
              <a:t> </a:t>
            </a:r>
            <a:r>
              <a:rPr lang="en-US" dirty="0" err="1"/>
              <a:t>Türkiye</a:t>
            </a:r>
            <a:r>
              <a:rPr lang="en-US" dirty="0"/>
              <a:t> </a:t>
            </a:r>
            <a:r>
              <a:rPr lang="en-US" dirty="0" err="1"/>
              <a:t>Kadın</a:t>
            </a:r>
            <a:r>
              <a:rPr lang="en-US" dirty="0"/>
              <a:t> </a:t>
            </a:r>
            <a:r>
              <a:rPr lang="en-US" dirty="0" err="1"/>
              <a:t>Girişimciler</a:t>
            </a:r>
            <a:r>
              <a:rPr lang="en-US" dirty="0"/>
              <a:t> </a:t>
            </a:r>
            <a:r>
              <a:rPr lang="en-US" dirty="0" err="1"/>
              <a:t>Derneği</a:t>
            </a:r>
            <a:r>
              <a:rPr lang="en-US" dirty="0"/>
              <a:t> (KAGİDER) </a:t>
            </a:r>
            <a:r>
              <a:rPr lang="en-US" dirty="0" err="1"/>
              <a:t>ve</a:t>
            </a:r>
            <a:r>
              <a:rPr lang="en-US" dirty="0"/>
              <a:t> Intel </a:t>
            </a:r>
            <a:r>
              <a:rPr lang="en-US" dirty="0" err="1"/>
              <a:t>Türkiye</a:t>
            </a:r>
            <a:r>
              <a:rPr lang="en-US" dirty="0"/>
              <a:t> </a:t>
            </a:r>
            <a:r>
              <a:rPr lang="en-US" dirty="0" err="1"/>
              <a:t>işbirliğiyle</a:t>
            </a:r>
            <a:r>
              <a:rPr lang="en-US" dirty="0"/>
              <a:t> </a:t>
            </a:r>
            <a:r>
              <a:rPr lang="en-US" dirty="0" err="1"/>
              <a:t>hayata</a:t>
            </a:r>
            <a:r>
              <a:rPr lang="en-US" dirty="0"/>
              <a:t> </a:t>
            </a:r>
            <a:r>
              <a:rPr lang="en-US" dirty="0" err="1"/>
              <a:t>geçirilen</a:t>
            </a:r>
            <a:r>
              <a:rPr lang="en-US" dirty="0"/>
              <a:t> </a:t>
            </a:r>
            <a:r>
              <a:rPr lang="en-US" dirty="0" err="1"/>
              <a:t>Genç</a:t>
            </a:r>
            <a:r>
              <a:rPr lang="en-US" dirty="0"/>
              <a:t> </a:t>
            </a:r>
            <a:r>
              <a:rPr lang="en-US" dirty="0" err="1"/>
              <a:t>Fikirler</a:t>
            </a:r>
            <a:r>
              <a:rPr lang="en-US" dirty="0"/>
              <a:t> </a:t>
            </a:r>
            <a:r>
              <a:rPr lang="en-US" dirty="0" err="1"/>
              <a:t>Güçlü</a:t>
            </a:r>
            <a:r>
              <a:rPr lang="en-US" dirty="0"/>
              <a:t> </a:t>
            </a:r>
            <a:r>
              <a:rPr lang="en-US" dirty="0" err="1"/>
              <a:t>Kadınlar</a:t>
            </a:r>
            <a:r>
              <a:rPr lang="en-US" dirty="0"/>
              <a:t> </a:t>
            </a:r>
            <a:r>
              <a:rPr lang="en-US" dirty="0" err="1"/>
              <a:t>Projesi</a:t>
            </a:r>
            <a:r>
              <a:rPr lang="en-US" dirty="0"/>
              <a:t>, </a:t>
            </a:r>
            <a:r>
              <a:rPr lang="en-US" dirty="0" err="1"/>
              <a:t>Türkiye’den</a:t>
            </a:r>
            <a:r>
              <a:rPr lang="en-US" dirty="0"/>
              <a:t> </a:t>
            </a:r>
            <a:r>
              <a:rPr lang="en-US" dirty="0" err="1"/>
              <a:t>iyi</a:t>
            </a:r>
            <a:r>
              <a:rPr lang="en-US" dirty="0"/>
              <a:t> </a:t>
            </a:r>
            <a:r>
              <a:rPr lang="en-US" dirty="0" err="1"/>
              <a:t>uygulama</a:t>
            </a:r>
            <a:r>
              <a:rPr lang="en-US" dirty="0"/>
              <a:t> </a:t>
            </a:r>
            <a:r>
              <a:rPr lang="en-US" dirty="0" err="1"/>
              <a:t>örneği</a:t>
            </a:r>
            <a:r>
              <a:rPr lang="en-US" dirty="0"/>
              <a:t> </a:t>
            </a:r>
            <a:r>
              <a:rPr lang="en-US" dirty="0" err="1"/>
              <a:t>olarak</a:t>
            </a:r>
            <a:r>
              <a:rPr lang="en-US" dirty="0"/>
              <a:t> </a:t>
            </a:r>
            <a:r>
              <a:rPr lang="en-US" dirty="0" err="1"/>
              <a:t>sunuldu</a:t>
            </a:r>
            <a:r>
              <a:rPr lang="en-US" dirty="0"/>
              <a:t>.</a:t>
            </a: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92500" lnSpcReduction="20000"/>
          </a:bodyPr>
          <a:lstStyle/>
          <a:p>
            <a:r>
              <a:rPr lang="en-US" dirty="0" err="1"/>
              <a:t>Sosyal</a:t>
            </a:r>
            <a:r>
              <a:rPr lang="en-US" dirty="0"/>
              <a:t> </a:t>
            </a:r>
            <a:r>
              <a:rPr lang="en-US" dirty="0" err="1"/>
              <a:t>sorumluluk</a:t>
            </a:r>
            <a:r>
              <a:rPr lang="en-US" dirty="0"/>
              <a:t> </a:t>
            </a:r>
            <a:r>
              <a:rPr lang="en-US" dirty="0" err="1"/>
              <a:t>kişi</a:t>
            </a:r>
            <a:r>
              <a:rPr lang="en-US" dirty="0"/>
              <a:t> </a:t>
            </a:r>
            <a:r>
              <a:rPr lang="en-US" dirty="0" err="1"/>
              <a:t>ve</a:t>
            </a:r>
            <a:r>
              <a:rPr lang="en-US" dirty="0"/>
              <a:t> </a:t>
            </a:r>
            <a:r>
              <a:rPr lang="en-US" dirty="0" err="1"/>
              <a:t>kurumların</a:t>
            </a:r>
            <a:r>
              <a:rPr lang="en-US" dirty="0"/>
              <a:t> </a:t>
            </a:r>
            <a:r>
              <a:rPr lang="en-US" dirty="0" err="1"/>
              <a:t>sosyal</a:t>
            </a:r>
            <a:r>
              <a:rPr lang="en-US" dirty="0"/>
              <a:t>, </a:t>
            </a:r>
            <a:r>
              <a:rPr lang="en-US" dirty="0" err="1"/>
              <a:t>kültürel</a:t>
            </a:r>
            <a:r>
              <a:rPr lang="en-US" dirty="0"/>
              <a:t>, </a:t>
            </a:r>
            <a:r>
              <a:rPr lang="en-US" dirty="0" err="1"/>
              <a:t>ekonomik</a:t>
            </a:r>
            <a:r>
              <a:rPr lang="en-US" dirty="0"/>
              <a:t> </a:t>
            </a:r>
            <a:r>
              <a:rPr lang="en-US" dirty="0" err="1"/>
              <a:t>ve</a:t>
            </a:r>
            <a:r>
              <a:rPr lang="en-US" dirty="0"/>
              <a:t> </a:t>
            </a:r>
            <a:r>
              <a:rPr lang="en-US" dirty="0" err="1"/>
              <a:t>çevresel</a:t>
            </a:r>
            <a:r>
              <a:rPr lang="en-US" dirty="0"/>
              <a:t> </a:t>
            </a:r>
            <a:r>
              <a:rPr lang="en-US" dirty="0" err="1"/>
              <a:t>konularda</a:t>
            </a:r>
            <a:r>
              <a:rPr lang="en-US" dirty="0"/>
              <a:t> </a:t>
            </a:r>
            <a:r>
              <a:rPr lang="en-US" dirty="0" err="1"/>
              <a:t>sorumlu</a:t>
            </a:r>
            <a:r>
              <a:rPr lang="en-US" dirty="0"/>
              <a:t> </a:t>
            </a:r>
            <a:r>
              <a:rPr lang="en-US" dirty="0" err="1"/>
              <a:t>ve</a:t>
            </a:r>
            <a:r>
              <a:rPr lang="en-US" dirty="0"/>
              <a:t> </a:t>
            </a:r>
            <a:r>
              <a:rPr lang="en-US" dirty="0" err="1"/>
              <a:t>dikkatli</a:t>
            </a:r>
            <a:r>
              <a:rPr lang="en-US" dirty="0"/>
              <a:t> </a:t>
            </a:r>
            <a:r>
              <a:rPr lang="en-US" dirty="0" err="1"/>
              <a:t>davranmasını</a:t>
            </a:r>
            <a:r>
              <a:rPr lang="en-US" dirty="0"/>
              <a:t> </a:t>
            </a:r>
            <a:r>
              <a:rPr lang="en-US" dirty="0" err="1"/>
              <a:t>ifade</a:t>
            </a:r>
            <a:r>
              <a:rPr lang="en-US" dirty="0"/>
              <a:t> </a:t>
            </a:r>
            <a:r>
              <a:rPr lang="en-US" dirty="0" err="1"/>
              <a:t>eden</a:t>
            </a:r>
            <a:r>
              <a:rPr lang="en-US" dirty="0"/>
              <a:t> </a:t>
            </a:r>
            <a:r>
              <a:rPr lang="en-US" dirty="0" err="1"/>
              <a:t>bir</a:t>
            </a:r>
            <a:r>
              <a:rPr lang="en-US" dirty="0"/>
              <a:t> </a:t>
            </a:r>
            <a:r>
              <a:rPr lang="en-US" dirty="0" err="1"/>
              <a:t>tanımdır</a:t>
            </a:r>
            <a:r>
              <a:rPr lang="en-US" dirty="0"/>
              <a:t>. </a:t>
            </a:r>
            <a:r>
              <a:rPr lang="en-US" dirty="0" err="1"/>
              <a:t>Kişi</a:t>
            </a:r>
            <a:r>
              <a:rPr lang="en-US" dirty="0"/>
              <a:t> </a:t>
            </a:r>
            <a:r>
              <a:rPr lang="en-US" dirty="0" err="1"/>
              <a:t>ve</a:t>
            </a:r>
            <a:r>
              <a:rPr lang="en-US" dirty="0"/>
              <a:t> </a:t>
            </a:r>
            <a:r>
              <a:rPr lang="en-US" dirty="0" err="1"/>
              <a:t>kurumların</a:t>
            </a:r>
            <a:r>
              <a:rPr lang="en-US" dirty="0"/>
              <a:t> </a:t>
            </a:r>
            <a:r>
              <a:rPr lang="en-US" dirty="0" err="1"/>
              <a:t>sosyal</a:t>
            </a:r>
            <a:r>
              <a:rPr lang="en-US" dirty="0"/>
              <a:t> </a:t>
            </a:r>
            <a:r>
              <a:rPr lang="en-US" dirty="0" err="1"/>
              <a:t>sorumlu</a:t>
            </a:r>
            <a:r>
              <a:rPr lang="en-US" dirty="0"/>
              <a:t> </a:t>
            </a:r>
            <a:r>
              <a:rPr lang="en-US" dirty="0" err="1"/>
              <a:t>davranmaları</a:t>
            </a:r>
            <a:r>
              <a:rPr lang="en-US" dirty="0"/>
              <a:t> </a:t>
            </a:r>
            <a:r>
              <a:rPr lang="en-US" dirty="0" err="1"/>
              <a:t>toplumsal</a:t>
            </a:r>
            <a:r>
              <a:rPr lang="en-US" dirty="0"/>
              <a:t> </a:t>
            </a:r>
            <a:r>
              <a:rPr lang="en-US" dirty="0" err="1"/>
              <a:t>gelişime</a:t>
            </a:r>
            <a:r>
              <a:rPr lang="en-US" dirty="0"/>
              <a:t> </a:t>
            </a:r>
            <a:r>
              <a:rPr lang="en-US" dirty="0" err="1"/>
              <a:t>katkı</a:t>
            </a:r>
            <a:r>
              <a:rPr lang="en-US" dirty="0"/>
              <a:t> </a:t>
            </a:r>
            <a:r>
              <a:rPr lang="en-US" dirty="0" err="1"/>
              <a:t>sağlar</a:t>
            </a:r>
            <a:r>
              <a:rPr lang="en-US" dirty="0" smtClean="0"/>
              <a:t>.</a:t>
            </a:r>
          </a:p>
          <a:p>
            <a:r>
              <a:rPr lang="en-US" dirty="0" err="1"/>
              <a:t>Kurumsal</a:t>
            </a:r>
            <a:r>
              <a:rPr lang="en-US" dirty="0"/>
              <a:t> </a:t>
            </a:r>
            <a:r>
              <a:rPr lang="en-US" dirty="0" err="1"/>
              <a:t>sosyal</a:t>
            </a:r>
            <a:r>
              <a:rPr lang="en-US" dirty="0"/>
              <a:t> </a:t>
            </a:r>
            <a:r>
              <a:rPr lang="en-US" dirty="0" err="1"/>
              <a:t>sorumluluk</a:t>
            </a:r>
            <a:r>
              <a:rPr lang="en-US" dirty="0"/>
              <a:t>, </a:t>
            </a:r>
            <a:r>
              <a:rPr lang="en-US" dirty="0" err="1"/>
              <a:t>adından</a:t>
            </a:r>
            <a:r>
              <a:rPr lang="en-US" dirty="0"/>
              <a:t> </a:t>
            </a:r>
            <a:r>
              <a:rPr lang="en-US" dirty="0" err="1"/>
              <a:t>da</a:t>
            </a:r>
            <a:r>
              <a:rPr lang="en-US" dirty="0"/>
              <a:t> </a:t>
            </a:r>
            <a:r>
              <a:rPr lang="en-US" dirty="0" err="1"/>
              <a:t>anlaşılacağı</a:t>
            </a:r>
            <a:r>
              <a:rPr lang="en-US" dirty="0"/>
              <a:t> </a:t>
            </a:r>
            <a:r>
              <a:rPr lang="en-US" dirty="0" err="1"/>
              <a:t>üzere</a:t>
            </a:r>
            <a:r>
              <a:rPr lang="en-US" dirty="0"/>
              <a:t> </a:t>
            </a:r>
            <a:r>
              <a:rPr lang="en-US" dirty="0" err="1"/>
              <a:t>şirketlerin</a:t>
            </a:r>
            <a:r>
              <a:rPr lang="en-US" dirty="0"/>
              <a:t> </a:t>
            </a:r>
            <a:r>
              <a:rPr lang="en-US" dirty="0" err="1"/>
              <a:t>kurumsal</a:t>
            </a:r>
            <a:r>
              <a:rPr lang="en-US" dirty="0"/>
              <a:t> </a:t>
            </a:r>
            <a:r>
              <a:rPr lang="en-US" dirty="0" err="1"/>
              <a:t>vatandaşlar</a:t>
            </a:r>
            <a:r>
              <a:rPr lang="en-US" dirty="0"/>
              <a:t> </a:t>
            </a:r>
            <a:r>
              <a:rPr lang="en-US" dirty="0" err="1"/>
              <a:t>olarak</a:t>
            </a:r>
            <a:r>
              <a:rPr lang="en-US" dirty="0"/>
              <a:t> </a:t>
            </a:r>
            <a:r>
              <a:rPr lang="en-US" dirty="0" err="1"/>
              <a:t>işlerini</a:t>
            </a:r>
            <a:r>
              <a:rPr lang="en-US" dirty="0"/>
              <a:t>, </a:t>
            </a:r>
            <a:r>
              <a:rPr lang="en-US" dirty="0" err="1"/>
              <a:t>çalışanlar</a:t>
            </a:r>
            <a:r>
              <a:rPr lang="en-US" dirty="0"/>
              <a:t> </a:t>
            </a:r>
            <a:r>
              <a:rPr lang="en-US" dirty="0" err="1"/>
              <a:t>ve</a:t>
            </a:r>
            <a:r>
              <a:rPr lang="en-US" dirty="0"/>
              <a:t> </a:t>
            </a:r>
            <a:r>
              <a:rPr lang="en-US" dirty="0" err="1"/>
              <a:t>paydaşlarıyla</a:t>
            </a:r>
            <a:r>
              <a:rPr lang="en-US" dirty="0"/>
              <a:t> </a:t>
            </a:r>
            <a:r>
              <a:rPr lang="en-US" dirty="0" err="1"/>
              <a:t>ilişkilerini</a:t>
            </a:r>
            <a:r>
              <a:rPr lang="en-US" dirty="0"/>
              <a:t> </a:t>
            </a:r>
            <a:r>
              <a:rPr lang="en-US" dirty="0" err="1"/>
              <a:t>sosyal</a:t>
            </a:r>
            <a:r>
              <a:rPr lang="en-US" dirty="0"/>
              <a:t>, </a:t>
            </a:r>
            <a:r>
              <a:rPr lang="en-US" dirty="0" err="1"/>
              <a:t>kültürel</a:t>
            </a:r>
            <a:r>
              <a:rPr lang="en-US" dirty="0"/>
              <a:t>, </a:t>
            </a:r>
            <a:r>
              <a:rPr lang="en-US" dirty="0" err="1"/>
              <a:t>ekonomik</a:t>
            </a:r>
            <a:r>
              <a:rPr lang="en-US" dirty="0"/>
              <a:t> </a:t>
            </a:r>
            <a:r>
              <a:rPr lang="en-US" dirty="0" err="1"/>
              <a:t>ve</a:t>
            </a:r>
            <a:r>
              <a:rPr lang="en-US" dirty="0"/>
              <a:t> </a:t>
            </a:r>
            <a:r>
              <a:rPr lang="en-US" dirty="0" err="1"/>
              <a:t>çevresel</a:t>
            </a:r>
            <a:r>
              <a:rPr lang="en-US" dirty="0"/>
              <a:t> </a:t>
            </a:r>
            <a:r>
              <a:rPr lang="en-US" dirty="0" err="1"/>
              <a:t>konularda</a:t>
            </a:r>
            <a:r>
              <a:rPr lang="en-US" dirty="0"/>
              <a:t> </a:t>
            </a:r>
            <a:r>
              <a:rPr lang="en-US" dirty="0" err="1"/>
              <a:t>duyarlı</a:t>
            </a:r>
            <a:r>
              <a:rPr lang="en-US" dirty="0"/>
              <a:t>, </a:t>
            </a:r>
            <a:r>
              <a:rPr lang="en-US" dirty="0" err="1"/>
              <a:t>etik</a:t>
            </a:r>
            <a:r>
              <a:rPr lang="en-US" dirty="0"/>
              <a:t>, </a:t>
            </a:r>
            <a:r>
              <a:rPr lang="en-US" dirty="0" err="1"/>
              <a:t>sorumluluk</a:t>
            </a:r>
            <a:r>
              <a:rPr lang="en-US" dirty="0"/>
              <a:t> </a:t>
            </a:r>
            <a:r>
              <a:rPr lang="en-US" dirty="0" err="1"/>
              <a:t>sahibi</a:t>
            </a:r>
            <a:r>
              <a:rPr lang="en-US" dirty="0"/>
              <a:t> </a:t>
            </a:r>
            <a:r>
              <a:rPr lang="en-US" dirty="0" err="1"/>
              <a:t>yaklaşımlarla</a:t>
            </a:r>
            <a:r>
              <a:rPr lang="en-US" dirty="0"/>
              <a:t> </a:t>
            </a:r>
            <a:r>
              <a:rPr lang="en-US" dirty="0" err="1"/>
              <a:t>gerçekleştirmeleri</a:t>
            </a:r>
            <a:r>
              <a:rPr lang="en-US" dirty="0"/>
              <a:t> </a:t>
            </a:r>
            <a:r>
              <a:rPr lang="en-US" dirty="0" err="1"/>
              <a:t>ve</a:t>
            </a:r>
            <a:r>
              <a:rPr lang="en-US" dirty="0"/>
              <a:t> </a:t>
            </a:r>
            <a:r>
              <a:rPr lang="en-US" dirty="0" err="1"/>
              <a:t>toplumsal</a:t>
            </a:r>
            <a:r>
              <a:rPr lang="en-US" dirty="0"/>
              <a:t> </a:t>
            </a:r>
            <a:r>
              <a:rPr lang="en-US" dirty="0" err="1"/>
              <a:t>konulara</a:t>
            </a:r>
            <a:r>
              <a:rPr lang="en-US" dirty="0"/>
              <a:t> </a:t>
            </a:r>
            <a:r>
              <a:rPr lang="en-US" dirty="0" err="1"/>
              <a:t>yatırım</a:t>
            </a:r>
            <a:r>
              <a:rPr lang="en-US" dirty="0"/>
              <a:t> </a:t>
            </a:r>
            <a:r>
              <a:rPr lang="en-US" dirty="0" err="1"/>
              <a:t>yapmaları</a:t>
            </a:r>
            <a:r>
              <a:rPr lang="en-US" dirty="0"/>
              <a:t> </a:t>
            </a:r>
            <a:r>
              <a:rPr lang="en-US" dirty="0" err="1"/>
              <a:t>anlamına</a:t>
            </a:r>
            <a:r>
              <a:rPr lang="en-US" dirty="0"/>
              <a:t> </a:t>
            </a:r>
            <a:r>
              <a:rPr lang="en-US" dirty="0" err="1"/>
              <a:t>gelir</a:t>
            </a:r>
            <a:r>
              <a:rPr lang="en-US" dirty="0"/>
              <a:t>. </a:t>
            </a:r>
            <a:r>
              <a:rPr lang="en-US" dirty="0" err="1"/>
              <a:t>Kurumsal</a:t>
            </a:r>
            <a:r>
              <a:rPr lang="en-US" dirty="0"/>
              <a:t> </a:t>
            </a:r>
            <a:r>
              <a:rPr lang="en-US" dirty="0" err="1"/>
              <a:t>sosyal</a:t>
            </a:r>
            <a:r>
              <a:rPr lang="en-US" dirty="0"/>
              <a:t> </a:t>
            </a:r>
            <a:r>
              <a:rPr lang="en-US" dirty="0" err="1"/>
              <a:t>sorumluluk</a:t>
            </a:r>
            <a:r>
              <a:rPr lang="en-US" dirty="0"/>
              <a:t> </a:t>
            </a:r>
            <a:r>
              <a:rPr lang="en-US" dirty="0" err="1"/>
              <a:t>yasal</a:t>
            </a:r>
            <a:r>
              <a:rPr lang="en-US" dirty="0"/>
              <a:t> </a:t>
            </a:r>
            <a:r>
              <a:rPr lang="en-US" dirty="0" err="1"/>
              <a:t>zorunluluklara</a:t>
            </a:r>
            <a:r>
              <a:rPr lang="en-US" dirty="0"/>
              <a:t> </a:t>
            </a:r>
            <a:r>
              <a:rPr lang="en-US" dirty="0" err="1"/>
              <a:t>ve</a:t>
            </a:r>
            <a:r>
              <a:rPr lang="en-US" dirty="0"/>
              <a:t> </a:t>
            </a:r>
            <a:r>
              <a:rPr lang="en-US" dirty="0" err="1"/>
              <a:t>yasalara</a:t>
            </a:r>
            <a:r>
              <a:rPr lang="en-US" dirty="0"/>
              <a:t> </a:t>
            </a:r>
            <a:r>
              <a:rPr lang="en-US" dirty="0" err="1"/>
              <a:t>uymayı</a:t>
            </a:r>
            <a:r>
              <a:rPr lang="en-US" dirty="0"/>
              <a:t> </a:t>
            </a:r>
            <a:r>
              <a:rPr lang="en-US" dirty="0" err="1"/>
              <a:t>değil</a:t>
            </a:r>
            <a:r>
              <a:rPr lang="en-US" dirty="0"/>
              <a:t>, </a:t>
            </a:r>
            <a:r>
              <a:rPr lang="en-US" dirty="0" err="1"/>
              <a:t>şirketlerin</a:t>
            </a:r>
            <a:r>
              <a:rPr lang="en-US" dirty="0"/>
              <a:t> </a:t>
            </a:r>
            <a:r>
              <a:rPr lang="en-US" dirty="0" err="1"/>
              <a:t>kendi</a:t>
            </a:r>
            <a:r>
              <a:rPr lang="en-US" dirty="0"/>
              <a:t> </a:t>
            </a:r>
            <a:r>
              <a:rPr lang="en-US" dirty="0" err="1"/>
              <a:t>inisiyatifleriyle</a:t>
            </a:r>
            <a:r>
              <a:rPr lang="en-US" dirty="0"/>
              <a:t> </a:t>
            </a:r>
            <a:r>
              <a:rPr lang="en-US" dirty="0" err="1"/>
              <a:t>gönüllü</a:t>
            </a:r>
            <a:r>
              <a:rPr lang="en-US" dirty="0"/>
              <a:t> </a:t>
            </a:r>
            <a:r>
              <a:rPr lang="en-US" dirty="0" err="1"/>
              <a:t>olarak</a:t>
            </a:r>
            <a:r>
              <a:rPr lang="en-US" dirty="0"/>
              <a:t> </a:t>
            </a:r>
            <a:r>
              <a:rPr lang="en-US" dirty="0" err="1"/>
              <a:t>gerçekleştirdikleri</a:t>
            </a:r>
            <a:r>
              <a:rPr lang="en-US" dirty="0"/>
              <a:t> </a:t>
            </a:r>
            <a:r>
              <a:rPr lang="en-US" dirty="0" err="1"/>
              <a:t>uygulamaları</a:t>
            </a:r>
            <a:r>
              <a:rPr lang="en-US" dirty="0"/>
              <a:t> </a:t>
            </a:r>
            <a:r>
              <a:rPr lang="en-US" dirty="0" err="1"/>
              <a:t>kapsar</a:t>
            </a:r>
            <a:r>
              <a:rPr lang="en-US" dirty="0"/>
              <a:t>.</a:t>
            </a: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Parlak Gülüşler Parlak Gelecekler</a:t>
            </a:r>
          </a:p>
        </p:txBody>
      </p:sp>
      <p:sp>
        <p:nvSpPr>
          <p:cNvPr id="3" name="İçerik Yer Tutucusu 2"/>
          <p:cNvSpPr>
            <a:spLocks noGrp="1"/>
          </p:cNvSpPr>
          <p:nvPr>
            <p:ph idx="1"/>
          </p:nvPr>
        </p:nvSpPr>
        <p:spPr/>
        <p:txBody>
          <a:bodyPr>
            <a:normAutofit fontScale="85000" lnSpcReduction="10000"/>
          </a:bodyPr>
          <a:lstStyle/>
          <a:p>
            <a:r>
              <a:rPr lang="tr-TR" dirty="0"/>
              <a:t>Çocukları ağız sağlığı ve bakımı konusunda bilinçlendirmek amacıyla 20 yılı aşkın süredir dünya çapında yürüttüğü Parlak Gülüşler Parlak Gelecekler projesini, 2006’dan bu yana Türkiye’de TOÇEV (Tüvana Okuma İstekli Çocuk Eğitim Vakfı) ve Milli Eğitim Bakanlığı’nın işbirliğiyle gerçekleştiren </a:t>
            </a:r>
            <a:r>
              <a:rPr lang="tr-TR" dirty="0" err="1"/>
              <a:t>Colgate</a:t>
            </a:r>
            <a:r>
              <a:rPr lang="tr-TR" dirty="0"/>
              <a:t>, projeyi 5 yıl daha sürdürmek üzere bakanlıkla protokolünü yeniledi. Türkiye’de diş hekimleri </a:t>
            </a:r>
            <a:r>
              <a:rPr lang="tr-TR" dirty="0" err="1"/>
              <a:t>trafından</a:t>
            </a:r>
            <a:r>
              <a:rPr lang="tr-TR" dirty="0"/>
              <a:t> en çok tavsiye edilen ağız bakım markası olan </a:t>
            </a:r>
            <a:r>
              <a:rPr lang="tr-TR" dirty="0" err="1"/>
              <a:t>Colgate</a:t>
            </a:r>
            <a:r>
              <a:rPr lang="tr-TR" dirty="0"/>
              <a:t>, ülkemizdeki 51 ilde 2,5 milyon çocuğa ulaşan projenin ikinci fazını, çalışanlarının çocuklarıyla birlikte kutladı. Tüm dünyadan diş hekimlerini İstanbul’da buluşturan Dünya Diş Hekimliği Kongresi kapsamında düzenlenen törene katılan çocuklar, ağız sağlığı konusunda eğitim aldı, bu konuda hazırlanan oyunları oynadı ve çizgi filmi izledi.</a:t>
            </a:r>
          </a:p>
        </p:txBody>
      </p:sp>
    </p:spTree>
    <p:extLst>
      <p:ext uri="{BB962C8B-B14F-4D97-AF65-F5344CB8AC3E}">
        <p14:creationId xmlns:p14="http://schemas.microsoft.com/office/powerpoint/2010/main" val="20771872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Parlak Gülüşler Parlak Gelecekler</a:t>
            </a:r>
            <a:endParaRPr lang="tr-TR" dirty="0"/>
          </a:p>
        </p:txBody>
      </p:sp>
      <p:sp>
        <p:nvSpPr>
          <p:cNvPr id="3" name="İçerik Yer Tutucusu 2"/>
          <p:cNvSpPr>
            <a:spLocks noGrp="1"/>
          </p:cNvSpPr>
          <p:nvPr>
            <p:ph idx="1"/>
          </p:nvPr>
        </p:nvSpPr>
        <p:spPr/>
        <p:txBody>
          <a:bodyPr>
            <a:normAutofit/>
          </a:bodyPr>
          <a:lstStyle/>
          <a:p>
            <a:r>
              <a:rPr lang="tr-TR" dirty="0"/>
              <a:t>Parlak Gülüşler Parlak Gelecekler projesi, daha sağlıklı nesiller yetiştirilmesine katkıda bulunmak amacıyla, ağız bakım ürünlerinde dünya lideri olan </a:t>
            </a:r>
            <a:r>
              <a:rPr lang="tr-TR" dirty="0" err="1"/>
              <a:t>Colgate</a:t>
            </a:r>
            <a:r>
              <a:rPr lang="tr-TR" dirty="0"/>
              <a:t> tarafından 1991 yılında başlatıldı. Projenin ödüllü eğitim programı, uluslararası bir danışma kurulu ile birlikte hazırlandı. Ağız sağlığı ve bakımı konusunda çocukları bilinçlendirmeyi hedefleyen proje, bugüne kadar 30 farklı dilin konuşulduğu 80 ülkede 650 milyonu aşkın çocuğa ulaştı.</a:t>
            </a:r>
          </a:p>
        </p:txBody>
      </p:sp>
    </p:spTree>
    <p:extLst>
      <p:ext uri="{BB962C8B-B14F-4D97-AF65-F5344CB8AC3E}">
        <p14:creationId xmlns:p14="http://schemas.microsoft.com/office/powerpoint/2010/main" val="37362932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50 İle 50 Kütüphane</a:t>
            </a:r>
            <a:endParaRPr lang="tr-TR" dirty="0"/>
          </a:p>
        </p:txBody>
      </p:sp>
      <p:sp>
        <p:nvSpPr>
          <p:cNvPr id="3" name="İçerik Yer Tutucusu 2"/>
          <p:cNvSpPr>
            <a:spLocks noGrp="1"/>
          </p:cNvSpPr>
          <p:nvPr>
            <p:ph idx="1"/>
          </p:nvPr>
        </p:nvSpPr>
        <p:spPr/>
        <p:txBody>
          <a:bodyPr>
            <a:normAutofit fontScale="85000" lnSpcReduction="10000"/>
          </a:bodyPr>
          <a:lstStyle/>
          <a:p>
            <a:r>
              <a:rPr lang="tr-TR" dirty="0" err="1"/>
              <a:t>Citibank</a:t>
            </a:r>
            <a:r>
              <a:rPr lang="tr-TR" dirty="0"/>
              <a:t> ve TOÇEV, Türkiye’de eğitime destek vermek amacı ile büyük bir projede işbirliği yapıyor. Proje kapsamında, Türkiye’de ihtiyacı bulunan ilköğretim okullarına kütüphane kurulması ve kitap ulaştırılması amaçlanıyor. Sene başından bu yana 15 kütüphanenin açılışını gerçekleştiren </a:t>
            </a:r>
            <a:r>
              <a:rPr lang="tr-TR" dirty="0" err="1"/>
              <a:t>Citibank</a:t>
            </a:r>
            <a:r>
              <a:rPr lang="tr-TR" dirty="0"/>
              <a:t> ve TOÇEV, 2012 yılı sonuna kadar 50 ilde 50 okula ulaşmayı hedefliyor. Proje kapsamında, T.C. Milli Eğitim Bakanlığı'nın desteği ile kütüphane ihtiyacı belirlenen okullarda kütüphane odaları yapılırken, aynı zamanda kütüphane araç gereçleri, kitaplar ve kitap kayıtları için bilgisayar yerleştiriliyor. TOÇEV ve Milli Eğitim Bakanlığı tarafından belirlenen kitaplar arasında çocukların okuma sevgisi ve hayal gücünü geliştirecek kitapların yanı sıra, kaynak kitap ve klasik eserler de bulunuyor.</a:t>
            </a:r>
          </a:p>
          <a:p>
            <a:endParaRPr lang="tr-TR" dirty="0"/>
          </a:p>
        </p:txBody>
      </p:sp>
    </p:spTree>
    <p:extLst>
      <p:ext uri="{BB962C8B-B14F-4D97-AF65-F5344CB8AC3E}">
        <p14:creationId xmlns:p14="http://schemas.microsoft.com/office/powerpoint/2010/main" val="1943854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Türkiye Okuyor</a:t>
            </a:r>
            <a:endParaRPr lang="tr-TR"/>
          </a:p>
        </p:txBody>
      </p:sp>
      <p:sp>
        <p:nvSpPr>
          <p:cNvPr id="3" name="Content Placeholder 2"/>
          <p:cNvSpPr>
            <a:spLocks noGrp="1"/>
          </p:cNvSpPr>
          <p:nvPr>
            <p:ph idx="1"/>
          </p:nvPr>
        </p:nvSpPr>
        <p:spPr/>
        <p:txBody>
          <a:bodyPr>
            <a:normAutofit fontScale="85000" lnSpcReduction="10000"/>
          </a:bodyPr>
          <a:lstStyle/>
          <a:p>
            <a:r>
              <a:rPr lang="en-US" b="1" dirty="0" err="1" smtClean="0"/>
              <a:t>Türkiye</a:t>
            </a:r>
            <a:r>
              <a:rPr lang="en-US" b="1" dirty="0" smtClean="0"/>
              <a:t> </a:t>
            </a:r>
            <a:r>
              <a:rPr lang="en-US" b="1" dirty="0" err="1" smtClean="0"/>
              <a:t>OkuyorTürkiye</a:t>
            </a:r>
            <a:r>
              <a:rPr lang="en-US" b="1" dirty="0" smtClean="0"/>
              <a:t> </a:t>
            </a:r>
            <a:r>
              <a:rPr lang="en-US" b="1" dirty="0" err="1" smtClean="0"/>
              <a:t>Okuyor</a:t>
            </a:r>
            <a:r>
              <a:rPr lang="en-US" b="1" dirty="0" smtClean="0"/>
              <a:t> </a:t>
            </a:r>
            <a:r>
              <a:rPr lang="en-US" b="1" dirty="0" err="1" smtClean="0"/>
              <a:t>Kampanyası</a:t>
            </a:r>
            <a:r>
              <a:rPr lang="en-US" b="1" dirty="0" smtClean="0"/>
              <a:t>, </a:t>
            </a:r>
            <a:r>
              <a:rPr lang="en-US" b="1" dirty="0" err="1" smtClean="0"/>
              <a:t>Cumhurbaşkanı</a:t>
            </a:r>
            <a:r>
              <a:rPr lang="en-US" b="1" dirty="0" smtClean="0"/>
              <a:t> Abdullah </a:t>
            </a:r>
            <a:r>
              <a:rPr lang="en-US" b="1" dirty="0" err="1" smtClean="0"/>
              <a:t>Gül’ün</a:t>
            </a:r>
            <a:r>
              <a:rPr lang="en-US" b="1" dirty="0" smtClean="0"/>
              <a:t> </a:t>
            </a:r>
            <a:r>
              <a:rPr lang="en-US" b="1" dirty="0" err="1" smtClean="0"/>
              <a:t>himayelerinde</a:t>
            </a:r>
            <a:r>
              <a:rPr lang="en-US" b="1" dirty="0" smtClean="0"/>
              <a:t> </a:t>
            </a:r>
            <a:r>
              <a:rPr lang="en-US" b="1" dirty="0" err="1" smtClean="0"/>
              <a:t>Millî</a:t>
            </a:r>
            <a:r>
              <a:rPr lang="en-US" b="1" dirty="0" smtClean="0"/>
              <a:t> </a:t>
            </a:r>
            <a:r>
              <a:rPr lang="en-US" b="1" dirty="0" err="1" smtClean="0"/>
              <a:t>Eğitim</a:t>
            </a:r>
            <a:r>
              <a:rPr lang="en-US" b="1" dirty="0" smtClean="0"/>
              <a:t> </a:t>
            </a:r>
            <a:r>
              <a:rPr lang="en-US" b="1" dirty="0" err="1" smtClean="0"/>
              <a:t>Bakanlığı</a:t>
            </a:r>
            <a:r>
              <a:rPr lang="en-US" b="1" dirty="0" smtClean="0"/>
              <a:t>, </a:t>
            </a:r>
            <a:r>
              <a:rPr lang="en-US" b="1" dirty="0" err="1" smtClean="0"/>
              <a:t>Kültür</a:t>
            </a:r>
            <a:r>
              <a:rPr lang="en-US" b="1" dirty="0" smtClean="0"/>
              <a:t> </a:t>
            </a:r>
            <a:r>
              <a:rPr lang="en-US" b="1" dirty="0" err="1" smtClean="0"/>
              <a:t>ve</a:t>
            </a:r>
            <a:r>
              <a:rPr lang="en-US" b="1" dirty="0" smtClean="0"/>
              <a:t> </a:t>
            </a:r>
            <a:r>
              <a:rPr lang="en-US" b="1" dirty="0" err="1" smtClean="0"/>
              <a:t>Turizm</a:t>
            </a:r>
            <a:r>
              <a:rPr lang="en-US" b="1" dirty="0" smtClean="0"/>
              <a:t> </a:t>
            </a:r>
            <a:r>
              <a:rPr lang="en-US" b="1" dirty="0" err="1" smtClean="0"/>
              <a:t>Bakanlığı</a:t>
            </a:r>
            <a:r>
              <a:rPr lang="en-US" b="1" dirty="0" smtClean="0"/>
              <a:t> </a:t>
            </a:r>
            <a:r>
              <a:rPr lang="en-US" b="1" dirty="0" err="1" smtClean="0"/>
              <a:t>ile</a:t>
            </a:r>
            <a:r>
              <a:rPr lang="en-US" b="1" dirty="0" smtClean="0"/>
              <a:t> </a:t>
            </a:r>
            <a:r>
              <a:rPr lang="en-US" b="1" dirty="0" err="1" smtClean="0"/>
              <a:t>Türkiye</a:t>
            </a:r>
            <a:r>
              <a:rPr lang="en-US" b="1" dirty="0" smtClean="0"/>
              <a:t> </a:t>
            </a:r>
            <a:r>
              <a:rPr lang="en-US" b="1" dirty="0" err="1" smtClean="0"/>
              <a:t>Bilişim</a:t>
            </a:r>
            <a:r>
              <a:rPr lang="en-US" b="1" dirty="0" smtClean="0"/>
              <a:t> </a:t>
            </a:r>
            <a:r>
              <a:rPr lang="en-US" b="1" dirty="0" err="1" smtClean="0"/>
              <a:t>Derneği’nin</a:t>
            </a:r>
            <a:r>
              <a:rPr lang="en-US" b="1" dirty="0" smtClean="0"/>
              <a:t> </a:t>
            </a:r>
            <a:r>
              <a:rPr lang="en-US" b="1" dirty="0" err="1" smtClean="0"/>
              <a:t>iş</a:t>
            </a:r>
            <a:r>
              <a:rPr lang="en-US" b="1" dirty="0" smtClean="0"/>
              <a:t> </a:t>
            </a:r>
            <a:r>
              <a:rPr lang="en-US" b="1" dirty="0" err="1" smtClean="0"/>
              <a:t>birliğinde</a:t>
            </a:r>
            <a:r>
              <a:rPr lang="en-US" b="1" dirty="0" smtClean="0"/>
              <a:t> </a:t>
            </a:r>
            <a:r>
              <a:rPr lang="en-US" b="1" dirty="0" err="1" smtClean="0"/>
              <a:t>kamu</a:t>
            </a:r>
            <a:r>
              <a:rPr lang="en-US" b="1" dirty="0" smtClean="0"/>
              <a:t>, </a:t>
            </a:r>
            <a:r>
              <a:rPr lang="en-US" b="1" dirty="0" err="1" smtClean="0"/>
              <a:t>özel</a:t>
            </a:r>
            <a:r>
              <a:rPr lang="en-US" b="1" dirty="0" smtClean="0"/>
              <a:t> </a:t>
            </a:r>
            <a:r>
              <a:rPr lang="en-US" b="1" dirty="0" err="1" smtClean="0"/>
              <a:t>kurum</a:t>
            </a:r>
            <a:r>
              <a:rPr lang="en-US" b="1" dirty="0" smtClean="0"/>
              <a:t> </a:t>
            </a:r>
            <a:r>
              <a:rPr lang="en-US" b="1" dirty="0" err="1" smtClean="0"/>
              <a:t>ve</a:t>
            </a:r>
            <a:r>
              <a:rPr lang="en-US" b="1" dirty="0" smtClean="0"/>
              <a:t> </a:t>
            </a:r>
            <a:r>
              <a:rPr lang="en-US" b="1" dirty="0" err="1" smtClean="0"/>
              <a:t>kuruluşlarının</a:t>
            </a:r>
            <a:r>
              <a:rPr lang="en-US" b="1" dirty="0" smtClean="0"/>
              <a:t> </a:t>
            </a:r>
            <a:r>
              <a:rPr lang="en-US" b="1" dirty="0" err="1" smtClean="0"/>
              <a:t>katılımlarıyla</a:t>
            </a:r>
            <a:r>
              <a:rPr lang="en-US" b="1" dirty="0" smtClean="0"/>
              <a:t> </a:t>
            </a:r>
            <a:r>
              <a:rPr lang="en-US" b="1" dirty="0" err="1" smtClean="0"/>
              <a:t>yürütülmektedir.Ocak</a:t>
            </a:r>
            <a:r>
              <a:rPr lang="en-US" b="1" dirty="0" smtClean="0"/>
              <a:t> 2008 </a:t>
            </a:r>
            <a:r>
              <a:rPr lang="en-US" b="1" dirty="0" err="1" smtClean="0"/>
              <a:t>tarihinde</a:t>
            </a:r>
            <a:r>
              <a:rPr lang="en-US" b="1" dirty="0" smtClean="0"/>
              <a:t> </a:t>
            </a:r>
            <a:r>
              <a:rPr lang="en-US" b="1" dirty="0" err="1" smtClean="0"/>
              <a:t>başlatılan</a:t>
            </a:r>
            <a:r>
              <a:rPr lang="en-US" b="1" dirty="0" smtClean="0"/>
              <a:t> </a:t>
            </a:r>
            <a:r>
              <a:rPr lang="en-US" b="1" dirty="0" err="1" smtClean="0"/>
              <a:t>kampanya</a:t>
            </a:r>
            <a:r>
              <a:rPr lang="en-US" b="1" dirty="0" smtClean="0"/>
              <a:t> </a:t>
            </a:r>
            <a:r>
              <a:rPr lang="en-US" b="1" dirty="0" err="1" smtClean="0"/>
              <a:t>kapsamında</a:t>
            </a:r>
            <a:r>
              <a:rPr lang="en-US" b="1" dirty="0" smtClean="0"/>
              <a:t>, </a:t>
            </a:r>
            <a:r>
              <a:rPr lang="en-US" b="1" dirty="0" err="1" smtClean="0"/>
              <a:t>il</a:t>
            </a:r>
            <a:r>
              <a:rPr lang="en-US" b="1" dirty="0" smtClean="0"/>
              <a:t> </a:t>
            </a:r>
            <a:r>
              <a:rPr lang="en-US" b="1" dirty="0" err="1" smtClean="0"/>
              <a:t>ve</a:t>
            </a:r>
            <a:r>
              <a:rPr lang="en-US" b="1" dirty="0" smtClean="0"/>
              <a:t> </a:t>
            </a:r>
            <a:r>
              <a:rPr lang="en-US" b="1" dirty="0" err="1" smtClean="0"/>
              <a:t>ilçelerde</a:t>
            </a:r>
            <a:r>
              <a:rPr lang="en-US" b="1" dirty="0" smtClean="0"/>
              <a:t> </a:t>
            </a:r>
            <a:r>
              <a:rPr lang="en-US" b="1" dirty="0" err="1" smtClean="0"/>
              <a:t>farklı</a:t>
            </a:r>
            <a:r>
              <a:rPr lang="en-US" b="1" dirty="0" smtClean="0"/>
              <a:t> </a:t>
            </a:r>
            <a:r>
              <a:rPr lang="en-US" b="1" dirty="0" err="1" smtClean="0"/>
              <a:t>faaliyetler</a:t>
            </a:r>
            <a:r>
              <a:rPr lang="en-US" b="1" dirty="0" smtClean="0"/>
              <a:t> </a:t>
            </a:r>
            <a:r>
              <a:rPr lang="en-US" b="1" dirty="0" err="1" smtClean="0"/>
              <a:t>düzenlenmekte</a:t>
            </a:r>
            <a:r>
              <a:rPr lang="en-US" b="1" dirty="0" smtClean="0"/>
              <a:t>, </a:t>
            </a:r>
            <a:r>
              <a:rPr lang="en-US" b="1" dirty="0" err="1" smtClean="0"/>
              <a:t>oluşturulan</a:t>
            </a:r>
            <a:r>
              <a:rPr lang="en-US" b="1" dirty="0" smtClean="0"/>
              <a:t> alt </a:t>
            </a:r>
            <a:r>
              <a:rPr lang="en-US" b="1" dirty="0" err="1" smtClean="0"/>
              <a:t>projelerle</a:t>
            </a:r>
            <a:r>
              <a:rPr lang="en-US" b="1" dirty="0" smtClean="0"/>
              <a:t> </a:t>
            </a:r>
            <a:r>
              <a:rPr lang="en-US" b="1" dirty="0" err="1" smtClean="0"/>
              <a:t>özgün</a:t>
            </a:r>
            <a:r>
              <a:rPr lang="en-US" b="1" dirty="0" smtClean="0"/>
              <a:t> </a:t>
            </a:r>
            <a:r>
              <a:rPr lang="en-US" b="1" dirty="0" err="1" smtClean="0"/>
              <a:t>ve</a:t>
            </a:r>
            <a:r>
              <a:rPr lang="en-US" b="1" dirty="0" smtClean="0"/>
              <a:t> </a:t>
            </a:r>
            <a:r>
              <a:rPr lang="en-US" b="1" dirty="0" err="1" smtClean="0"/>
              <a:t>yaratıcı</a:t>
            </a:r>
            <a:r>
              <a:rPr lang="en-US" b="1" dirty="0" smtClean="0"/>
              <a:t> </a:t>
            </a:r>
            <a:r>
              <a:rPr lang="en-US" b="1" dirty="0" err="1" smtClean="0"/>
              <a:t>uygulamalar</a:t>
            </a:r>
            <a:r>
              <a:rPr lang="en-US" b="1" dirty="0" smtClean="0"/>
              <a:t> </a:t>
            </a:r>
            <a:r>
              <a:rPr lang="en-US" b="1" dirty="0" err="1" smtClean="0"/>
              <a:t>hayata</a:t>
            </a:r>
            <a:r>
              <a:rPr lang="en-US" b="1" dirty="0" smtClean="0"/>
              <a:t> </a:t>
            </a:r>
            <a:r>
              <a:rPr lang="en-US" b="1" dirty="0" err="1" smtClean="0"/>
              <a:t>geçirilmektedir.Toplumun</a:t>
            </a:r>
            <a:r>
              <a:rPr lang="en-US" b="1" dirty="0" smtClean="0"/>
              <a:t> her </a:t>
            </a:r>
            <a:r>
              <a:rPr lang="en-US" b="1" dirty="0" err="1" smtClean="0"/>
              <a:t>kesimine</a:t>
            </a:r>
            <a:r>
              <a:rPr lang="en-US" b="1" dirty="0" smtClean="0"/>
              <a:t> </a:t>
            </a:r>
            <a:r>
              <a:rPr lang="en-US" b="1" dirty="0" err="1" smtClean="0"/>
              <a:t>okuma</a:t>
            </a:r>
            <a:r>
              <a:rPr lang="en-US" b="1" dirty="0" smtClean="0"/>
              <a:t> </a:t>
            </a:r>
            <a:r>
              <a:rPr lang="en-US" b="1" dirty="0" err="1" smtClean="0"/>
              <a:t>alışkanlığının</a:t>
            </a:r>
            <a:r>
              <a:rPr lang="en-US" b="1" dirty="0" smtClean="0"/>
              <a:t> </a:t>
            </a:r>
            <a:r>
              <a:rPr lang="en-US" b="1" dirty="0" err="1" smtClean="0"/>
              <a:t>kazandırılması</a:t>
            </a:r>
            <a:r>
              <a:rPr lang="en-US" b="1" dirty="0" smtClean="0"/>
              <a:t> </a:t>
            </a:r>
            <a:r>
              <a:rPr lang="en-US" b="1" dirty="0" err="1" smtClean="0"/>
              <a:t>ve</a:t>
            </a:r>
            <a:r>
              <a:rPr lang="en-US" b="1" dirty="0" smtClean="0"/>
              <a:t> </a:t>
            </a:r>
            <a:r>
              <a:rPr lang="en-US" b="1" dirty="0" err="1" smtClean="0"/>
              <a:t>bu</a:t>
            </a:r>
            <a:r>
              <a:rPr lang="en-US" b="1" dirty="0" smtClean="0"/>
              <a:t> </a:t>
            </a:r>
            <a:r>
              <a:rPr lang="en-US" b="1" dirty="0" err="1" smtClean="0"/>
              <a:t>alışkanlığın</a:t>
            </a:r>
            <a:r>
              <a:rPr lang="en-US" b="1" dirty="0" smtClean="0"/>
              <a:t> </a:t>
            </a:r>
            <a:r>
              <a:rPr lang="en-US" b="1" dirty="0" err="1" smtClean="0"/>
              <a:t>geliştirilmesi</a:t>
            </a:r>
            <a:r>
              <a:rPr lang="en-US" b="1" dirty="0" smtClean="0"/>
              <a:t> </a:t>
            </a:r>
            <a:r>
              <a:rPr lang="en-US" b="1" dirty="0" err="1" smtClean="0"/>
              <a:t>hedeflenen</a:t>
            </a:r>
            <a:r>
              <a:rPr lang="en-US" b="1" dirty="0" smtClean="0"/>
              <a:t> </a:t>
            </a:r>
            <a:r>
              <a:rPr lang="en-US" b="1" dirty="0" err="1" smtClean="0"/>
              <a:t>kampanyada</a:t>
            </a:r>
            <a:r>
              <a:rPr lang="en-US" b="1" dirty="0" smtClean="0"/>
              <a:t> </a:t>
            </a:r>
            <a:r>
              <a:rPr lang="en-US" b="1" dirty="0" err="1" smtClean="0"/>
              <a:t>bugün</a:t>
            </a:r>
            <a:r>
              <a:rPr lang="en-US" b="1" dirty="0" smtClean="0"/>
              <a:t> </a:t>
            </a:r>
            <a:r>
              <a:rPr lang="en-US" b="1" dirty="0" err="1" smtClean="0"/>
              <a:t>gelinen</a:t>
            </a:r>
            <a:r>
              <a:rPr lang="en-US" b="1" dirty="0" smtClean="0"/>
              <a:t> </a:t>
            </a:r>
            <a:r>
              <a:rPr lang="en-US" b="1" dirty="0" err="1" smtClean="0"/>
              <a:t>nokta</a:t>
            </a:r>
            <a:r>
              <a:rPr lang="en-US" b="1" dirty="0" smtClean="0"/>
              <a:t> </a:t>
            </a:r>
            <a:r>
              <a:rPr lang="en-US" b="1" dirty="0" err="1" smtClean="0"/>
              <a:t>sevindiricidir.Kampanya</a:t>
            </a:r>
            <a:r>
              <a:rPr lang="en-US" b="1" dirty="0" smtClean="0"/>
              <a:t> </a:t>
            </a:r>
            <a:r>
              <a:rPr lang="en-US" b="1" dirty="0" err="1" smtClean="0"/>
              <a:t>çerçevesinde</a:t>
            </a:r>
            <a:r>
              <a:rPr lang="en-US" b="1" dirty="0" smtClean="0"/>
              <a:t> </a:t>
            </a:r>
            <a:r>
              <a:rPr lang="en-US" b="1" dirty="0" err="1" smtClean="0"/>
              <a:t>yürütülen</a:t>
            </a:r>
            <a:r>
              <a:rPr lang="en-US" b="1" dirty="0" smtClean="0"/>
              <a:t> </a:t>
            </a:r>
            <a:r>
              <a:rPr lang="en-US" b="1" dirty="0" err="1" smtClean="0"/>
              <a:t>çalışmalar</a:t>
            </a:r>
            <a:r>
              <a:rPr lang="en-US" b="1" dirty="0" smtClean="0"/>
              <a:t> </a:t>
            </a:r>
            <a:r>
              <a:rPr lang="en-US" b="1" dirty="0" err="1" smtClean="0"/>
              <a:t>Cumhurbaşkanlığı’nca</a:t>
            </a:r>
            <a:r>
              <a:rPr lang="en-US" b="1" dirty="0" smtClean="0"/>
              <a:t> </a:t>
            </a:r>
            <a:r>
              <a:rPr lang="en-US" b="1" dirty="0" err="1" smtClean="0"/>
              <a:t>izlenmektedir.Ayrıntılı</a:t>
            </a:r>
            <a:r>
              <a:rPr lang="en-US" b="1" dirty="0" smtClean="0"/>
              <a:t> </a:t>
            </a:r>
            <a:r>
              <a:rPr lang="en-US" b="1" dirty="0" err="1" smtClean="0"/>
              <a:t>Bilgi</a:t>
            </a:r>
            <a:r>
              <a:rPr lang="en-US" b="1" dirty="0" smtClean="0"/>
              <a:t> </a:t>
            </a:r>
            <a:r>
              <a:rPr lang="en-US" b="1" dirty="0" err="1" smtClean="0"/>
              <a:t>İçin</a:t>
            </a:r>
            <a:r>
              <a:rPr lang="en-US" b="1" dirty="0" smtClean="0"/>
              <a:t> : </a:t>
            </a:r>
            <a:r>
              <a:rPr lang="en-US" b="1" dirty="0" smtClean="0">
                <a:hlinkClick r:id="rId2"/>
              </a:rPr>
              <a:t>http://www.turkiyeokuyor.org</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r>
              <a:rPr lang="en-US" dirty="0" err="1"/>
              <a:t>Avrupa</a:t>
            </a:r>
            <a:r>
              <a:rPr lang="en-US" dirty="0"/>
              <a:t> </a:t>
            </a:r>
            <a:r>
              <a:rPr lang="en-US" dirty="0" err="1"/>
              <a:t>Komisyonu’na</a:t>
            </a:r>
            <a:r>
              <a:rPr lang="en-US" dirty="0"/>
              <a:t> </a:t>
            </a:r>
            <a:r>
              <a:rPr lang="en-US" dirty="0" err="1"/>
              <a:t>göre</a:t>
            </a:r>
            <a:r>
              <a:rPr lang="en-US" dirty="0"/>
              <a:t> KSS; “</a:t>
            </a:r>
            <a:r>
              <a:rPr lang="en-US" dirty="0" err="1"/>
              <a:t>Şirketlerin</a:t>
            </a:r>
            <a:r>
              <a:rPr lang="en-US" dirty="0"/>
              <a:t> </a:t>
            </a:r>
            <a:r>
              <a:rPr lang="en-US" dirty="0" err="1"/>
              <a:t>gönüllü</a:t>
            </a:r>
            <a:r>
              <a:rPr lang="en-US" dirty="0"/>
              <a:t> </a:t>
            </a:r>
            <a:r>
              <a:rPr lang="en-US" dirty="0" err="1"/>
              <a:t>olarak</a:t>
            </a:r>
            <a:r>
              <a:rPr lang="en-US" dirty="0"/>
              <a:t> </a:t>
            </a:r>
            <a:r>
              <a:rPr lang="en-US" dirty="0" err="1"/>
              <a:t>toplumsal</a:t>
            </a:r>
            <a:r>
              <a:rPr lang="en-US" dirty="0"/>
              <a:t> </a:t>
            </a:r>
            <a:r>
              <a:rPr lang="en-US" dirty="0" err="1"/>
              <a:t>ve</a:t>
            </a:r>
            <a:r>
              <a:rPr lang="en-US" dirty="0"/>
              <a:t> </a:t>
            </a:r>
            <a:r>
              <a:rPr lang="en-US" dirty="0" err="1"/>
              <a:t>çevresel</a:t>
            </a:r>
            <a:r>
              <a:rPr lang="en-US" dirty="0"/>
              <a:t> </a:t>
            </a:r>
            <a:r>
              <a:rPr lang="en-US" dirty="0" err="1"/>
              <a:t>konuları</a:t>
            </a:r>
            <a:r>
              <a:rPr lang="en-US" dirty="0"/>
              <a:t>, </a:t>
            </a:r>
            <a:r>
              <a:rPr lang="en-US" dirty="0" err="1"/>
              <a:t>operasyonlarına</a:t>
            </a:r>
            <a:r>
              <a:rPr lang="en-US" dirty="0"/>
              <a:t> </a:t>
            </a:r>
            <a:r>
              <a:rPr lang="en-US" dirty="0" err="1"/>
              <a:t>ve</a:t>
            </a:r>
            <a:r>
              <a:rPr lang="en-US" dirty="0"/>
              <a:t> </a:t>
            </a:r>
            <a:r>
              <a:rPr lang="en-US" dirty="0" err="1"/>
              <a:t>paydaşları</a:t>
            </a:r>
            <a:r>
              <a:rPr lang="en-US" dirty="0"/>
              <a:t> </a:t>
            </a:r>
            <a:r>
              <a:rPr lang="en-US" dirty="0" err="1"/>
              <a:t>ile</a:t>
            </a:r>
            <a:r>
              <a:rPr lang="en-US" dirty="0"/>
              <a:t> </a:t>
            </a:r>
            <a:r>
              <a:rPr lang="en-US" dirty="0" err="1"/>
              <a:t>olan</a:t>
            </a:r>
            <a:r>
              <a:rPr lang="en-US" dirty="0"/>
              <a:t> </a:t>
            </a:r>
            <a:r>
              <a:rPr lang="en-US" dirty="0" err="1"/>
              <a:t>ilişkilerine</a:t>
            </a:r>
            <a:r>
              <a:rPr lang="en-US" dirty="0"/>
              <a:t> </a:t>
            </a:r>
            <a:r>
              <a:rPr lang="en-US" dirty="0" err="1"/>
              <a:t>entegre</a:t>
            </a:r>
            <a:r>
              <a:rPr lang="en-US" dirty="0"/>
              <a:t> </a:t>
            </a:r>
            <a:r>
              <a:rPr lang="en-US" dirty="0" err="1"/>
              <a:t>ettiği</a:t>
            </a:r>
            <a:r>
              <a:rPr lang="en-US" dirty="0"/>
              <a:t> </a:t>
            </a:r>
            <a:r>
              <a:rPr lang="en-US" dirty="0" err="1"/>
              <a:t>bir</a:t>
            </a:r>
            <a:r>
              <a:rPr lang="en-US" dirty="0"/>
              <a:t> </a:t>
            </a:r>
            <a:r>
              <a:rPr lang="en-US" dirty="0" err="1"/>
              <a:t>kavramdır</a:t>
            </a:r>
            <a:r>
              <a:rPr lang="en-US" dirty="0"/>
              <a:t>.</a:t>
            </a:r>
            <a:r>
              <a:rPr lang="en-US" dirty="0" smtClean="0"/>
              <a:t>”</a:t>
            </a:r>
          </a:p>
          <a:p>
            <a:r>
              <a:rPr lang="en-US" dirty="0" err="1" smtClean="0"/>
              <a:t>Dünya</a:t>
            </a:r>
            <a:r>
              <a:rPr lang="en-US" dirty="0" smtClean="0"/>
              <a:t> </a:t>
            </a:r>
            <a:r>
              <a:rPr lang="en-US" dirty="0" err="1"/>
              <a:t>Sürdürülebilir</a:t>
            </a:r>
            <a:r>
              <a:rPr lang="en-US" dirty="0"/>
              <a:t> </a:t>
            </a:r>
            <a:r>
              <a:rPr lang="en-US" dirty="0" err="1"/>
              <a:t>Kalkınma</a:t>
            </a:r>
            <a:r>
              <a:rPr lang="en-US" dirty="0"/>
              <a:t> </a:t>
            </a:r>
            <a:r>
              <a:rPr lang="en-US" dirty="0" err="1"/>
              <a:t>İş</a:t>
            </a:r>
            <a:r>
              <a:rPr lang="en-US" dirty="0"/>
              <a:t> </a:t>
            </a:r>
            <a:r>
              <a:rPr lang="en-US" dirty="0" err="1"/>
              <a:t>Konseyi</a:t>
            </a:r>
            <a:r>
              <a:rPr lang="en-US" dirty="0"/>
              <a:t> </a:t>
            </a:r>
            <a:r>
              <a:rPr lang="en-US" dirty="0" err="1"/>
              <a:t>ise</a:t>
            </a:r>
            <a:r>
              <a:rPr lang="en-US" dirty="0"/>
              <a:t> KSS </a:t>
            </a:r>
            <a:r>
              <a:rPr lang="en-US" dirty="0" err="1"/>
              <a:t>kavramını</a:t>
            </a:r>
            <a:r>
              <a:rPr lang="en-US" dirty="0"/>
              <a:t>; “</a:t>
            </a:r>
            <a:r>
              <a:rPr lang="en-US" dirty="0" err="1"/>
              <a:t>İş</a:t>
            </a:r>
            <a:r>
              <a:rPr lang="en-US" dirty="0"/>
              <a:t> </a:t>
            </a:r>
            <a:r>
              <a:rPr lang="en-US" dirty="0" err="1"/>
              <a:t>dünyası</a:t>
            </a:r>
            <a:r>
              <a:rPr lang="en-US" dirty="0"/>
              <a:t> </a:t>
            </a:r>
            <a:r>
              <a:rPr lang="en-US" dirty="0" err="1"/>
              <a:t>tarafından</a:t>
            </a:r>
            <a:r>
              <a:rPr lang="en-US" dirty="0"/>
              <a:t> </a:t>
            </a:r>
            <a:r>
              <a:rPr lang="en-US" dirty="0" err="1"/>
              <a:t>çalışanların</a:t>
            </a:r>
            <a:r>
              <a:rPr lang="en-US" dirty="0"/>
              <a:t>, </a:t>
            </a:r>
            <a:r>
              <a:rPr lang="en-US" dirty="0" err="1"/>
              <a:t>onların</a:t>
            </a:r>
            <a:r>
              <a:rPr lang="en-US" dirty="0"/>
              <a:t> </a:t>
            </a:r>
            <a:r>
              <a:rPr lang="en-US" dirty="0" err="1"/>
              <a:t>ailelerinin</a:t>
            </a:r>
            <a:r>
              <a:rPr lang="en-US" dirty="0"/>
              <a:t>, </a:t>
            </a:r>
            <a:r>
              <a:rPr lang="en-US" dirty="0" err="1"/>
              <a:t>halkın</a:t>
            </a:r>
            <a:r>
              <a:rPr lang="en-US" dirty="0"/>
              <a:t> </a:t>
            </a:r>
            <a:r>
              <a:rPr lang="en-US" dirty="0" err="1"/>
              <a:t>ve</a:t>
            </a:r>
            <a:r>
              <a:rPr lang="en-US" dirty="0"/>
              <a:t> </a:t>
            </a:r>
            <a:r>
              <a:rPr lang="en-US" dirty="0" err="1"/>
              <a:t>tüm</a:t>
            </a:r>
            <a:r>
              <a:rPr lang="en-US" dirty="0"/>
              <a:t> </a:t>
            </a:r>
            <a:r>
              <a:rPr lang="en-US" dirty="0" err="1"/>
              <a:t>toplumun</a:t>
            </a:r>
            <a:r>
              <a:rPr lang="en-US" dirty="0"/>
              <a:t> </a:t>
            </a:r>
            <a:r>
              <a:rPr lang="en-US" dirty="0" err="1"/>
              <a:t>hayat</a:t>
            </a:r>
            <a:r>
              <a:rPr lang="en-US" dirty="0"/>
              <a:t> </a:t>
            </a:r>
            <a:r>
              <a:rPr lang="en-US" dirty="0" err="1"/>
              <a:t>standardını</a:t>
            </a:r>
            <a:r>
              <a:rPr lang="en-US" dirty="0"/>
              <a:t> </a:t>
            </a:r>
            <a:r>
              <a:rPr lang="en-US" dirty="0" err="1"/>
              <a:t>yükseltip</a:t>
            </a:r>
            <a:r>
              <a:rPr lang="en-US" dirty="0"/>
              <a:t> </a:t>
            </a:r>
            <a:r>
              <a:rPr lang="en-US" dirty="0" err="1"/>
              <a:t>ekonomik</a:t>
            </a:r>
            <a:r>
              <a:rPr lang="en-US" dirty="0"/>
              <a:t> </a:t>
            </a:r>
            <a:r>
              <a:rPr lang="en-US" dirty="0" err="1"/>
              <a:t>kalkınmaya</a:t>
            </a:r>
            <a:r>
              <a:rPr lang="en-US" dirty="0"/>
              <a:t> </a:t>
            </a:r>
            <a:r>
              <a:rPr lang="en-US" dirty="0" err="1"/>
              <a:t>katkı</a:t>
            </a:r>
            <a:r>
              <a:rPr lang="en-US" dirty="0"/>
              <a:t> </a:t>
            </a:r>
            <a:r>
              <a:rPr lang="en-US" dirty="0" err="1"/>
              <a:t>sağlamaa</a:t>
            </a:r>
            <a:r>
              <a:rPr lang="en-US" dirty="0"/>
              <a:t> </a:t>
            </a:r>
            <a:r>
              <a:rPr lang="en-US" dirty="0" err="1"/>
              <a:t>yönelik</a:t>
            </a:r>
            <a:r>
              <a:rPr lang="en-US" dirty="0"/>
              <a:t> </a:t>
            </a:r>
            <a:r>
              <a:rPr lang="en-US" dirty="0" err="1"/>
              <a:t>verilmiş</a:t>
            </a:r>
            <a:r>
              <a:rPr lang="en-US" dirty="0"/>
              <a:t> </a:t>
            </a:r>
            <a:r>
              <a:rPr lang="en-US" dirty="0" err="1"/>
              <a:t>bir</a:t>
            </a:r>
            <a:r>
              <a:rPr lang="en-US" dirty="0"/>
              <a:t> </a:t>
            </a:r>
            <a:r>
              <a:rPr lang="en-US" dirty="0" err="1"/>
              <a:t>söz</a:t>
            </a:r>
            <a:r>
              <a:rPr lang="en-US" dirty="0"/>
              <a:t>” </a:t>
            </a:r>
            <a:r>
              <a:rPr lang="en-US" dirty="0" err="1"/>
              <a:t>olarak</a:t>
            </a:r>
            <a:r>
              <a:rPr lang="en-US" dirty="0"/>
              <a:t> </a:t>
            </a:r>
            <a:r>
              <a:rPr lang="en-US" dirty="0" err="1"/>
              <a:t>tanımlar</a:t>
            </a:r>
            <a:r>
              <a:rPr lang="en-US" dirty="0"/>
              <a:t>.</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err="1" smtClean="0"/>
              <a:t>Bernays</a:t>
            </a:r>
            <a:r>
              <a:rPr lang="tr-TR" dirty="0" smtClean="0"/>
              <a:t>, halkla ilişkiler sosyal sorumluluğun uygulamasıdır demiştir.</a:t>
            </a:r>
            <a:endParaRPr lang="tr-TR" dirty="0" smtClean="0"/>
          </a:p>
          <a:p>
            <a:r>
              <a:rPr lang="en-US" dirty="0" smtClean="0"/>
              <a:t>Hunt </a:t>
            </a:r>
            <a:r>
              <a:rPr lang="en-US" dirty="0"/>
              <a:t>&amp; </a:t>
            </a:r>
            <a:r>
              <a:rPr lang="en-US" dirty="0" err="1"/>
              <a:t>Grunig’e</a:t>
            </a:r>
            <a:r>
              <a:rPr lang="en-US" dirty="0"/>
              <a:t> </a:t>
            </a:r>
            <a:r>
              <a:rPr lang="en-US" dirty="0" err="1"/>
              <a:t>göre</a:t>
            </a:r>
            <a:r>
              <a:rPr lang="en-US" dirty="0"/>
              <a:t> </a:t>
            </a:r>
            <a:r>
              <a:rPr lang="en-US" dirty="0" err="1"/>
              <a:t>ise</a:t>
            </a:r>
            <a:r>
              <a:rPr lang="en-US" dirty="0"/>
              <a:t> </a:t>
            </a:r>
            <a:r>
              <a:rPr lang="en-US" dirty="0" err="1"/>
              <a:t>kurumların</a:t>
            </a:r>
            <a:r>
              <a:rPr lang="en-US" dirty="0"/>
              <a:t> </a:t>
            </a:r>
            <a:r>
              <a:rPr lang="en-US" dirty="0" err="1"/>
              <a:t>sorumluluğu</a:t>
            </a:r>
            <a:r>
              <a:rPr lang="en-US" dirty="0"/>
              <a:t> </a:t>
            </a:r>
            <a:r>
              <a:rPr lang="en-US" dirty="0" err="1"/>
              <a:t>şu</a:t>
            </a:r>
            <a:r>
              <a:rPr lang="en-US" dirty="0"/>
              <a:t> </a:t>
            </a:r>
            <a:r>
              <a:rPr lang="en-US" dirty="0" err="1"/>
              <a:t>kategoriler</a:t>
            </a:r>
            <a:r>
              <a:rPr lang="en-US" dirty="0"/>
              <a:t> </a:t>
            </a:r>
            <a:r>
              <a:rPr lang="en-US" dirty="0" err="1"/>
              <a:t>altında</a:t>
            </a:r>
            <a:r>
              <a:rPr lang="en-US" dirty="0"/>
              <a:t> </a:t>
            </a:r>
            <a:r>
              <a:rPr lang="en-US" dirty="0" err="1"/>
              <a:t>değerlendirilmelidir</a:t>
            </a:r>
            <a:r>
              <a:rPr lang="en-US" dirty="0" smtClean="0"/>
              <a:t>,</a:t>
            </a:r>
          </a:p>
          <a:p>
            <a:r>
              <a:rPr lang="en-US" dirty="0" err="1" smtClean="0"/>
              <a:t>Kurumların</a:t>
            </a:r>
            <a:r>
              <a:rPr lang="en-US" dirty="0" smtClean="0"/>
              <a:t> </a:t>
            </a:r>
            <a:r>
              <a:rPr lang="en-US" dirty="0" err="1"/>
              <a:t>temel</a:t>
            </a:r>
            <a:r>
              <a:rPr lang="en-US" dirty="0"/>
              <a:t> </a:t>
            </a:r>
            <a:r>
              <a:rPr lang="en-US" dirty="0" err="1"/>
              <a:t>görevleri</a:t>
            </a:r>
            <a:r>
              <a:rPr lang="en-US" dirty="0" smtClean="0"/>
              <a:t> </a:t>
            </a:r>
          </a:p>
          <a:p>
            <a:r>
              <a:rPr lang="en-US" dirty="0" err="1" smtClean="0"/>
              <a:t>Kurum</a:t>
            </a:r>
            <a:r>
              <a:rPr lang="en-US" dirty="0" smtClean="0"/>
              <a:t> </a:t>
            </a:r>
            <a:r>
              <a:rPr lang="en-US" dirty="0" err="1"/>
              <a:t>çalışmalarının</a:t>
            </a:r>
            <a:r>
              <a:rPr lang="en-US" dirty="0"/>
              <a:t> </a:t>
            </a:r>
            <a:r>
              <a:rPr lang="en-US" dirty="0" err="1"/>
              <a:t>kurum</a:t>
            </a:r>
            <a:r>
              <a:rPr lang="en-US" dirty="0"/>
              <a:t> </a:t>
            </a:r>
            <a:r>
              <a:rPr lang="en-US" dirty="0" err="1"/>
              <a:t>dışındakiler</a:t>
            </a:r>
            <a:r>
              <a:rPr lang="en-US" dirty="0"/>
              <a:t> </a:t>
            </a:r>
            <a:r>
              <a:rPr lang="en-US" dirty="0" err="1"/>
              <a:t>üzerindeki</a:t>
            </a:r>
            <a:r>
              <a:rPr lang="en-US" dirty="0"/>
              <a:t> </a:t>
            </a:r>
            <a:r>
              <a:rPr lang="en-US" dirty="0" err="1"/>
              <a:t>etkisi</a:t>
            </a:r>
            <a:r>
              <a:rPr lang="en-US" dirty="0" smtClean="0"/>
              <a:t> </a:t>
            </a:r>
          </a:p>
          <a:p>
            <a:r>
              <a:rPr lang="en-US" dirty="0" err="1" smtClean="0"/>
              <a:t>Sosyal</a:t>
            </a:r>
            <a:r>
              <a:rPr lang="en-US" dirty="0" smtClean="0"/>
              <a:t> </a:t>
            </a:r>
            <a:r>
              <a:rPr lang="en-US" dirty="0" err="1"/>
              <a:t>sorunların</a:t>
            </a:r>
            <a:r>
              <a:rPr lang="en-US" dirty="0"/>
              <a:t> </a:t>
            </a:r>
            <a:r>
              <a:rPr lang="en-US" dirty="0" err="1" smtClean="0"/>
              <a:t>çözüm</a:t>
            </a:r>
            <a:r>
              <a:rPr lang="tr-TR" dirty="0" smtClean="0"/>
              <a:t>ü</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92500" lnSpcReduction="10000"/>
          </a:bodyPr>
          <a:lstStyle/>
          <a:p>
            <a:r>
              <a:rPr lang="en-US" dirty="0" err="1"/>
              <a:t>Grunig’e</a:t>
            </a:r>
            <a:r>
              <a:rPr lang="en-US" dirty="0"/>
              <a:t> </a:t>
            </a:r>
            <a:r>
              <a:rPr lang="en-US" dirty="0" err="1"/>
              <a:t>göre</a:t>
            </a:r>
            <a:r>
              <a:rPr lang="en-US" dirty="0"/>
              <a:t> (2005; 258), “</a:t>
            </a:r>
            <a:r>
              <a:rPr lang="en-US" dirty="0" err="1"/>
              <a:t>mükemmel</a:t>
            </a:r>
            <a:r>
              <a:rPr lang="en-US" dirty="0"/>
              <a:t> </a:t>
            </a:r>
            <a:r>
              <a:rPr lang="en-US" dirty="0" err="1"/>
              <a:t>örgütler</a:t>
            </a:r>
            <a:r>
              <a:rPr lang="en-US" dirty="0"/>
              <a:t>, </a:t>
            </a:r>
            <a:r>
              <a:rPr lang="en-US" dirty="0" err="1"/>
              <a:t>kararlarının</a:t>
            </a:r>
            <a:r>
              <a:rPr lang="en-US" dirty="0"/>
              <a:t> </a:t>
            </a:r>
            <a:r>
              <a:rPr lang="en-US" dirty="0" err="1"/>
              <a:t>sadece</a:t>
            </a:r>
            <a:r>
              <a:rPr lang="en-US" dirty="0"/>
              <a:t> </a:t>
            </a:r>
            <a:r>
              <a:rPr lang="en-US" dirty="0" err="1"/>
              <a:t>örgüt</a:t>
            </a:r>
            <a:r>
              <a:rPr lang="en-US" dirty="0"/>
              <a:t> </a:t>
            </a:r>
            <a:r>
              <a:rPr lang="en-US" dirty="0" err="1"/>
              <a:t>üzerinde</a:t>
            </a:r>
            <a:r>
              <a:rPr lang="en-US" dirty="0"/>
              <a:t> </a:t>
            </a:r>
            <a:r>
              <a:rPr lang="en-US" dirty="0" err="1"/>
              <a:t>değil</a:t>
            </a:r>
            <a:r>
              <a:rPr lang="en-US" dirty="0"/>
              <a:t> </a:t>
            </a:r>
            <a:r>
              <a:rPr lang="en-US" dirty="0" err="1"/>
              <a:t>toplum</a:t>
            </a:r>
            <a:r>
              <a:rPr lang="en-US" dirty="0"/>
              <a:t> </a:t>
            </a:r>
            <a:r>
              <a:rPr lang="en-US" dirty="0" err="1"/>
              <a:t>üzerindeki</a:t>
            </a:r>
            <a:r>
              <a:rPr lang="en-US" dirty="0"/>
              <a:t> </a:t>
            </a:r>
            <a:r>
              <a:rPr lang="en-US" dirty="0" err="1"/>
              <a:t>sonuçlarını</a:t>
            </a:r>
            <a:r>
              <a:rPr lang="en-US" dirty="0"/>
              <a:t> </a:t>
            </a:r>
            <a:r>
              <a:rPr lang="en-US" dirty="0" err="1"/>
              <a:t>da</a:t>
            </a:r>
            <a:r>
              <a:rPr lang="en-US" dirty="0"/>
              <a:t> </a:t>
            </a:r>
            <a:r>
              <a:rPr lang="en-US" dirty="0" err="1"/>
              <a:t>sürekli</a:t>
            </a:r>
            <a:r>
              <a:rPr lang="en-US" dirty="0"/>
              <a:t> </a:t>
            </a:r>
            <a:r>
              <a:rPr lang="en-US" dirty="0" err="1"/>
              <a:t>göz</a:t>
            </a:r>
            <a:r>
              <a:rPr lang="en-US" dirty="0"/>
              <a:t> </a:t>
            </a:r>
            <a:r>
              <a:rPr lang="en-US" dirty="0" err="1"/>
              <a:t>önünde</a:t>
            </a:r>
            <a:r>
              <a:rPr lang="en-US" dirty="0"/>
              <a:t> </a:t>
            </a:r>
            <a:r>
              <a:rPr lang="en-US" dirty="0" err="1"/>
              <a:t>bulundururlar</a:t>
            </a:r>
            <a:r>
              <a:rPr lang="en-US" dirty="0"/>
              <a:t>.” </a:t>
            </a:r>
            <a:r>
              <a:rPr lang="en-US" dirty="0" err="1"/>
              <a:t>Sosyal</a:t>
            </a:r>
            <a:r>
              <a:rPr lang="en-US" dirty="0"/>
              <a:t> </a:t>
            </a:r>
            <a:r>
              <a:rPr lang="en-US" dirty="0" err="1"/>
              <a:t>sorumluluk</a:t>
            </a:r>
            <a:r>
              <a:rPr lang="en-US" dirty="0"/>
              <a:t>, </a:t>
            </a:r>
            <a:r>
              <a:rPr lang="en-US" dirty="0" err="1"/>
              <a:t>kurumlar</a:t>
            </a:r>
            <a:r>
              <a:rPr lang="en-US" dirty="0"/>
              <a:t> </a:t>
            </a:r>
            <a:r>
              <a:rPr lang="en-US" dirty="0" err="1"/>
              <a:t>tarafından</a:t>
            </a:r>
            <a:r>
              <a:rPr lang="en-US" dirty="0"/>
              <a:t> </a:t>
            </a:r>
            <a:r>
              <a:rPr lang="en-US" dirty="0" err="1"/>
              <a:t>ele</a:t>
            </a:r>
            <a:r>
              <a:rPr lang="en-US" dirty="0"/>
              <a:t> </a:t>
            </a:r>
            <a:r>
              <a:rPr lang="en-US" dirty="0" err="1"/>
              <a:t>alınacak</a:t>
            </a:r>
            <a:r>
              <a:rPr lang="en-US" dirty="0"/>
              <a:t> </a:t>
            </a:r>
            <a:r>
              <a:rPr lang="en-US" dirty="0" err="1"/>
              <a:t>kararların</a:t>
            </a:r>
            <a:r>
              <a:rPr lang="en-US" dirty="0"/>
              <a:t> </a:t>
            </a:r>
            <a:r>
              <a:rPr lang="en-US" dirty="0" err="1"/>
              <a:t>kamu</a:t>
            </a:r>
            <a:r>
              <a:rPr lang="en-US" dirty="0"/>
              <a:t> </a:t>
            </a:r>
            <a:r>
              <a:rPr lang="en-US" dirty="0" err="1"/>
              <a:t>üzerinde</a:t>
            </a:r>
            <a:r>
              <a:rPr lang="en-US" dirty="0"/>
              <a:t> </a:t>
            </a:r>
            <a:r>
              <a:rPr lang="en-US" dirty="0" err="1"/>
              <a:t>yaratacağı</a:t>
            </a:r>
            <a:r>
              <a:rPr lang="en-US" dirty="0"/>
              <a:t> </a:t>
            </a:r>
            <a:r>
              <a:rPr lang="en-US" dirty="0" err="1"/>
              <a:t>etkinin</a:t>
            </a:r>
            <a:r>
              <a:rPr lang="en-US" dirty="0"/>
              <a:t> </a:t>
            </a:r>
            <a:r>
              <a:rPr lang="en-US" dirty="0" err="1"/>
              <a:t>etraflı</a:t>
            </a:r>
            <a:r>
              <a:rPr lang="en-US" dirty="0"/>
              <a:t> </a:t>
            </a:r>
            <a:r>
              <a:rPr lang="en-US" dirty="0" err="1"/>
              <a:t>biçimde</a:t>
            </a:r>
            <a:r>
              <a:rPr lang="en-US" dirty="0"/>
              <a:t> </a:t>
            </a:r>
            <a:r>
              <a:rPr lang="en-US" dirty="0" err="1"/>
              <a:t>düşünülmesi</a:t>
            </a:r>
            <a:r>
              <a:rPr lang="en-US" dirty="0"/>
              <a:t> </a:t>
            </a:r>
            <a:r>
              <a:rPr lang="en-US" dirty="0" err="1"/>
              <a:t>kapsamında</a:t>
            </a:r>
            <a:r>
              <a:rPr lang="en-US" dirty="0"/>
              <a:t> </a:t>
            </a:r>
            <a:r>
              <a:rPr lang="en-US" dirty="0" err="1"/>
              <a:t>karar</a:t>
            </a:r>
            <a:r>
              <a:rPr lang="en-US" dirty="0"/>
              <a:t> </a:t>
            </a:r>
            <a:r>
              <a:rPr lang="en-US" dirty="0" err="1"/>
              <a:t>verme</a:t>
            </a:r>
            <a:r>
              <a:rPr lang="en-US" dirty="0"/>
              <a:t> </a:t>
            </a:r>
            <a:r>
              <a:rPr lang="en-US" dirty="0" err="1"/>
              <a:t>sürecinde</a:t>
            </a:r>
            <a:r>
              <a:rPr lang="en-US" dirty="0"/>
              <a:t> </a:t>
            </a:r>
            <a:r>
              <a:rPr lang="en-US" dirty="0" err="1"/>
              <a:t>kişisel-kurumsal</a:t>
            </a:r>
            <a:r>
              <a:rPr lang="en-US" dirty="0"/>
              <a:t> </a:t>
            </a:r>
            <a:r>
              <a:rPr lang="en-US" dirty="0" err="1"/>
              <a:t>karar</a:t>
            </a:r>
            <a:r>
              <a:rPr lang="en-US" dirty="0"/>
              <a:t> </a:t>
            </a:r>
            <a:r>
              <a:rPr lang="en-US" dirty="0" err="1"/>
              <a:t>ve</a:t>
            </a:r>
            <a:r>
              <a:rPr lang="en-US" dirty="0"/>
              <a:t> </a:t>
            </a:r>
            <a:r>
              <a:rPr lang="en-US" dirty="0" err="1"/>
              <a:t>faaliyetlerin</a:t>
            </a:r>
            <a:r>
              <a:rPr lang="en-US" dirty="0"/>
              <a:t> </a:t>
            </a:r>
            <a:r>
              <a:rPr lang="en-US" dirty="0" err="1"/>
              <a:t>tüm</a:t>
            </a:r>
            <a:r>
              <a:rPr lang="en-US" dirty="0"/>
              <a:t> </a:t>
            </a:r>
            <a:r>
              <a:rPr lang="en-US" dirty="0" err="1"/>
              <a:t>sosyal</a:t>
            </a:r>
            <a:r>
              <a:rPr lang="en-US" dirty="0"/>
              <a:t> </a:t>
            </a:r>
            <a:r>
              <a:rPr lang="en-US" dirty="0" err="1"/>
              <a:t>sistem</a:t>
            </a:r>
            <a:r>
              <a:rPr lang="en-US" dirty="0"/>
              <a:t> </a:t>
            </a:r>
            <a:r>
              <a:rPr lang="en-US" dirty="0" err="1"/>
              <a:t>üzerinde</a:t>
            </a:r>
            <a:r>
              <a:rPr lang="en-US" dirty="0"/>
              <a:t> </a:t>
            </a:r>
            <a:r>
              <a:rPr lang="en-US" dirty="0" err="1"/>
              <a:t>yaratacağı</a:t>
            </a:r>
            <a:r>
              <a:rPr lang="en-US" dirty="0"/>
              <a:t> </a:t>
            </a:r>
            <a:r>
              <a:rPr lang="en-US" dirty="0" err="1"/>
              <a:t>olası</a:t>
            </a:r>
            <a:r>
              <a:rPr lang="en-US" dirty="0"/>
              <a:t> </a:t>
            </a:r>
            <a:r>
              <a:rPr lang="en-US" dirty="0" err="1"/>
              <a:t>etkileri</a:t>
            </a:r>
            <a:r>
              <a:rPr lang="en-US" dirty="0"/>
              <a:t> </a:t>
            </a:r>
            <a:r>
              <a:rPr lang="en-US" dirty="0" err="1"/>
              <a:t>değerlendirme</a:t>
            </a:r>
            <a:r>
              <a:rPr lang="en-US" dirty="0"/>
              <a:t> </a:t>
            </a:r>
            <a:r>
              <a:rPr lang="en-US" dirty="0" err="1"/>
              <a:t>zorunluluğu</a:t>
            </a:r>
            <a:r>
              <a:rPr lang="en-US" dirty="0"/>
              <a:t> </a:t>
            </a:r>
            <a:r>
              <a:rPr lang="en-US" dirty="0" err="1"/>
              <a:t>olarak</a:t>
            </a:r>
            <a:r>
              <a:rPr lang="en-US" dirty="0"/>
              <a:t> </a:t>
            </a:r>
            <a:r>
              <a:rPr lang="en-US" dirty="0" err="1"/>
              <a:t>görülmektedir</a:t>
            </a:r>
            <a:r>
              <a:rPr lang="en-US" dirty="0"/>
              <a:t> (</a:t>
            </a:r>
            <a:r>
              <a:rPr lang="en-US" dirty="0" err="1"/>
              <a:t>Peltekoğlu</a:t>
            </a:r>
            <a:r>
              <a:rPr lang="en-US" dirty="0"/>
              <a:t>, 98; 134- 135)</a:t>
            </a:r>
            <a:r>
              <a:rPr lang="en-US" dirty="0" smtClean="0"/>
              <a:t>.</a:t>
            </a:r>
          </a:p>
          <a:p>
            <a:r>
              <a:rPr lang="en-US" dirty="0" err="1"/>
              <a:t>M</a:t>
            </a:r>
            <a:r>
              <a:rPr lang="en-US" dirty="0" err="1" smtClean="0"/>
              <a:t>aksimum</a:t>
            </a:r>
            <a:r>
              <a:rPr lang="en-US" dirty="0" smtClean="0"/>
              <a:t> </a:t>
            </a:r>
            <a:r>
              <a:rPr lang="en-US" dirty="0" err="1"/>
              <a:t>kar</a:t>
            </a:r>
            <a:r>
              <a:rPr lang="en-US" dirty="0"/>
              <a:t> </a:t>
            </a:r>
            <a:r>
              <a:rPr lang="en-US" dirty="0" err="1"/>
              <a:t>anlayışının</a:t>
            </a:r>
            <a:r>
              <a:rPr lang="en-US" dirty="0"/>
              <a:t> </a:t>
            </a:r>
            <a:r>
              <a:rPr lang="en-US" dirty="0" err="1"/>
              <a:t>yerini</a:t>
            </a:r>
            <a:r>
              <a:rPr lang="en-US" dirty="0"/>
              <a:t> </a:t>
            </a:r>
            <a:r>
              <a:rPr lang="en-US" dirty="0" err="1"/>
              <a:t>topluma</a:t>
            </a:r>
            <a:r>
              <a:rPr lang="en-US" dirty="0"/>
              <a:t> </a:t>
            </a:r>
            <a:r>
              <a:rPr lang="en-US" dirty="0" err="1"/>
              <a:t>sorumlu</a:t>
            </a:r>
            <a:r>
              <a:rPr lang="en-US" dirty="0"/>
              <a:t> </a:t>
            </a:r>
            <a:r>
              <a:rPr lang="en-US" dirty="0" err="1"/>
              <a:t>davranılması</a:t>
            </a:r>
            <a:r>
              <a:rPr lang="en-US" dirty="0"/>
              <a:t> </a:t>
            </a:r>
            <a:r>
              <a:rPr lang="en-US" dirty="0" err="1"/>
              <a:t>anlayışına</a:t>
            </a:r>
            <a:r>
              <a:rPr lang="en-US" dirty="0"/>
              <a:t> </a:t>
            </a:r>
            <a:r>
              <a:rPr lang="en-US" dirty="0" err="1"/>
              <a:t>bırakmasının</a:t>
            </a:r>
            <a:r>
              <a:rPr lang="en-US" dirty="0"/>
              <a:t> </a:t>
            </a:r>
            <a:r>
              <a:rPr lang="en-US" dirty="0" err="1"/>
              <a:t>sonucu</a:t>
            </a:r>
            <a:r>
              <a:rPr lang="en-US" dirty="0"/>
              <a:t> </a:t>
            </a:r>
            <a:r>
              <a:rPr lang="en-US" dirty="0" err="1"/>
              <a:t>olarak</a:t>
            </a:r>
            <a:r>
              <a:rPr lang="en-US" dirty="0"/>
              <a:t>, </a:t>
            </a:r>
            <a:r>
              <a:rPr lang="en-US" dirty="0" err="1"/>
              <a:t>sosyal</a:t>
            </a:r>
            <a:r>
              <a:rPr lang="en-US" dirty="0"/>
              <a:t> </a:t>
            </a:r>
            <a:r>
              <a:rPr lang="en-US" dirty="0" err="1" smtClean="0"/>
              <a:t>sorumluluk</a:t>
            </a:r>
            <a:r>
              <a:rPr lang="en-US" dirty="0" smtClean="0"/>
              <a:t> </a:t>
            </a:r>
            <a:r>
              <a:rPr lang="en-US" dirty="0" err="1" smtClean="0"/>
              <a:t>ortaya</a:t>
            </a:r>
            <a:r>
              <a:rPr lang="en-US" dirty="0" smtClean="0"/>
              <a:t> </a:t>
            </a:r>
            <a:r>
              <a:rPr lang="en-US" dirty="0" err="1" smtClean="0"/>
              <a:t>çıkmaktadır</a:t>
            </a:r>
            <a:r>
              <a:rPr lang="en-US" dirty="0" smtClean="0"/>
              <a:t>.</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Kurumların sorumluluğu nedir?</a:t>
            </a:r>
            <a:endParaRPr lang="tr-TR" dirty="0"/>
          </a:p>
        </p:txBody>
      </p:sp>
      <p:sp>
        <p:nvSpPr>
          <p:cNvPr id="3" name="Content Placeholder 2"/>
          <p:cNvSpPr>
            <a:spLocks noGrp="1"/>
          </p:cNvSpPr>
          <p:nvPr>
            <p:ph idx="1"/>
          </p:nvPr>
        </p:nvSpPr>
        <p:spPr/>
        <p:txBody>
          <a:bodyPr>
            <a:normAutofit/>
          </a:bodyPr>
          <a:lstStyle/>
          <a:p>
            <a:r>
              <a:rPr lang="en-US" dirty="0" err="1" smtClean="0"/>
              <a:t>Friedman’a</a:t>
            </a:r>
            <a:r>
              <a:rPr lang="en-US" dirty="0" smtClean="0"/>
              <a:t> </a:t>
            </a:r>
            <a:r>
              <a:rPr lang="en-US" dirty="0" err="1"/>
              <a:t>göre</a:t>
            </a:r>
            <a:r>
              <a:rPr lang="en-US" dirty="0"/>
              <a:t>, </a:t>
            </a:r>
            <a:r>
              <a:rPr lang="en-US" dirty="0" err="1"/>
              <a:t>kurumların</a:t>
            </a:r>
            <a:r>
              <a:rPr lang="en-US" dirty="0"/>
              <a:t> </a:t>
            </a:r>
            <a:r>
              <a:rPr lang="en-US" dirty="0" err="1"/>
              <a:t>önceliği</a:t>
            </a:r>
            <a:r>
              <a:rPr lang="en-US" dirty="0"/>
              <a:t> </a:t>
            </a:r>
            <a:r>
              <a:rPr lang="en-US" dirty="0" err="1"/>
              <a:t>ekonomik</a:t>
            </a:r>
            <a:r>
              <a:rPr lang="en-US" dirty="0"/>
              <a:t> </a:t>
            </a:r>
            <a:r>
              <a:rPr lang="en-US" dirty="0" err="1"/>
              <a:t>sorumluluklarıdır</a:t>
            </a:r>
            <a:r>
              <a:rPr lang="en-US" dirty="0"/>
              <a:t>. </a:t>
            </a:r>
            <a:r>
              <a:rPr lang="en-US" dirty="0" err="1"/>
              <a:t>Kurum</a:t>
            </a:r>
            <a:r>
              <a:rPr lang="en-US" dirty="0"/>
              <a:t> </a:t>
            </a:r>
            <a:r>
              <a:rPr lang="en-US" dirty="0" err="1"/>
              <a:t>eğer</a:t>
            </a:r>
            <a:r>
              <a:rPr lang="en-US" dirty="0"/>
              <a:t> </a:t>
            </a:r>
            <a:r>
              <a:rPr lang="en-US" dirty="0" err="1"/>
              <a:t>hissedarlara</a:t>
            </a:r>
            <a:r>
              <a:rPr lang="en-US" dirty="0"/>
              <a:t> </a:t>
            </a:r>
            <a:r>
              <a:rPr lang="en-US" dirty="0" err="1"/>
              <a:t>hizmet</a:t>
            </a:r>
            <a:r>
              <a:rPr lang="en-US" dirty="0"/>
              <a:t> </a:t>
            </a:r>
            <a:r>
              <a:rPr lang="en-US" dirty="0" err="1"/>
              <a:t>etmezse</a:t>
            </a:r>
            <a:r>
              <a:rPr lang="en-US" dirty="0"/>
              <a:t>, </a:t>
            </a:r>
            <a:r>
              <a:rPr lang="en-US" dirty="0" err="1"/>
              <a:t>topluma</a:t>
            </a:r>
            <a:r>
              <a:rPr lang="en-US" dirty="0"/>
              <a:t> </a:t>
            </a:r>
            <a:r>
              <a:rPr lang="en-US" dirty="0" err="1"/>
              <a:t>hizmet</a:t>
            </a:r>
            <a:r>
              <a:rPr lang="en-US" dirty="0"/>
              <a:t> </a:t>
            </a:r>
            <a:r>
              <a:rPr lang="en-US" dirty="0" err="1"/>
              <a:t>etme</a:t>
            </a:r>
            <a:r>
              <a:rPr lang="en-US" dirty="0"/>
              <a:t> </a:t>
            </a:r>
            <a:r>
              <a:rPr lang="en-US" dirty="0" err="1"/>
              <a:t>gücünden</a:t>
            </a:r>
            <a:r>
              <a:rPr lang="en-US" dirty="0"/>
              <a:t> </a:t>
            </a:r>
            <a:r>
              <a:rPr lang="en-US" dirty="0" err="1"/>
              <a:t>yoksun</a:t>
            </a:r>
            <a:r>
              <a:rPr lang="en-US" dirty="0"/>
              <a:t> </a:t>
            </a:r>
            <a:r>
              <a:rPr lang="en-US" dirty="0" err="1"/>
              <a:t>kalacaktır</a:t>
            </a:r>
            <a:r>
              <a:rPr lang="en-US" dirty="0"/>
              <a:t>. Friedman, </a:t>
            </a:r>
            <a:r>
              <a:rPr lang="en-US" dirty="0" err="1"/>
              <a:t>toplumun</a:t>
            </a:r>
            <a:r>
              <a:rPr lang="en-US" dirty="0"/>
              <a:t> </a:t>
            </a:r>
            <a:r>
              <a:rPr lang="en-US" dirty="0" err="1"/>
              <a:t>temel</a:t>
            </a:r>
            <a:r>
              <a:rPr lang="en-US" dirty="0"/>
              <a:t> </a:t>
            </a:r>
            <a:r>
              <a:rPr lang="en-US" dirty="0" err="1"/>
              <a:t>kurallarına</a:t>
            </a:r>
            <a:r>
              <a:rPr lang="en-US" dirty="0"/>
              <a:t> </a:t>
            </a:r>
            <a:r>
              <a:rPr lang="en-US" dirty="0" err="1"/>
              <a:t>uyacak</a:t>
            </a:r>
            <a:r>
              <a:rPr lang="en-US" dirty="0"/>
              <a:t> </a:t>
            </a:r>
            <a:r>
              <a:rPr lang="en-US" dirty="0" err="1"/>
              <a:t>biçimde</a:t>
            </a:r>
            <a:r>
              <a:rPr lang="en-US" dirty="0"/>
              <a:t>, </a:t>
            </a:r>
            <a:r>
              <a:rPr lang="en-US" dirty="0" err="1"/>
              <a:t>kurumların</a:t>
            </a:r>
            <a:r>
              <a:rPr lang="en-US" dirty="0"/>
              <a:t> </a:t>
            </a:r>
            <a:r>
              <a:rPr lang="en-US" dirty="0" err="1"/>
              <a:t>ahlaki</a:t>
            </a:r>
            <a:r>
              <a:rPr lang="en-US" dirty="0"/>
              <a:t> </a:t>
            </a:r>
            <a:r>
              <a:rPr lang="en-US" dirty="0" err="1"/>
              <a:t>ve</a:t>
            </a:r>
            <a:r>
              <a:rPr lang="en-US" dirty="0"/>
              <a:t> </a:t>
            </a:r>
            <a:r>
              <a:rPr lang="en-US" dirty="0" err="1"/>
              <a:t>etik</a:t>
            </a:r>
            <a:r>
              <a:rPr lang="en-US" dirty="0"/>
              <a:t> </a:t>
            </a:r>
            <a:r>
              <a:rPr lang="en-US" dirty="0" err="1"/>
              <a:t>sorumluluklarının</a:t>
            </a:r>
            <a:r>
              <a:rPr lang="en-US" dirty="0"/>
              <a:t> </a:t>
            </a:r>
            <a:r>
              <a:rPr lang="en-US" dirty="0" err="1"/>
              <a:t>mümkün</a:t>
            </a:r>
            <a:r>
              <a:rPr lang="en-US" dirty="0"/>
              <a:t> </a:t>
            </a:r>
            <a:r>
              <a:rPr lang="en-US" dirty="0" err="1"/>
              <a:t>olduğunca</a:t>
            </a:r>
            <a:r>
              <a:rPr lang="en-US" dirty="0"/>
              <a:t> </a:t>
            </a:r>
            <a:r>
              <a:rPr lang="en-US" dirty="0" err="1"/>
              <a:t>çok</a:t>
            </a:r>
            <a:r>
              <a:rPr lang="en-US" dirty="0"/>
              <a:t> </a:t>
            </a:r>
            <a:r>
              <a:rPr lang="en-US" dirty="0" err="1"/>
              <a:t>para</a:t>
            </a:r>
            <a:r>
              <a:rPr lang="en-US" dirty="0"/>
              <a:t> </a:t>
            </a:r>
            <a:r>
              <a:rPr lang="en-US" dirty="0" err="1"/>
              <a:t>kazanmak</a:t>
            </a:r>
            <a:r>
              <a:rPr lang="en-US" dirty="0"/>
              <a:t> </a:t>
            </a:r>
            <a:r>
              <a:rPr lang="en-US" dirty="0" err="1"/>
              <a:t>olduğunu</a:t>
            </a:r>
            <a:r>
              <a:rPr lang="en-US" dirty="0"/>
              <a:t> </a:t>
            </a:r>
            <a:r>
              <a:rPr lang="en-US" dirty="0" err="1"/>
              <a:t>belirtmiştir</a:t>
            </a:r>
            <a:r>
              <a:rPr lang="en-US" dirty="0" smtClean="0"/>
              <a:t>.</a:t>
            </a:r>
          </a:p>
          <a:p>
            <a:r>
              <a:rPr lang="en-US" dirty="0" smtClean="0"/>
              <a:t>Bu </a:t>
            </a:r>
            <a:r>
              <a:rPr lang="en-US" dirty="0" err="1" smtClean="0"/>
              <a:t>anlayışa</a:t>
            </a:r>
            <a:r>
              <a:rPr lang="en-US" dirty="0" smtClean="0"/>
              <a:t> </a:t>
            </a:r>
            <a:r>
              <a:rPr lang="en-US" dirty="0" err="1" smtClean="0"/>
              <a:t>karşı</a:t>
            </a:r>
            <a:r>
              <a:rPr lang="en-US" dirty="0" smtClean="0"/>
              <a:t> </a:t>
            </a:r>
            <a:r>
              <a:rPr lang="en-US" dirty="0" err="1" smtClean="0"/>
              <a:t>oluşan</a:t>
            </a:r>
            <a:r>
              <a:rPr lang="en-US" dirty="0" smtClean="0"/>
              <a:t> </a:t>
            </a:r>
            <a:r>
              <a:rPr lang="en-US" dirty="0" err="1" smtClean="0"/>
              <a:t>tepkiler</a:t>
            </a:r>
            <a:r>
              <a:rPr lang="en-US" dirty="0" smtClean="0"/>
              <a:t>, </a:t>
            </a:r>
            <a:r>
              <a:rPr lang="en-US" dirty="0" err="1" smtClean="0"/>
              <a:t>özel</a:t>
            </a:r>
            <a:r>
              <a:rPr lang="en-US" dirty="0" smtClean="0"/>
              <a:t> </a:t>
            </a:r>
            <a:r>
              <a:rPr lang="en-US" dirty="0" err="1" smtClean="0"/>
              <a:t>sektörün</a:t>
            </a:r>
            <a:r>
              <a:rPr lang="en-US" dirty="0" smtClean="0"/>
              <a:t> </a:t>
            </a:r>
            <a:r>
              <a:rPr lang="en-US" dirty="0" err="1" smtClean="0"/>
              <a:t>kendini</a:t>
            </a:r>
            <a:r>
              <a:rPr lang="en-US" dirty="0" smtClean="0"/>
              <a:t> </a:t>
            </a:r>
            <a:r>
              <a:rPr lang="en-US" dirty="0" err="1" smtClean="0"/>
              <a:t>yeniden</a:t>
            </a:r>
            <a:r>
              <a:rPr lang="en-US" dirty="0" smtClean="0"/>
              <a:t> </a:t>
            </a:r>
            <a:r>
              <a:rPr lang="en-US" dirty="0" err="1" smtClean="0"/>
              <a:t>anlamlandırma</a:t>
            </a:r>
            <a:r>
              <a:rPr lang="en-US" dirty="0" smtClean="0"/>
              <a:t> </a:t>
            </a:r>
            <a:r>
              <a:rPr lang="en-US" dirty="0" err="1" smtClean="0"/>
              <a:t>ve</a:t>
            </a:r>
            <a:r>
              <a:rPr lang="en-US" dirty="0" smtClean="0"/>
              <a:t> </a:t>
            </a:r>
            <a:r>
              <a:rPr lang="en-US" dirty="0" err="1" smtClean="0"/>
              <a:t>toplumdaki</a:t>
            </a:r>
            <a:r>
              <a:rPr lang="en-US" dirty="0" smtClean="0"/>
              <a:t> </a:t>
            </a:r>
            <a:r>
              <a:rPr lang="en-US" dirty="0" err="1" smtClean="0"/>
              <a:t>itibarını</a:t>
            </a:r>
            <a:r>
              <a:rPr lang="en-US" dirty="0" smtClean="0"/>
              <a:t> </a:t>
            </a:r>
            <a:r>
              <a:rPr lang="en-US" dirty="0" err="1" smtClean="0"/>
              <a:t>arttırma</a:t>
            </a:r>
            <a:r>
              <a:rPr lang="en-US" dirty="0" smtClean="0"/>
              <a:t> </a:t>
            </a:r>
            <a:r>
              <a:rPr lang="en-US" dirty="0" err="1" smtClean="0"/>
              <a:t>çabaları</a:t>
            </a:r>
            <a:r>
              <a:rPr lang="en-US" dirty="0" smtClean="0"/>
              <a:t> </a:t>
            </a:r>
            <a:r>
              <a:rPr lang="en-US" dirty="0" err="1" smtClean="0"/>
              <a:t>içine</a:t>
            </a:r>
            <a:r>
              <a:rPr lang="en-US" dirty="0" smtClean="0"/>
              <a:t> </a:t>
            </a:r>
            <a:r>
              <a:rPr lang="en-US" dirty="0" err="1" smtClean="0"/>
              <a:t>girmesine</a:t>
            </a:r>
            <a:r>
              <a:rPr lang="en-US" dirty="0" smtClean="0"/>
              <a:t> </a:t>
            </a:r>
            <a:r>
              <a:rPr lang="en-US" dirty="0" err="1" smtClean="0"/>
              <a:t>sebep</a:t>
            </a:r>
            <a:r>
              <a:rPr lang="en-US" dirty="0" smtClean="0"/>
              <a:t> </a:t>
            </a:r>
            <a:r>
              <a:rPr lang="en-US" dirty="0" err="1" smtClean="0"/>
              <a:t>olmuştur</a:t>
            </a:r>
            <a:r>
              <a:rPr lang="en-US" dirty="0" smtClean="0"/>
              <a:t>.</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lnSpcReduction="10000"/>
          </a:bodyPr>
          <a:lstStyle/>
          <a:p>
            <a:r>
              <a:rPr lang="en-US" dirty="0" err="1"/>
              <a:t>Kurumlar</a:t>
            </a:r>
            <a:r>
              <a:rPr lang="en-US" dirty="0"/>
              <a:t> </a:t>
            </a:r>
            <a:r>
              <a:rPr lang="en-US" dirty="0" err="1"/>
              <a:t>artık</a:t>
            </a:r>
            <a:r>
              <a:rPr lang="en-US" dirty="0"/>
              <a:t> </a:t>
            </a:r>
            <a:r>
              <a:rPr lang="en-US" dirty="0" err="1"/>
              <a:t>sadece</a:t>
            </a:r>
            <a:r>
              <a:rPr lang="en-US" dirty="0"/>
              <a:t> mal </a:t>
            </a:r>
            <a:r>
              <a:rPr lang="en-US" dirty="0" err="1"/>
              <a:t>ve</a:t>
            </a:r>
            <a:r>
              <a:rPr lang="en-US" dirty="0"/>
              <a:t> </a:t>
            </a:r>
            <a:r>
              <a:rPr lang="en-US" dirty="0" err="1"/>
              <a:t>hizmet</a:t>
            </a:r>
            <a:r>
              <a:rPr lang="en-US" dirty="0"/>
              <a:t> </a:t>
            </a:r>
            <a:r>
              <a:rPr lang="en-US" dirty="0" err="1"/>
              <a:t>üreten</a:t>
            </a:r>
            <a:r>
              <a:rPr lang="en-US" dirty="0"/>
              <a:t> </a:t>
            </a:r>
            <a:r>
              <a:rPr lang="en-US" dirty="0" err="1"/>
              <a:t>kurumlar</a:t>
            </a:r>
            <a:r>
              <a:rPr lang="en-US" dirty="0"/>
              <a:t> </a:t>
            </a:r>
            <a:r>
              <a:rPr lang="en-US" dirty="0" err="1"/>
              <a:t>değil</a:t>
            </a:r>
            <a:r>
              <a:rPr lang="en-US" dirty="0"/>
              <a:t> </a:t>
            </a:r>
            <a:r>
              <a:rPr lang="en-US" dirty="0" err="1"/>
              <a:t>aynı</a:t>
            </a:r>
            <a:r>
              <a:rPr lang="en-US" dirty="0"/>
              <a:t> </a:t>
            </a:r>
            <a:r>
              <a:rPr lang="en-US" dirty="0" err="1"/>
              <a:t>zamanda</a:t>
            </a:r>
            <a:r>
              <a:rPr lang="en-US" dirty="0"/>
              <a:t> </a:t>
            </a:r>
            <a:r>
              <a:rPr lang="en-US" dirty="0" err="1"/>
              <a:t>çalışanın</a:t>
            </a:r>
            <a:r>
              <a:rPr lang="en-US" dirty="0"/>
              <a:t> </a:t>
            </a:r>
            <a:r>
              <a:rPr lang="en-US" dirty="0" err="1"/>
              <a:t>refahını</a:t>
            </a:r>
            <a:r>
              <a:rPr lang="en-US" dirty="0"/>
              <a:t> </a:t>
            </a:r>
            <a:r>
              <a:rPr lang="en-US" dirty="0" err="1"/>
              <a:t>düşünen</a:t>
            </a:r>
            <a:r>
              <a:rPr lang="en-US" dirty="0"/>
              <a:t>, </a:t>
            </a:r>
            <a:r>
              <a:rPr lang="en-US" dirty="0" err="1"/>
              <a:t>toplumsal</a:t>
            </a:r>
            <a:r>
              <a:rPr lang="en-US" dirty="0"/>
              <a:t> </a:t>
            </a:r>
            <a:r>
              <a:rPr lang="en-US" dirty="0" err="1"/>
              <a:t>olaylara</a:t>
            </a:r>
            <a:r>
              <a:rPr lang="en-US" dirty="0"/>
              <a:t> </a:t>
            </a:r>
            <a:r>
              <a:rPr lang="en-US" dirty="0" err="1"/>
              <a:t>duyarlı</a:t>
            </a:r>
            <a:r>
              <a:rPr lang="en-US" dirty="0"/>
              <a:t>, </a:t>
            </a:r>
            <a:r>
              <a:rPr lang="en-US" dirty="0" err="1"/>
              <a:t>çevreyi</a:t>
            </a:r>
            <a:r>
              <a:rPr lang="en-US" dirty="0"/>
              <a:t> </a:t>
            </a:r>
            <a:r>
              <a:rPr lang="en-US" dirty="0" err="1"/>
              <a:t>koruyan</a:t>
            </a:r>
            <a:r>
              <a:rPr lang="en-US" dirty="0"/>
              <a:t>, </a:t>
            </a:r>
            <a:r>
              <a:rPr lang="en-US" dirty="0" err="1"/>
              <a:t>tüketiciye</a:t>
            </a:r>
            <a:r>
              <a:rPr lang="en-US" dirty="0"/>
              <a:t> en </a:t>
            </a:r>
            <a:r>
              <a:rPr lang="en-US" dirty="0" err="1"/>
              <a:t>iyi</a:t>
            </a:r>
            <a:r>
              <a:rPr lang="en-US" dirty="0"/>
              <a:t> </a:t>
            </a:r>
            <a:r>
              <a:rPr lang="en-US" dirty="0" err="1"/>
              <a:t>hizmeti</a:t>
            </a:r>
            <a:r>
              <a:rPr lang="en-US" dirty="0"/>
              <a:t> </a:t>
            </a:r>
            <a:r>
              <a:rPr lang="en-US" dirty="0" err="1"/>
              <a:t>vermeyi</a:t>
            </a:r>
            <a:r>
              <a:rPr lang="en-US" dirty="0"/>
              <a:t> </a:t>
            </a:r>
            <a:r>
              <a:rPr lang="en-US" dirty="0" err="1"/>
              <a:t>amaçlayan</a:t>
            </a:r>
            <a:r>
              <a:rPr lang="en-US" dirty="0"/>
              <a:t> </a:t>
            </a:r>
            <a:r>
              <a:rPr lang="en-US" dirty="0" err="1"/>
              <a:t>kurumlar</a:t>
            </a:r>
            <a:r>
              <a:rPr lang="en-US" dirty="0"/>
              <a:t> </a:t>
            </a:r>
            <a:r>
              <a:rPr lang="en-US" dirty="0" err="1"/>
              <a:t>olarak</a:t>
            </a:r>
            <a:r>
              <a:rPr lang="en-US" dirty="0"/>
              <a:t> </a:t>
            </a:r>
            <a:r>
              <a:rPr lang="en-US" dirty="0" err="1"/>
              <a:t>düşünülmelidir</a:t>
            </a:r>
            <a:r>
              <a:rPr lang="en-US" dirty="0"/>
              <a:t>. </a:t>
            </a:r>
            <a:r>
              <a:rPr lang="en-US" dirty="0" err="1"/>
              <a:t>Toplum</a:t>
            </a:r>
            <a:r>
              <a:rPr lang="en-US" dirty="0"/>
              <a:t> </a:t>
            </a:r>
            <a:r>
              <a:rPr lang="en-US" dirty="0" err="1"/>
              <a:t>beklentilerinin</a:t>
            </a:r>
            <a:r>
              <a:rPr lang="en-US" dirty="0"/>
              <a:t> </a:t>
            </a:r>
            <a:r>
              <a:rPr lang="en-US" dirty="0" err="1"/>
              <a:t>değişmesiyle</a:t>
            </a:r>
            <a:r>
              <a:rPr lang="en-US" dirty="0"/>
              <a:t>, </a:t>
            </a:r>
            <a:r>
              <a:rPr lang="en-US" dirty="0" err="1"/>
              <a:t>kurumun</a:t>
            </a:r>
            <a:r>
              <a:rPr lang="en-US" dirty="0"/>
              <a:t> </a:t>
            </a:r>
            <a:r>
              <a:rPr lang="en-US" dirty="0" err="1"/>
              <a:t>sorumluluklarını</a:t>
            </a:r>
            <a:r>
              <a:rPr lang="en-US" dirty="0"/>
              <a:t> </a:t>
            </a:r>
            <a:r>
              <a:rPr lang="en-US" dirty="0" err="1"/>
              <a:t>yerine</a:t>
            </a:r>
            <a:r>
              <a:rPr lang="en-US" dirty="0"/>
              <a:t> </a:t>
            </a:r>
            <a:r>
              <a:rPr lang="en-US" dirty="0" err="1"/>
              <a:t>getirme</a:t>
            </a:r>
            <a:r>
              <a:rPr lang="en-US" dirty="0"/>
              <a:t> </a:t>
            </a:r>
            <a:r>
              <a:rPr lang="en-US" dirty="0" err="1"/>
              <a:t>konusundaki</a:t>
            </a:r>
            <a:r>
              <a:rPr lang="en-US" dirty="0"/>
              <a:t> </a:t>
            </a:r>
            <a:r>
              <a:rPr lang="en-US" dirty="0" err="1"/>
              <a:t>stratejik</a:t>
            </a:r>
            <a:r>
              <a:rPr lang="en-US" dirty="0"/>
              <a:t> </a:t>
            </a:r>
            <a:r>
              <a:rPr lang="en-US" dirty="0" err="1"/>
              <a:t>yönetim</a:t>
            </a:r>
            <a:r>
              <a:rPr lang="en-US" dirty="0"/>
              <a:t> </a:t>
            </a:r>
            <a:r>
              <a:rPr lang="en-US" dirty="0" err="1"/>
              <a:t>yaklaşımı</a:t>
            </a:r>
            <a:r>
              <a:rPr lang="en-US" dirty="0"/>
              <a:t> </a:t>
            </a:r>
            <a:r>
              <a:rPr lang="en-US" dirty="0" err="1"/>
              <a:t>altında</a:t>
            </a:r>
            <a:r>
              <a:rPr lang="en-US" dirty="0"/>
              <a:t> </a:t>
            </a:r>
            <a:r>
              <a:rPr lang="en-US" dirty="0" err="1"/>
              <a:t>ele</a:t>
            </a:r>
            <a:r>
              <a:rPr lang="en-US" dirty="0"/>
              <a:t> </a:t>
            </a:r>
            <a:r>
              <a:rPr lang="en-US" dirty="0" err="1"/>
              <a:t>alınmasını</a:t>
            </a:r>
            <a:r>
              <a:rPr lang="en-US" dirty="0"/>
              <a:t> </a:t>
            </a:r>
            <a:r>
              <a:rPr lang="en-US" dirty="0" err="1"/>
              <a:t>gerektirmektedir</a:t>
            </a:r>
            <a:r>
              <a:rPr lang="en-US" dirty="0"/>
              <a:t>. Bu </a:t>
            </a:r>
            <a:r>
              <a:rPr lang="en-US" dirty="0" err="1"/>
              <a:t>nedenle</a:t>
            </a:r>
            <a:r>
              <a:rPr lang="en-US" dirty="0"/>
              <a:t> </a:t>
            </a:r>
            <a:r>
              <a:rPr lang="en-US" dirty="0" err="1"/>
              <a:t>bu</a:t>
            </a:r>
            <a:r>
              <a:rPr lang="en-US" dirty="0"/>
              <a:t> </a:t>
            </a:r>
            <a:r>
              <a:rPr lang="en-US" dirty="0" err="1"/>
              <a:t>özellikle</a:t>
            </a:r>
            <a:r>
              <a:rPr lang="en-US" dirty="0"/>
              <a:t> </a:t>
            </a:r>
            <a:r>
              <a:rPr lang="en-US" dirty="0" err="1"/>
              <a:t>iletişim</a:t>
            </a:r>
            <a:r>
              <a:rPr lang="en-US" dirty="0"/>
              <a:t> </a:t>
            </a:r>
            <a:r>
              <a:rPr lang="en-US" dirty="0" err="1"/>
              <a:t>stratejilerinin</a:t>
            </a:r>
            <a:r>
              <a:rPr lang="en-US" dirty="0"/>
              <a:t> </a:t>
            </a:r>
            <a:r>
              <a:rPr lang="en-US" dirty="0" err="1"/>
              <a:t>geliştirilmesi</a:t>
            </a:r>
            <a:r>
              <a:rPr lang="en-US" dirty="0"/>
              <a:t> </a:t>
            </a:r>
            <a:r>
              <a:rPr lang="en-US" dirty="0" err="1"/>
              <a:t>ve</a:t>
            </a:r>
            <a:r>
              <a:rPr lang="en-US" dirty="0"/>
              <a:t> </a:t>
            </a:r>
            <a:r>
              <a:rPr lang="en-US" dirty="0" err="1"/>
              <a:t>uygulanması</a:t>
            </a:r>
            <a:r>
              <a:rPr lang="en-US" dirty="0"/>
              <a:t> </a:t>
            </a:r>
            <a:r>
              <a:rPr lang="en-US" dirty="0" err="1"/>
              <a:t>açısından</a:t>
            </a:r>
            <a:r>
              <a:rPr lang="en-US" dirty="0"/>
              <a:t>, </a:t>
            </a:r>
            <a:r>
              <a:rPr lang="en-US" dirty="0" err="1"/>
              <a:t>kurumsal</a:t>
            </a:r>
            <a:r>
              <a:rPr lang="en-US" dirty="0"/>
              <a:t> </a:t>
            </a:r>
            <a:r>
              <a:rPr lang="en-US" dirty="0" err="1"/>
              <a:t>sosyal</a:t>
            </a:r>
            <a:r>
              <a:rPr lang="en-US" dirty="0"/>
              <a:t> </a:t>
            </a:r>
            <a:r>
              <a:rPr lang="en-US" dirty="0" err="1"/>
              <a:t>sorumluluğun</a:t>
            </a:r>
            <a:r>
              <a:rPr lang="en-US" dirty="0"/>
              <a:t> </a:t>
            </a:r>
            <a:r>
              <a:rPr lang="en-US" dirty="0" err="1"/>
              <a:t>halkla</a:t>
            </a:r>
            <a:r>
              <a:rPr lang="en-US" dirty="0"/>
              <a:t> </a:t>
            </a:r>
            <a:r>
              <a:rPr lang="en-US" dirty="0" err="1"/>
              <a:t>ilişkiler</a:t>
            </a:r>
            <a:r>
              <a:rPr lang="en-US" dirty="0"/>
              <a:t> </a:t>
            </a:r>
            <a:r>
              <a:rPr lang="en-US" dirty="0" err="1"/>
              <a:t>uygulamalarının</a:t>
            </a:r>
            <a:r>
              <a:rPr lang="en-US" dirty="0"/>
              <a:t> </a:t>
            </a:r>
            <a:r>
              <a:rPr lang="en-US" dirty="0" err="1"/>
              <a:t>bir</a:t>
            </a:r>
            <a:r>
              <a:rPr lang="en-US" dirty="0"/>
              <a:t> </a:t>
            </a:r>
            <a:r>
              <a:rPr lang="en-US" dirty="0" err="1"/>
              <a:t>parçası</a:t>
            </a:r>
            <a:r>
              <a:rPr lang="en-US" dirty="0"/>
              <a:t> </a:t>
            </a:r>
            <a:r>
              <a:rPr lang="en-US" dirty="0" err="1"/>
              <a:t>olarak</a:t>
            </a:r>
            <a:r>
              <a:rPr lang="en-US" dirty="0"/>
              <a:t> </a:t>
            </a:r>
            <a:r>
              <a:rPr lang="en-US" dirty="0" err="1"/>
              <a:t>ele</a:t>
            </a:r>
            <a:r>
              <a:rPr lang="en-US" dirty="0"/>
              <a:t> </a:t>
            </a:r>
            <a:r>
              <a:rPr lang="en-US" dirty="0" err="1" smtClean="0"/>
              <a:t>alınıyor</a:t>
            </a:r>
            <a:r>
              <a:rPr lang="en-US" dirty="0" smtClean="0"/>
              <a:t>.</a:t>
            </a: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p:cNvSpPr>
            <a:spLocks noGrp="1"/>
          </p:cNvSpPr>
          <p:nvPr>
            <p:ph type="title"/>
          </p:nvPr>
        </p:nvSpPr>
        <p:spPr/>
        <p:txBody>
          <a:bodyPr/>
          <a:lstStyle/>
          <a:p>
            <a:r>
              <a:rPr lang="tr-TR" dirty="0" smtClean="0"/>
              <a:t>Sosyal sorumluluk piramidi</a:t>
            </a:r>
            <a:endParaRPr lang="tr-TR"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51237" y="1935163"/>
            <a:ext cx="6841526" cy="438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822304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tr-TR" dirty="0" smtClean="0"/>
              <a:t>Stratejik bakış</a:t>
            </a:r>
            <a:endParaRPr lang="tr-TR" dirty="0"/>
          </a:p>
        </p:txBody>
      </p:sp>
      <p:sp>
        <p:nvSpPr>
          <p:cNvPr id="6" name="Content Placeholder 5"/>
          <p:cNvSpPr>
            <a:spLocks noGrp="1"/>
          </p:cNvSpPr>
          <p:nvPr>
            <p:ph idx="1"/>
          </p:nvPr>
        </p:nvSpPr>
        <p:spPr/>
        <p:txBody>
          <a:bodyPr>
            <a:normAutofit fontScale="92500" lnSpcReduction="20000"/>
          </a:bodyPr>
          <a:lstStyle/>
          <a:p>
            <a:r>
              <a:rPr lang="en-US" dirty="0" err="1"/>
              <a:t>Kurumlar</a:t>
            </a:r>
            <a:r>
              <a:rPr lang="en-US" dirty="0"/>
              <a:t> </a:t>
            </a:r>
            <a:r>
              <a:rPr lang="en-US" dirty="0" err="1"/>
              <a:t>ve</a:t>
            </a:r>
            <a:r>
              <a:rPr lang="en-US" dirty="0"/>
              <a:t> </a:t>
            </a:r>
            <a:r>
              <a:rPr lang="en-US" dirty="0" err="1"/>
              <a:t>işletmeler</a:t>
            </a:r>
            <a:r>
              <a:rPr lang="en-US" dirty="0"/>
              <a:t> </a:t>
            </a:r>
            <a:r>
              <a:rPr lang="en-US" dirty="0" err="1"/>
              <a:t>toplumun</a:t>
            </a:r>
            <a:r>
              <a:rPr lang="en-US" dirty="0"/>
              <a:t> </a:t>
            </a:r>
            <a:r>
              <a:rPr lang="en-US" dirty="0" err="1"/>
              <a:t>ihtiyaçlarını</a:t>
            </a:r>
            <a:r>
              <a:rPr lang="en-US" dirty="0"/>
              <a:t> </a:t>
            </a:r>
            <a:r>
              <a:rPr lang="en-US" dirty="0" err="1"/>
              <a:t>karşılamak</a:t>
            </a:r>
            <a:r>
              <a:rPr lang="en-US" dirty="0"/>
              <a:t> </a:t>
            </a:r>
            <a:r>
              <a:rPr lang="en-US" dirty="0" err="1"/>
              <a:t>üzere</a:t>
            </a:r>
            <a:r>
              <a:rPr lang="en-US" dirty="0"/>
              <a:t> </a:t>
            </a:r>
            <a:r>
              <a:rPr lang="en-US" dirty="0" err="1"/>
              <a:t>kurulmuşlardır</a:t>
            </a:r>
            <a:r>
              <a:rPr lang="en-US" dirty="0"/>
              <a:t>. </a:t>
            </a:r>
            <a:r>
              <a:rPr lang="en-US" dirty="0" err="1"/>
              <a:t>Özgür</a:t>
            </a:r>
            <a:r>
              <a:rPr lang="en-US" dirty="0"/>
              <a:t> </a:t>
            </a:r>
            <a:r>
              <a:rPr lang="en-US" dirty="0" err="1"/>
              <a:t>bir</a:t>
            </a:r>
            <a:r>
              <a:rPr lang="en-US" dirty="0"/>
              <a:t> </a:t>
            </a:r>
            <a:r>
              <a:rPr lang="en-US" dirty="0" err="1"/>
              <a:t>toplumda</a:t>
            </a:r>
            <a:r>
              <a:rPr lang="en-US" dirty="0"/>
              <a:t> </a:t>
            </a:r>
            <a:r>
              <a:rPr lang="en-US" dirty="0" err="1"/>
              <a:t>çeşitli</a:t>
            </a:r>
            <a:r>
              <a:rPr lang="en-US" dirty="0"/>
              <a:t> </a:t>
            </a:r>
            <a:r>
              <a:rPr lang="en-US" dirty="0" err="1"/>
              <a:t>kesimlerin</a:t>
            </a:r>
            <a:r>
              <a:rPr lang="en-US" dirty="0"/>
              <a:t> </a:t>
            </a:r>
            <a:r>
              <a:rPr lang="en-US" dirty="0" err="1"/>
              <a:t>ihtiyaçlarını</a:t>
            </a:r>
            <a:r>
              <a:rPr lang="en-US" dirty="0"/>
              <a:t> </a:t>
            </a:r>
            <a:r>
              <a:rPr lang="en-US" dirty="0" err="1"/>
              <a:t>karşılamak</a:t>
            </a:r>
            <a:r>
              <a:rPr lang="en-US" dirty="0"/>
              <a:t> </a:t>
            </a:r>
            <a:r>
              <a:rPr lang="en-US" dirty="0" err="1"/>
              <a:t>üzere</a:t>
            </a:r>
            <a:r>
              <a:rPr lang="en-US" dirty="0"/>
              <a:t> </a:t>
            </a:r>
            <a:r>
              <a:rPr lang="en-US" dirty="0" err="1"/>
              <a:t>kurulmuş</a:t>
            </a:r>
            <a:r>
              <a:rPr lang="en-US" dirty="0"/>
              <a:t> </a:t>
            </a:r>
            <a:r>
              <a:rPr lang="en-US" dirty="0" err="1"/>
              <a:t>fakat</a:t>
            </a:r>
            <a:r>
              <a:rPr lang="en-US" dirty="0"/>
              <a:t> </a:t>
            </a:r>
            <a:r>
              <a:rPr lang="en-US" dirty="0" err="1"/>
              <a:t>bunu</a:t>
            </a:r>
            <a:r>
              <a:rPr lang="en-US" dirty="0"/>
              <a:t> </a:t>
            </a:r>
            <a:r>
              <a:rPr lang="en-US" dirty="0" err="1"/>
              <a:t>yerine</a:t>
            </a:r>
            <a:r>
              <a:rPr lang="en-US" dirty="0"/>
              <a:t> </a:t>
            </a:r>
            <a:r>
              <a:rPr lang="en-US" dirty="0" err="1"/>
              <a:t>getiremeyen</a:t>
            </a:r>
            <a:r>
              <a:rPr lang="en-US" dirty="0"/>
              <a:t> </a:t>
            </a:r>
            <a:r>
              <a:rPr lang="en-US" dirty="0" err="1"/>
              <a:t>örgütler</a:t>
            </a:r>
            <a:r>
              <a:rPr lang="en-US" dirty="0"/>
              <a:t> </a:t>
            </a:r>
            <a:r>
              <a:rPr lang="en-US" dirty="0" err="1"/>
              <a:t>yok</a:t>
            </a:r>
            <a:r>
              <a:rPr lang="en-US" dirty="0"/>
              <a:t> </a:t>
            </a:r>
            <a:r>
              <a:rPr lang="en-US" dirty="0" err="1"/>
              <a:t>olurlar</a:t>
            </a:r>
            <a:r>
              <a:rPr lang="en-US" dirty="0"/>
              <a:t>. </a:t>
            </a:r>
            <a:r>
              <a:rPr lang="en-US" dirty="0" err="1"/>
              <a:t>İster</a:t>
            </a:r>
            <a:r>
              <a:rPr lang="en-US" dirty="0"/>
              <a:t> </a:t>
            </a:r>
            <a:r>
              <a:rPr lang="en-US" dirty="0" err="1"/>
              <a:t>sivil</a:t>
            </a:r>
            <a:r>
              <a:rPr lang="en-US" dirty="0"/>
              <a:t> </a:t>
            </a:r>
            <a:r>
              <a:rPr lang="en-US" dirty="0" err="1"/>
              <a:t>toplum</a:t>
            </a:r>
            <a:r>
              <a:rPr lang="en-US" dirty="0"/>
              <a:t> </a:t>
            </a:r>
            <a:r>
              <a:rPr lang="en-US" dirty="0" err="1"/>
              <a:t>kuruluşu</a:t>
            </a:r>
            <a:r>
              <a:rPr lang="en-US" dirty="0"/>
              <a:t>, </a:t>
            </a:r>
            <a:r>
              <a:rPr lang="en-US" dirty="0" err="1"/>
              <a:t>ister</a:t>
            </a:r>
            <a:r>
              <a:rPr lang="en-US" dirty="0"/>
              <a:t> </a:t>
            </a:r>
            <a:r>
              <a:rPr lang="en-US" dirty="0" err="1"/>
              <a:t>kamu</a:t>
            </a:r>
            <a:r>
              <a:rPr lang="en-US" dirty="0"/>
              <a:t>, </a:t>
            </a:r>
            <a:r>
              <a:rPr lang="en-US" dirty="0" err="1"/>
              <a:t>isterse</a:t>
            </a:r>
            <a:r>
              <a:rPr lang="en-US" dirty="0"/>
              <a:t> </a:t>
            </a:r>
            <a:r>
              <a:rPr lang="en-US" dirty="0" err="1"/>
              <a:t>kar</a:t>
            </a:r>
            <a:r>
              <a:rPr lang="en-US" dirty="0"/>
              <a:t> </a:t>
            </a:r>
            <a:r>
              <a:rPr lang="en-US" dirty="0" err="1"/>
              <a:t>amacı</a:t>
            </a:r>
            <a:r>
              <a:rPr lang="en-US" dirty="0"/>
              <a:t> </a:t>
            </a:r>
            <a:r>
              <a:rPr lang="en-US" dirty="0" err="1"/>
              <a:t>güden</a:t>
            </a:r>
            <a:r>
              <a:rPr lang="en-US" dirty="0"/>
              <a:t> </a:t>
            </a:r>
            <a:r>
              <a:rPr lang="en-US" dirty="0" err="1"/>
              <a:t>işletme</a:t>
            </a:r>
            <a:r>
              <a:rPr lang="en-US" dirty="0"/>
              <a:t> </a:t>
            </a:r>
            <a:r>
              <a:rPr lang="en-US" dirty="0" err="1"/>
              <a:t>olsun</a:t>
            </a:r>
            <a:r>
              <a:rPr lang="en-US" dirty="0"/>
              <a:t>, </a:t>
            </a:r>
            <a:r>
              <a:rPr lang="en-US" dirty="0" err="1"/>
              <a:t>hiç</a:t>
            </a:r>
            <a:r>
              <a:rPr lang="en-US" dirty="0"/>
              <a:t> </a:t>
            </a:r>
            <a:r>
              <a:rPr lang="en-US" dirty="0" err="1"/>
              <a:t>bir</a:t>
            </a:r>
            <a:r>
              <a:rPr lang="en-US" dirty="0"/>
              <a:t> </a:t>
            </a:r>
            <a:r>
              <a:rPr lang="en-US" dirty="0" err="1"/>
              <a:t>kurum</a:t>
            </a:r>
            <a:r>
              <a:rPr lang="en-US" dirty="0" smtClean="0"/>
              <a:t> </a:t>
            </a:r>
            <a:r>
              <a:rPr lang="en-US" dirty="0" err="1" smtClean="0"/>
              <a:t>çevreye</a:t>
            </a:r>
            <a:r>
              <a:rPr lang="en-US" dirty="0" smtClean="0"/>
              <a:t> </a:t>
            </a:r>
            <a:r>
              <a:rPr lang="en-US" dirty="0" err="1" smtClean="0"/>
              <a:t>zarar</a:t>
            </a:r>
            <a:r>
              <a:rPr lang="en-US" dirty="0" smtClean="0"/>
              <a:t> </a:t>
            </a:r>
            <a:r>
              <a:rPr lang="en-US" dirty="0" err="1"/>
              <a:t>vermek</a:t>
            </a:r>
            <a:r>
              <a:rPr lang="en-US" dirty="0"/>
              <a:t> </a:t>
            </a:r>
            <a:r>
              <a:rPr lang="en-US" dirty="0" err="1"/>
              <a:t>üzere</a:t>
            </a:r>
            <a:r>
              <a:rPr lang="en-US" dirty="0"/>
              <a:t> </a:t>
            </a:r>
            <a:r>
              <a:rPr lang="en-US" dirty="0" err="1"/>
              <a:t>yola</a:t>
            </a:r>
            <a:r>
              <a:rPr lang="en-US" dirty="0"/>
              <a:t> </a:t>
            </a:r>
            <a:r>
              <a:rPr lang="en-US" dirty="0" err="1"/>
              <a:t>çıkmaz</a:t>
            </a:r>
            <a:r>
              <a:rPr lang="en-US" dirty="0"/>
              <a:t>. </a:t>
            </a:r>
            <a:r>
              <a:rPr lang="en-US" dirty="0" err="1"/>
              <a:t>Ancak</a:t>
            </a:r>
            <a:r>
              <a:rPr lang="en-US" dirty="0"/>
              <a:t> </a:t>
            </a:r>
            <a:r>
              <a:rPr lang="en-US" dirty="0" err="1"/>
              <a:t>bu</a:t>
            </a:r>
            <a:r>
              <a:rPr lang="en-US" dirty="0"/>
              <a:t>, </a:t>
            </a:r>
            <a:r>
              <a:rPr lang="en-US" dirty="0" err="1"/>
              <a:t>örgütlerin</a:t>
            </a:r>
            <a:r>
              <a:rPr lang="en-US" dirty="0"/>
              <a:t> </a:t>
            </a:r>
            <a:r>
              <a:rPr lang="en-US" dirty="0" err="1"/>
              <a:t>istenmeyen</a:t>
            </a:r>
            <a:r>
              <a:rPr lang="en-US" dirty="0"/>
              <a:t> </a:t>
            </a:r>
            <a:r>
              <a:rPr lang="en-US" dirty="0" err="1"/>
              <a:t>sonuçlar</a:t>
            </a:r>
            <a:r>
              <a:rPr lang="en-US" dirty="0"/>
              <a:t> </a:t>
            </a:r>
            <a:r>
              <a:rPr lang="en-US" dirty="0" err="1"/>
              <a:t>üretebileceği</a:t>
            </a:r>
            <a:r>
              <a:rPr lang="en-US" dirty="0"/>
              <a:t> </a:t>
            </a:r>
            <a:r>
              <a:rPr lang="en-US" dirty="0" err="1"/>
              <a:t>gerçeğini</a:t>
            </a:r>
            <a:r>
              <a:rPr lang="en-US" dirty="0"/>
              <a:t> </a:t>
            </a:r>
            <a:r>
              <a:rPr lang="en-US" dirty="0" err="1"/>
              <a:t>ortadan</a:t>
            </a:r>
            <a:r>
              <a:rPr lang="en-US" dirty="0"/>
              <a:t> </a:t>
            </a:r>
            <a:r>
              <a:rPr lang="en-US" dirty="0" err="1"/>
              <a:t>kaldırmaz</a:t>
            </a:r>
            <a:r>
              <a:rPr lang="en-US" dirty="0"/>
              <a:t>. </a:t>
            </a:r>
            <a:r>
              <a:rPr lang="en-US" dirty="0" err="1"/>
              <a:t>Başlangıçta</a:t>
            </a:r>
            <a:r>
              <a:rPr lang="en-US" dirty="0"/>
              <a:t> </a:t>
            </a:r>
            <a:r>
              <a:rPr lang="en-US" dirty="0" err="1"/>
              <a:t>niyet</a:t>
            </a:r>
            <a:r>
              <a:rPr lang="en-US" dirty="0"/>
              <a:t> </a:t>
            </a:r>
            <a:r>
              <a:rPr lang="en-US" dirty="0" err="1"/>
              <a:t>edilmeyen</a:t>
            </a:r>
            <a:r>
              <a:rPr lang="en-US" dirty="0"/>
              <a:t> </a:t>
            </a:r>
            <a:r>
              <a:rPr lang="en-US" dirty="0" err="1"/>
              <a:t>bu</a:t>
            </a:r>
            <a:r>
              <a:rPr lang="en-US" dirty="0"/>
              <a:t> </a:t>
            </a:r>
            <a:r>
              <a:rPr lang="en-US" dirty="0" err="1"/>
              <a:t>sonuçlar</a:t>
            </a:r>
            <a:r>
              <a:rPr lang="en-US" dirty="0"/>
              <a:t>, </a:t>
            </a:r>
            <a:r>
              <a:rPr lang="en-US" dirty="0" err="1"/>
              <a:t>örgütün</a:t>
            </a:r>
            <a:r>
              <a:rPr lang="en-US" dirty="0"/>
              <a:t> </a:t>
            </a:r>
            <a:r>
              <a:rPr lang="en-US" dirty="0" err="1"/>
              <a:t>amaçlarından</a:t>
            </a:r>
            <a:r>
              <a:rPr lang="en-US" dirty="0"/>
              <a:t> </a:t>
            </a:r>
            <a:r>
              <a:rPr lang="en-US" dirty="0" err="1"/>
              <a:t>kaynaklanmaz</a:t>
            </a:r>
            <a:r>
              <a:rPr lang="en-US" dirty="0"/>
              <a:t>; </a:t>
            </a:r>
            <a:r>
              <a:rPr lang="en-US" dirty="0" err="1"/>
              <a:t>örgütün</a:t>
            </a:r>
            <a:r>
              <a:rPr lang="en-US" dirty="0"/>
              <a:t> </a:t>
            </a:r>
            <a:r>
              <a:rPr lang="en-US" dirty="0" err="1"/>
              <a:t>amaçlarının</a:t>
            </a:r>
            <a:r>
              <a:rPr lang="en-US" dirty="0"/>
              <a:t> </a:t>
            </a:r>
            <a:r>
              <a:rPr lang="en-US" dirty="0" err="1"/>
              <a:t>peşinden</a:t>
            </a:r>
            <a:r>
              <a:rPr lang="en-US" dirty="0"/>
              <a:t> </a:t>
            </a:r>
            <a:r>
              <a:rPr lang="en-US" dirty="0" err="1"/>
              <a:t>koşarken</a:t>
            </a:r>
            <a:r>
              <a:rPr lang="en-US" dirty="0"/>
              <a:t> her </a:t>
            </a:r>
            <a:r>
              <a:rPr lang="en-US" dirty="0" err="1"/>
              <a:t>yöne</a:t>
            </a:r>
            <a:r>
              <a:rPr lang="en-US" dirty="0"/>
              <a:t>, her </a:t>
            </a:r>
            <a:r>
              <a:rPr lang="en-US" dirty="0" err="1"/>
              <a:t>kademeye</a:t>
            </a:r>
            <a:r>
              <a:rPr lang="en-US" dirty="0"/>
              <a:t> </a:t>
            </a:r>
            <a:r>
              <a:rPr lang="en-US" dirty="0" err="1"/>
              <a:t>dağılan</a:t>
            </a:r>
            <a:r>
              <a:rPr lang="en-US" dirty="0"/>
              <a:t> </a:t>
            </a:r>
            <a:r>
              <a:rPr lang="en-US" dirty="0" err="1"/>
              <a:t>stratejilerinden</a:t>
            </a:r>
            <a:r>
              <a:rPr lang="en-US" dirty="0"/>
              <a:t> </a:t>
            </a:r>
            <a:r>
              <a:rPr lang="en-US" dirty="0" err="1"/>
              <a:t>veya</a:t>
            </a:r>
            <a:r>
              <a:rPr lang="en-US" dirty="0"/>
              <a:t> </a:t>
            </a:r>
            <a:r>
              <a:rPr lang="en-US" dirty="0" err="1"/>
              <a:t>iş</a:t>
            </a:r>
            <a:r>
              <a:rPr lang="en-US" dirty="0"/>
              <a:t> </a:t>
            </a:r>
            <a:r>
              <a:rPr lang="en-US" dirty="0" err="1"/>
              <a:t>yapma</a:t>
            </a:r>
            <a:r>
              <a:rPr lang="en-US" dirty="0"/>
              <a:t> </a:t>
            </a:r>
            <a:r>
              <a:rPr lang="en-US" dirty="0" err="1"/>
              <a:t>yöntemlerinden</a:t>
            </a:r>
            <a:r>
              <a:rPr lang="en-US" dirty="0"/>
              <a:t> </a:t>
            </a:r>
            <a:r>
              <a:rPr lang="en-US" dirty="0" err="1"/>
              <a:t>kaynaklanır</a:t>
            </a:r>
            <a:r>
              <a:rPr lang="en-US" dirty="0"/>
              <a:t>. Bu </a:t>
            </a:r>
            <a:r>
              <a:rPr lang="en-US" dirty="0" err="1"/>
              <a:t>nedenle</a:t>
            </a:r>
            <a:r>
              <a:rPr lang="en-US" dirty="0"/>
              <a:t> </a:t>
            </a:r>
            <a:r>
              <a:rPr lang="en-US" dirty="0" err="1"/>
              <a:t>kurumsal</a:t>
            </a:r>
            <a:r>
              <a:rPr lang="en-US" dirty="0"/>
              <a:t> </a:t>
            </a:r>
            <a:r>
              <a:rPr lang="en-US" dirty="0" err="1"/>
              <a:t>sosyal</a:t>
            </a:r>
            <a:r>
              <a:rPr lang="en-US" dirty="0"/>
              <a:t> </a:t>
            </a:r>
            <a:r>
              <a:rPr lang="en-US" dirty="0" err="1"/>
              <a:t>sorumluluğun</a:t>
            </a:r>
            <a:r>
              <a:rPr lang="en-US" dirty="0"/>
              <a:t> </a:t>
            </a:r>
            <a:r>
              <a:rPr lang="en-US" dirty="0" err="1"/>
              <a:t>stratejik</a:t>
            </a:r>
            <a:r>
              <a:rPr lang="en-US" dirty="0"/>
              <a:t> </a:t>
            </a:r>
            <a:r>
              <a:rPr lang="en-US" dirty="0" err="1"/>
              <a:t>bağlamının</a:t>
            </a:r>
            <a:r>
              <a:rPr lang="en-US" dirty="0"/>
              <a:t> </a:t>
            </a:r>
            <a:r>
              <a:rPr lang="en-US" dirty="0" err="1"/>
              <a:t>anlaşılması</a:t>
            </a:r>
            <a:r>
              <a:rPr lang="en-US" dirty="0"/>
              <a:t> </a:t>
            </a:r>
            <a:r>
              <a:rPr lang="en-US" dirty="0" err="1"/>
              <a:t>önemlidir</a:t>
            </a:r>
            <a:r>
              <a:rPr lang="en-US" dirty="0"/>
              <a:t>.</a:t>
            </a:r>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ＭＳ Ｐ明朝"/>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Flow.thmx</Template>
  <TotalTime>1152</TotalTime>
  <Words>1900</Words>
  <Application>Microsoft Office PowerPoint</Application>
  <PresentationFormat>Ekran Gösterisi (4:3)</PresentationFormat>
  <Paragraphs>88</Paragraphs>
  <Slides>23</Slides>
  <Notes>0</Notes>
  <HiddenSlides>0</HiddenSlides>
  <MMClips>0</MMClips>
  <ScaleCrop>false</ScaleCrop>
  <HeadingPairs>
    <vt:vector size="4" baseType="variant">
      <vt:variant>
        <vt:lpstr>Tema</vt:lpstr>
      </vt:variant>
      <vt:variant>
        <vt:i4>1</vt:i4>
      </vt:variant>
      <vt:variant>
        <vt:lpstr>Slayt Başlıkları</vt:lpstr>
      </vt:variant>
      <vt:variant>
        <vt:i4>23</vt:i4>
      </vt:variant>
    </vt:vector>
  </HeadingPairs>
  <TitlesOfParts>
    <vt:vector size="24" baseType="lpstr">
      <vt:lpstr>Flow</vt:lpstr>
      <vt:lpstr>Sosyal Sorumluluk</vt:lpstr>
      <vt:lpstr>PowerPoint Sunusu</vt:lpstr>
      <vt:lpstr>PowerPoint Sunusu</vt:lpstr>
      <vt:lpstr>PowerPoint Sunusu</vt:lpstr>
      <vt:lpstr>PowerPoint Sunusu</vt:lpstr>
      <vt:lpstr>Kurumların sorumluluğu nedir?</vt:lpstr>
      <vt:lpstr>PowerPoint Sunusu</vt:lpstr>
      <vt:lpstr>Sosyal sorumluluk piramidi</vt:lpstr>
      <vt:lpstr>Stratejik bakış</vt:lpstr>
      <vt:lpstr>Paydaş</vt:lpstr>
      <vt:lpstr>PowerPoint Sunusu</vt:lpstr>
      <vt:lpstr>Kurumsal vatandaşlık</vt:lpstr>
      <vt:lpstr>KSS ne değildir?</vt:lpstr>
      <vt:lpstr>KSS Faydaları</vt:lpstr>
      <vt:lpstr>KSS Destekleri</vt:lpstr>
      <vt:lpstr>Yapılanlar</vt:lpstr>
      <vt:lpstr>Kamu yönetimi niye sosyal sorumlulukla ilgili?</vt:lpstr>
      <vt:lpstr>Kamu yönetiminin KSS rolü:</vt:lpstr>
      <vt:lpstr>Genç Fikirler Güçlü Kadınlar</vt:lpstr>
      <vt:lpstr>Parlak Gülüşler Parlak Gelecekler</vt:lpstr>
      <vt:lpstr>Parlak Gülüşler Parlak Gelecekler</vt:lpstr>
      <vt:lpstr>50 İle 50 Kütüphane</vt:lpstr>
      <vt:lpstr>Türkiye Okuyor</vt:lpstr>
    </vt:vector>
  </TitlesOfParts>
  <Company>TODAİE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Sorumluluk</dc:title>
  <dc:creator>Aslı  Yağmurlu</dc:creator>
  <cp:lastModifiedBy>aslı</cp:lastModifiedBy>
  <cp:revision>25</cp:revision>
  <dcterms:created xsi:type="dcterms:W3CDTF">2014-05-01T15:08:37Z</dcterms:created>
  <dcterms:modified xsi:type="dcterms:W3CDTF">2014-05-02T09:40:29Z</dcterms:modified>
</cp:coreProperties>
</file>