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7" r:id="rId6"/>
    <p:sldId id="268" r:id="rId7"/>
    <p:sldId id="269" r:id="rId8"/>
    <p:sldId id="273" r:id="rId9"/>
    <p:sldId id="279" r:id="rId10"/>
    <p:sldId id="285" r:id="rId11"/>
    <p:sldId id="286" r:id="rId12"/>
    <p:sldId id="287" r:id="rId13"/>
    <p:sldId id="288" r:id="rId14"/>
    <p:sldId id="290" r:id="rId15"/>
    <p:sldId id="291" r:id="rId16"/>
    <p:sldId id="292" r:id="rId17"/>
    <p:sldId id="29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28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83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92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9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1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65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2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2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79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85593-7733-994A-B355-87C311ADE592}" type="datetimeFigureOut">
              <a:rPr lang="en-US" smtClean="0"/>
              <a:t>19.02.18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49763-E17A-6C42-899B-3DBE607EE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TEMEL FOTOĞRAF </a:t>
            </a:r>
            <a:r>
              <a:rPr lang="en-US" dirty="0" smtClean="0">
                <a:latin typeface="Calibri" charset="0"/>
              </a:rPr>
              <a:t>3</a:t>
            </a:r>
            <a:endParaRPr lang="en-US" dirty="0">
              <a:latin typeface="Calibri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KOMPOZİSYON VE IŞIK</a:t>
            </a:r>
          </a:p>
        </p:txBody>
      </p:sp>
    </p:spTree>
    <p:extLst>
      <p:ext uri="{BB962C8B-B14F-4D97-AF65-F5344CB8AC3E}">
        <p14:creationId xmlns:p14="http://schemas.microsoft.com/office/powerpoint/2010/main" val="4170050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AutoShape 1"/>
          <p:cNvSpPr>
            <a:spLocks/>
          </p:cNvSpPr>
          <p:nvPr/>
        </p:nvSpPr>
        <p:spPr bwMode="auto">
          <a:xfrm>
            <a:off x="2362200" y="457200"/>
            <a:ext cx="4953000" cy="6477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/>
          <a:p>
            <a:r>
              <a:rPr lang="tr-TR" sz="3200" b="1" dirty="0">
                <a:latin typeface="Calibri" charset="0"/>
                <a:cs typeface="Calibri" charset="0"/>
                <a:sym typeface="Calibri" charset="0"/>
              </a:rPr>
              <a:t>1/3 kuralı (3</a:t>
            </a:r>
            <a:r>
              <a:rPr lang="ja-JP" altLang="tr-TR" sz="3200" b="1" dirty="0">
                <a:latin typeface="Calibri" charset="0"/>
                <a:cs typeface="Calibri" charset="0"/>
                <a:sym typeface="Calibri" charset="0"/>
              </a:rPr>
              <a:t>’</a:t>
            </a:r>
            <a:r>
              <a:rPr lang="tr-TR" sz="3200" b="1" dirty="0" err="1">
                <a:latin typeface="Calibri" charset="0"/>
                <a:cs typeface="Calibri" charset="0"/>
                <a:sym typeface="Calibri" charset="0"/>
              </a:rPr>
              <a:t>ler</a:t>
            </a:r>
            <a:r>
              <a:rPr lang="tr-TR" sz="3200" b="1" dirty="0">
                <a:latin typeface="Calibri" charset="0"/>
                <a:cs typeface="Calibri" charset="0"/>
                <a:sym typeface="Calibri" charset="0"/>
              </a:rPr>
              <a:t> kuralı)</a:t>
            </a:r>
            <a:endParaRPr lang="tr-TR" sz="3200" b="1" dirty="0"/>
          </a:p>
        </p:txBody>
      </p:sp>
      <p:pic>
        <p:nvPicPr>
          <p:cNvPr id="109571" name="Picture 3" descr="image6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4" y="1980427"/>
            <a:ext cx="3994837" cy="266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109572" name="AutoShape 4"/>
          <p:cNvSpPr>
            <a:spLocks/>
          </p:cNvSpPr>
          <p:nvPr/>
        </p:nvSpPr>
        <p:spPr bwMode="auto">
          <a:xfrm>
            <a:off x="904763" y="5175147"/>
            <a:ext cx="7445375" cy="10715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/>
          <a:p>
            <a:pPr>
              <a:spcBef>
                <a:spcPts val="800"/>
              </a:spcBef>
            </a:pPr>
            <a:r>
              <a:rPr lang="tr-TR" sz="1600" dirty="0">
                <a:latin typeface="Calibri" charset="0"/>
                <a:cs typeface="Calibri" charset="0"/>
                <a:sym typeface="Calibri" charset="0"/>
              </a:rPr>
              <a:t>Altın oran gibi daha çok resim, fotoğraf ve tasarımda kullanılan bir kompozisyon kuralıdır. Bu kurala göre çerçeve 2 yatay ve 2 dikey çizgi ile 9 eşit parçaya bölünür. </a:t>
            </a:r>
          </a:p>
          <a:p>
            <a:pPr>
              <a:spcBef>
                <a:spcPts val="800"/>
              </a:spcBef>
            </a:pPr>
            <a:r>
              <a:rPr lang="tr-TR" sz="1600" dirty="0">
                <a:latin typeface="Calibri" charset="0"/>
                <a:cs typeface="Calibri" charset="0"/>
                <a:sym typeface="Calibri" charset="0"/>
              </a:rPr>
              <a:t>Bu bölünmede en önemli görüntü çizgelerin birleştiği noktalara yerleştirilmesi gerekir. </a:t>
            </a:r>
          </a:p>
        </p:txBody>
      </p:sp>
      <p:sp>
        <p:nvSpPr>
          <p:cNvPr id="2" name="Rectangle 1"/>
          <p:cNvSpPr/>
          <p:nvPr/>
        </p:nvSpPr>
        <p:spPr>
          <a:xfrm>
            <a:off x="5706845" y="2310933"/>
            <a:ext cx="321670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dirty="0" smtClean="0">
                <a:effectLst/>
              </a:rPr>
              <a:t>Manzara fotoğrafında 3</a:t>
            </a:r>
            <a:r>
              <a:rPr lang="en-US" dirty="0" smtClean="0">
                <a:effectLst/>
              </a:rPr>
              <a:t>’</a:t>
            </a:r>
            <a:r>
              <a:rPr lang="tr-TR" dirty="0" err="1" smtClean="0">
                <a:effectLst/>
              </a:rPr>
              <a:t>ler</a:t>
            </a:r>
            <a:r>
              <a:rPr lang="tr-TR" dirty="0" smtClean="0">
                <a:effectLst/>
              </a:rPr>
              <a:t> kuralı yatay çizgilerin ufuk çizgisini belirlemek üzere kullanımıyla ilgilidir. Bazı durumlarda ufuk çizgisi vurgulanmak istenen bölgeye göre yer değiştirebilir. 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10153969"/>
      </p:ext>
    </p:extLst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1 Başlık"/>
          <p:cNvSpPr>
            <a:spLocks noGrp="1"/>
          </p:cNvSpPr>
          <p:nvPr>
            <p:ph type="title"/>
          </p:nvPr>
        </p:nvSpPr>
        <p:spPr>
          <a:xfrm>
            <a:off x="457200" y="92075"/>
            <a:ext cx="8229600" cy="974725"/>
          </a:xfrm>
        </p:spPr>
        <p:txBody>
          <a:bodyPr/>
          <a:lstStyle/>
          <a:p>
            <a:pPr algn="ctr"/>
            <a:r>
              <a:rPr lang="tr-TR" sz="4000" b="1">
                <a:latin typeface="Calibri" charset="0"/>
                <a:cs typeface="Helvetica" charset="0"/>
              </a:rPr>
              <a:t>Çekim açıları</a:t>
            </a:r>
          </a:p>
        </p:txBody>
      </p:sp>
      <p:pic>
        <p:nvPicPr>
          <p:cNvPr id="137219" name="Picture 2" descr="C:\Documents and Settings\oem\Desktop\TEMEL FOTOGRAF DERS MALZEMELERI\03. Hafta-Kompozisyon-Analiz\07-Çekim Açıları\01-psycho high angl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1127125"/>
            <a:ext cx="3678237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0" name="Picture 3" descr="C:\Documents and Settings\oem\Desktop\TEMEL FOTOGRAF DERS MALZEMELERI\03. Hafta-Kompozisyon-Analiz\07-Çekim Açıları\02-931888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4114800"/>
            <a:ext cx="16795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1" name="Picture 4" descr="C:\Documents and Settings\oem\Desktop\TEMEL FOTOGRAF DERS MALZEMELERI\03. Hafta-Kompozisyon-Analiz\07-Çekim Açıları\03-938123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752600"/>
            <a:ext cx="31242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22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4588"/>
          </a:xfrm>
        </p:spPr>
        <p:txBody>
          <a:bodyPr/>
          <a:lstStyle/>
          <a:p>
            <a:pPr algn="ctr" eaLnBrk="1"/>
            <a:r>
              <a:rPr lang="tr-TR" sz="4000" b="1">
                <a:latin typeface="Calibri" charset="0"/>
                <a:cs typeface="Helvetica" charset="0"/>
                <a:sym typeface="Calibri" charset="0"/>
              </a:rPr>
              <a:t>Baş boşluğu</a:t>
            </a:r>
            <a:endParaRPr lang="en-US" sz="4000" b="1">
              <a:latin typeface="Helvetica" charset="0"/>
              <a:cs typeface="Helvetica" charset="0"/>
            </a:endParaRPr>
          </a:p>
        </p:txBody>
      </p:sp>
      <p:pic>
        <p:nvPicPr>
          <p:cNvPr id="161795" name="Picture 2" descr="head spa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276475"/>
            <a:ext cx="7932737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72177"/>
      </p:ext>
    </p:extLst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4588"/>
          </a:xfrm>
        </p:spPr>
        <p:txBody>
          <a:bodyPr/>
          <a:lstStyle/>
          <a:p>
            <a:pPr algn="ctr" eaLnBrk="1"/>
            <a:r>
              <a:rPr lang="tr-TR" sz="4000" b="1">
                <a:latin typeface="Calibri" charset="0"/>
                <a:cs typeface="Helvetica" charset="0"/>
                <a:sym typeface="Calibri" charset="0"/>
              </a:rPr>
              <a:t>Bakış boşluğu</a:t>
            </a:r>
            <a:endParaRPr lang="en-US" sz="4000" b="1">
              <a:latin typeface="Helvetica" charset="0"/>
              <a:cs typeface="Helvetica" charset="0"/>
            </a:endParaRPr>
          </a:p>
        </p:txBody>
      </p:sp>
      <p:pic>
        <p:nvPicPr>
          <p:cNvPr id="163843" name="Picture 2" descr="direction spac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89138"/>
            <a:ext cx="8027988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976837"/>
      </p:ext>
    </p:extLst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4588"/>
          </a:xfrm>
        </p:spPr>
        <p:txBody>
          <a:bodyPr lIns="50800" tIns="50800" rIns="50800" bIns="50800"/>
          <a:lstStyle/>
          <a:p>
            <a:pPr algn="ctr" eaLnBrk="1"/>
            <a:r>
              <a:rPr lang="tr-TR" sz="4400">
                <a:latin typeface="Calibri" charset="0"/>
                <a:cs typeface="Helvetica" charset="0"/>
                <a:sym typeface="Calibri" charset="0"/>
              </a:rPr>
              <a:t>Işığın miktarı</a:t>
            </a:r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12291" name="Rectangle 2"/>
          <p:cNvSpPr>
            <a:spLocks noGrp="1"/>
          </p:cNvSpPr>
          <p:nvPr>
            <p:ph type="body" idx="1"/>
          </p:nvPr>
        </p:nvSpPr>
        <p:spPr>
          <a:xfrm>
            <a:off x="381000" y="1524000"/>
            <a:ext cx="8229600" cy="839788"/>
          </a:xfrm>
        </p:spPr>
        <p:txBody>
          <a:bodyPr lIns="50800" tIns="50800" rIns="50800" bIns="50800">
            <a:normAutofit fontScale="85000" lnSpcReduction="20000"/>
          </a:bodyPr>
          <a:lstStyle/>
          <a:p>
            <a:pPr marL="192088" indent="-192088" eaLnBrk="1">
              <a:spcBef>
                <a:spcPts val="700"/>
              </a:spcBef>
            </a:pPr>
            <a:r>
              <a:rPr lang="tr-TR" sz="2000" b="1" dirty="0">
                <a:latin typeface="Calibri" charset="0"/>
                <a:cs typeface="Helvetica" charset="0"/>
                <a:sym typeface="Calibri" charset="0"/>
              </a:rPr>
              <a:t>Yüksek </a:t>
            </a:r>
            <a:r>
              <a:rPr lang="en-US" sz="2000" b="1" dirty="0">
                <a:latin typeface="Calibri" charset="0"/>
                <a:cs typeface="Helvetica" charset="0"/>
                <a:sym typeface="Calibri" charset="0"/>
              </a:rPr>
              <a:t>(High Key)</a:t>
            </a:r>
            <a:r>
              <a:rPr lang="en-US" sz="2000" dirty="0">
                <a:latin typeface="Calibri" charset="0"/>
                <a:cs typeface="Helvetica" charset="0"/>
                <a:sym typeface="Calibri" charset="0"/>
              </a:rPr>
              <a:t>: </a:t>
            </a:r>
            <a:r>
              <a:rPr lang="tr-TR" sz="2000" dirty="0">
                <a:latin typeface="Calibri" charset="0"/>
                <a:cs typeface="Helvetica" charset="0"/>
                <a:sym typeface="Calibri" charset="0"/>
              </a:rPr>
              <a:t>Aydınlık tonların fotoğrafta fazla alan kaplar. Orta tonlar ve gölgeler çok azdır. </a:t>
            </a:r>
            <a:endParaRPr lang="tr-TR" sz="2000" dirty="0" smtClean="0">
              <a:latin typeface="Calibri" charset="0"/>
              <a:cs typeface="Helvetica" charset="0"/>
              <a:sym typeface="Calibri" charset="0"/>
            </a:endParaRPr>
          </a:p>
          <a:p>
            <a:pPr marL="192088" indent="-192088">
              <a:spcBef>
                <a:spcPts val="700"/>
              </a:spcBef>
            </a:pPr>
            <a:r>
              <a:rPr lang="tr-TR" sz="2000" b="1" dirty="0" smtClean="0">
                <a:latin typeface="Calibri" charset="0"/>
                <a:cs typeface="Helvetica" charset="0"/>
                <a:sym typeface="Calibri" charset="0"/>
              </a:rPr>
              <a:t>Düşük </a:t>
            </a:r>
            <a:r>
              <a:rPr lang="en-US" sz="2000" b="1" dirty="0" smtClean="0">
                <a:latin typeface="Calibri" charset="0"/>
                <a:cs typeface="Helvetica" charset="0"/>
                <a:sym typeface="Calibri" charset="0"/>
              </a:rPr>
              <a:t>(Low Key)</a:t>
            </a:r>
            <a:r>
              <a:rPr lang="en-US" sz="2000" dirty="0" smtClean="0">
                <a:latin typeface="Calibri" charset="0"/>
                <a:cs typeface="Helvetica" charset="0"/>
                <a:sym typeface="Calibri" charset="0"/>
              </a:rPr>
              <a:t>: </a:t>
            </a:r>
            <a:r>
              <a:rPr lang="tr-TR" sz="2000" dirty="0" smtClean="0">
                <a:latin typeface="Calibri" charset="0"/>
                <a:cs typeface="Helvetica" charset="0"/>
                <a:sym typeface="Calibri" charset="0"/>
              </a:rPr>
              <a:t>Ağırlıklı olarak karanlık tonlardan oluşan fotoğraflardır.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691" y="3009344"/>
            <a:ext cx="3828027" cy="32702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79" y="3044134"/>
            <a:ext cx="4759215" cy="316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65565"/>
      </p:ext>
    </p:extLst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/>
          </p:cNvSpPr>
          <p:nvPr>
            <p:ph type="body" idx="1"/>
          </p:nvPr>
        </p:nvSpPr>
        <p:spPr>
          <a:xfrm>
            <a:off x="226154" y="800172"/>
            <a:ext cx="4314315" cy="5325991"/>
          </a:xfrm>
        </p:spPr>
        <p:txBody>
          <a:bodyPr lIns="50800" tIns="50800" rIns="50800" bIns="50800"/>
          <a:lstStyle/>
          <a:p>
            <a:pPr marL="457200" lvl="1" indent="0">
              <a:spcBef>
                <a:spcPts val="600"/>
              </a:spcBef>
              <a:buNone/>
            </a:pPr>
            <a:r>
              <a:rPr lang="tr-TR" b="1" dirty="0" smtClean="0">
                <a:latin typeface="Calibri" charset="0"/>
                <a:cs typeface="Helvetica" charset="0"/>
                <a:sym typeface="Calibri" charset="0"/>
              </a:rPr>
              <a:t>Işığın miktarı çok fazla ise</a:t>
            </a:r>
            <a:endParaRPr lang="en-US" b="1" dirty="0" smtClean="0">
              <a:latin typeface="Helvetica" charset="0"/>
              <a:cs typeface="Helvetica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en-US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D</a:t>
            </a:r>
            <a:r>
              <a:rPr lang="tr-TR" sz="2800" dirty="0" err="1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iyaframı</a:t>
            </a: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 kısın</a:t>
            </a:r>
          </a:p>
          <a:p>
            <a:pPr marL="742950" lvl="1" indent="-285750" eaLnBrk="1">
              <a:spcBef>
                <a:spcPts val="600"/>
              </a:spcBef>
            </a:pPr>
            <a:r>
              <a:rPr lang="tr-TR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Örtücüyü hızlandırın</a:t>
            </a:r>
            <a:endParaRPr lang="tr-TR" sz="2800" dirty="0" smtClean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ND </a:t>
            </a: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filtre kullanın</a:t>
            </a:r>
            <a:endParaRPr lang="en-US" sz="2800" dirty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en-US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Polarize</a:t>
            </a: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 filtre kullanın</a:t>
            </a:r>
            <a:endParaRPr lang="en-US" sz="2800" dirty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Düşük ISO </a:t>
            </a: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kullanın</a:t>
            </a:r>
            <a:endParaRPr lang="en-US" sz="2800" dirty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Işık </a:t>
            </a: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kaynağını filtreleyin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" name="Rectangle 2"/>
          <p:cNvSpPr txBox="1">
            <a:spLocks/>
          </p:cNvSpPr>
          <p:nvPr/>
        </p:nvSpPr>
        <p:spPr>
          <a:xfrm>
            <a:off x="4697037" y="800172"/>
            <a:ext cx="4175143" cy="4628671"/>
          </a:xfrm>
          <a:prstGeom prst="rect">
            <a:avLst/>
          </a:prstGeom>
        </p:spPr>
        <p:txBody>
          <a:bodyPr vert="horz" lIns="50800" tIns="50800" rIns="50800" bIns="5080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600"/>
              </a:spcBef>
              <a:buNone/>
            </a:pPr>
            <a:r>
              <a:rPr lang="tr-TR" b="1" dirty="0" smtClean="0">
                <a:latin typeface="Calibri" charset="0"/>
                <a:cs typeface="Helvetica" charset="0"/>
                <a:sym typeface="Calibri" charset="0"/>
              </a:rPr>
              <a:t>Işığın miktarı az ise</a:t>
            </a:r>
            <a:endParaRPr lang="tr-TR" b="1" dirty="0" smtClean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lvl="1">
              <a:spcBef>
                <a:spcPts val="600"/>
              </a:spcBef>
            </a:pPr>
            <a:r>
              <a:rPr lang="en-US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D</a:t>
            </a:r>
            <a:r>
              <a:rPr lang="tr-TR" dirty="0" err="1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iyaframı</a:t>
            </a:r>
            <a:r>
              <a:rPr lang="tr-TR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 </a:t>
            </a:r>
            <a:r>
              <a:rPr lang="tr-TR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açın</a:t>
            </a:r>
            <a:endParaRPr lang="tr-TR" dirty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lvl="1">
              <a:spcBef>
                <a:spcPts val="600"/>
              </a:spcBef>
            </a:pPr>
            <a:r>
              <a:rPr lang="tr-TR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Örtücüyü yavaşlatın</a:t>
            </a:r>
          </a:p>
          <a:p>
            <a:pPr lvl="1">
              <a:spcBef>
                <a:spcPts val="600"/>
              </a:spcBef>
            </a:pPr>
            <a:r>
              <a:rPr lang="tr-TR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Flaş kullanın</a:t>
            </a:r>
            <a:endParaRPr lang="en-US" dirty="0" smtClean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lvl="1">
              <a:spcBef>
                <a:spcPts val="600"/>
              </a:spcBef>
            </a:pPr>
            <a:r>
              <a:rPr lang="tr-TR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Yüksek ISO</a:t>
            </a:r>
          </a:p>
        </p:txBody>
      </p:sp>
    </p:spTree>
    <p:extLst>
      <p:ext uri="{BB962C8B-B14F-4D97-AF65-F5344CB8AC3E}">
        <p14:creationId xmlns:p14="http://schemas.microsoft.com/office/powerpoint/2010/main" val="326647291"/>
      </p:ext>
    </p:extLst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 eaLnBrk="1"/>
            <a:r>
              <a:rPr lang="en-US" sz="4400" dirty="0" smtClean="0">
                <a:latin typeface="Calibri" charset="0"/>
                <a:cs typeface="Helvetica" charset="0"/>
                <a:sym typeface="Calibri" charset="0"/>
              </a:rPr>
              <a:t>K</a:t>
            </a:r>
            <a:r>
              <a:rPr lang="tr-TR" sz="4400" dirty="0" err="1" smtClean="0">
                <a:latin typeface="Calibri" charset="0"/>
                <a:cs typeface="Helvetica" charset="0"/>
                <a:sym typeface="Calibri" charset="0"/>
              </a:rPr>
              <a:t>ontrast</a:t>
            </a:r>
            <a:endParaRPr lang="tr-TR" dirty="0">
              <a:latin typeface="Helvetica" charset="0"/>
              <a:cs typeface="Helvetica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98613"/>
            <a:ext cx="8229600" cy="4527550"/>
          </a:xfrm>
        </p:spPr>
        <p:txBody>
          <a:bodyPr/>
          <a:lstStyle/>
          <a:p>
            <a:pPr marL="0" indent="0" eaLnBrk="1">
              <a:spcBef>
                <a:spcPts val="700"/>
              </a:spcBef>
              <a:buClr>
                <a:srgbClr val="008000"/>
              </a:buClr>
              <a:buNone/>
            </a:pPr>
            <a:r>
              <a:rPr lang="tr-TR" sz="3200" u="sng" dirty="0" smtClean="0">
                <a:solidFill>
                  <a:schemeClr val="tx1"/>
                </a:solidFill>
                <a:latin typeface="Calibri" charset="0"/>
                <a:cs typeface="Calibri" charset="0"/>
                <a:sym typeface="Calibri" charset="0"/>
              </a:rPr>
              <a:t>Yüksek kontrast</a:t>
            </a:r>
            <a:r>
              <a:rPr lang="tr-TR" sz="3200" dirty="0" smtClean="0">
                <a:solidFill>
                  <a:schemeClr val="tx1"/>
                </a:solidFill>
                <a:latin typeface="Calibri" charset="0"/>
                <a:cs typeface="Calibri" charset="0"/>
                <a:sym typeface="Calibri" charset="0"/>
              </a:rPr>
              <a:t>: Eğer </a:t>
            </a:r>
            <a:r>
              <a:rPr lang="tr-TR" sz="3200" dirty="0">
                <a:solidFill>
                  <a:schemeClr val="tx1"/>
                </a:solidFill>
                <a:latin typeface="Calibri" charset="0"/>
                <a:cs typeface="Calibri" charset="0"/>
                <a:sym typeface="Calibri" charset="0"/>
              </a:rPr>
              <a:t>ışınlar neredeyse tek bir açıdan nesneye </a:t>
            </a:r>
            <a:r>
              <a:rPr lang="tr-TR" sz="3200" dirty="0" smtClean="0">
                <a:solidFill>
                  <a:schemeClr val="tx1"/>
                </a:solidFill>
                <a:latin typeface="Calibri" charset="0"/>
                <a:cs typeface="Calibri" charset="0"/>
                <a:sym typeface="Calibri" charset="0"/>
              </a:rPr>
              <a:t>vuruyorsa...</a:t>
            </a:r>
          </a:p>
          <a:p>
            <a:pPr marL="0" indent="0" eaLnBrk="1">
              <a:spcBef>
                <a:spcPts val="700"/>
              </a:spcBef>
              <a:buClr>
                <a:srgbClr val="008000"/>
              </a:buClr>
              <a:buNone/>
            </a:pPr>
            <a:endParaRPr lang="tr-TR" sz="3200" b="1" dirty="0">
              <a:solidFill>
                <a:schemeClr val="tx1"/>
              </a:solidFill>
              <a:latin typeface="Calibri" charset="0"/>
              <a:cs typeface="Calibri" charset="0"/>
              <a:sym typeface="Calibri" charset="0"/>
            </a:endParaRPr>
          </a:p>
          <a:p>
            <a:pPr marL="0" indent="0">
              <a:spcBef>
                <a:spcPts val="700"/>
              </a:spcBef>
              <a:buClr>
                <a:srgbClr val="FF0000"/>
              </a:buClr>
              <a:buNone/>
            </a:pPr>
            <a:r>
              <a:rPr lang="tr-TR" u="sng" dirty="0" smtClean="0">
                <a:latin typeface="Calibri" charset="0"/>
                <a:cs typeface="Calibri" charset="0"/>
                <a:sym typeface="Calibri" charset="0"/>
              </a:rPr>
              <a:t>Düşük kontrast</a:t>
            </a:r>
            <a:r>
              <a:rPr lang="tr-TR" dirty="0" smtClean="0">
                <a:latin typeface="Calibri" charset="0"/>
                <a:cs typeface="Calibri" charset="0"/>
                <a:sym typeface="Calibri" charset="0"/>
              </a:rPr>
              <a:t>: </a:t>
            </a:r>
            <a:r>
              <a:rPr lang="tr-TR" sz="3200" dirty="0" smtClean="0">
                <a:solidFill>
                  <a:schemeClr val="tx1"/>
                </a:solidFill>
                <a:latin typeface="Calibri" charset="0"/>
                <a:cs typeface="Calibri" charset="0"/>
                <a:sym typeface="Calibri" charset="0"/>
              </a:rPr>
              <a:t>Eğer </a:t>
            </a:r>
            <a:r>
              <a:rPr lang="tr-TR" sz="3200" dirty="0">
                <a:solidFill>
                  <a:schemeClr val="tx1"/>
                </a:solidFill>
                <a:latin typeface="Calibri" charset="0"/>
                <a:cs typeface="Calibri" charset="0"/>
                <a:sym typeface="Calibri" charset="0"/>
              </a:rPr>
              <a:t>ışınlar düşük kontrastlı bir kaynaktan, farklı açılardan nesneye </a:t>
            </a:r>
            <a:r>
              <a:rPr lang="tr-TR" sz="3200" dirty="0" smtClean="0">
                <a:solidFill>
                  <a:schemeClr val="tx1"/>
                </a:solidFill>
                <a:latin typeface="Calibri" charset="0"/>
                <a:cs typeface="Calibri" charset="0"/>
                <a:sym typeface="Calibri" charset="0"/>
              </a:rPr>
              <a:t>vuruyorsa...</a:t>
            </a:r>
            <a:endParaRPr lang="tr-TR" sz="3200" dirty="0">
              <a:solidFill>
                <a:schemeClr val="tx1"/>
              </a:solidFill>
              <a:latin typeface="Calibri" charset="0"/>
              <a:cs typeface="Calibri" charset="0"/>
              <a:sym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62202"/>
      </p:ext>
    </p:extLst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95739" y="539248"/>
            <a:ext cx="4279523" cy="5792552"/>
          </a:xfrm>
        </p:spPr>
        <p:txBody>
          <a:bodyPr>
            <a:noAutofit/>
          </a:bodyPr>
          <a:lstStyle/>
          <a:p>
            <a:pPr marL="0" indent="0" defTabSz="438150">
              <a:lnSpc>
                <a:spcPct val="90000"/>
              </a:lnSpc>
              <a:spcBef>
                <a:spcPts val="700"/>
              </a:spcBef>
              <a:buNone/>
            </a:pPr>
            <a:r>
              <a:rPr lang="tr-TR" sz="2400" b="1" dirty="0" err="1" smtClean="0">
                <a:cs typeface="Calibri" charset="0"/>
                <a:sym typeface="Calibri" charset="0"/>
              </a:rPr>
              <a:t>Sfumato</a:t>
            </a:r>
            <a:endParaRPr lang="tr-TR" sz="2400" b="1" dirty="0" smtClean="0">
              <a:cs typeface="Calibri" charset="0"/>
              <a:sym typeface="Calibri" charset="0"/>
            </a:endParaRPr>
          </a:p>
          <a:p>
            <a:pPr marL="0" indent="0" defTabSz="438150">
              <a:lnSpc>
                <a:spcPct val="90000"/>
              </a:lnSpc>
              <a:spcBef>
                <a:spcPts val="700"/>
              </a:spcBef>
              <a:buNone/>
            </a:pPr>
            <a:endParaRPr lang="tr-TR" sz="2400" b="1" dirty="0" smtClean="0">
              <a:cs typeface="Helvetica" charset="0"/>
            </a:endParaRPr>
          </a:p>
          <a:p>
            <a:pPr marL="328613" indent="-328613" defTabSz="438150" eaLnBrk="1">
              <a:lnSpc>
                <a:spcPct val="90000"/>
              </a:lnSpc>
              <a:spcBef>
                <a:spcPts val="700"/>
              </a:spcBef>
            </a:pPr>
            <a:r>
              <a:rPr lang="tr-TR" sz="2400" dirty="0" smtClean="0">
                <a:cs typeface="Calibri" charset="0"/>
                <a:sym typeface="Calibri" charset="0"/>
              </a:rPr>
              <a:t>Leonardo </a:t>
            </a:r>
            <a:r>
              <a:rPr lang="tr-TR" sz="2400" dirty="0">
                <a:cs typeface="Calibri" charset="0"/>
                <a:sym typeface="Calibri" charset="0"/>
              </a:rPr>
              <a:t>da Vinci tarafından geliştirilen, </a:t>
            </a:r>
            <a:r>
              <a:rPr lang="tr-TR" sz="2400" dirty="0" err="1">
                <a:cs typeface="Calibri" charset="0"/>
                <a:sym typeface="Calibri" charset="0"/>
              </a:rPr>
              <a:t>Rönesansın</a:t>
            </a:r>
            <a:r>
              <a:rPr lang="tr-TR" sz="2400" dirty="0">
                <a:cs typeface="Calibri" charset="0"/>
                <a:sym typeface="Calibri" charset="0"/>
              </a:rPr>
              <a:t> 4 </a:t>
            </a:r>
            <a:r>
              <a:rPr lang="tr-TR" sz="2400" dirty="0">
                <a:cs typeface="Helvetica" charset="0"/>
              </a:rPr>
              <a:t>(</a:t>
            </a:r>
            <a:r>
              <a:rPr lang="it-IT" sz="2400" dirty="0">
                <a:cs typeface="Helvetica" charset="0"/>
              </a:rPr>
              <a:t>Sfumato, Cangiante, Chiaroscuro ve Unione</a:t>
            </a:r>
            <a:r>
              <a:rPr lang="tr-TR" sz="2400" dirty="0">
                <a:cs typeface="Helvetica" charset="0"/>
              </a:rPr>
              <a:t>)</a:t>
            </a:r>
            <a:r>
              <a:rPr lang="tr-TR" sz="2400" dirty="0">
                <a:cs typeface="Helvetica" charset="0"/>
                <a:sym typeface="Calibri" charset="0"/>
              </a:rPr>
              <a:t> </a:t>
            </a:r>
            <a:r>
              <a:rPr lang="tr-TR" sz="2400" dirty="0" smtClean="0">
                <a:cs typeface="Calibri" charset="0"/>
                <a:sym typeface="Calibri" charset="0"/>
              </a:rPr>
              <a:t>aydınlatma </a:t>
            </a:r>
            <a:r>
              <a:rPr lang="tr-TR" sz="2400" dirty="0">
                <a:cs typeface="Calibri" charset="0"/>
                <a:sym typeface="Calibri" charset="0"/>
              </a:rPr>
              <a:t>biçiminden biridir. </a:t>
            </a:r>
          </a:p>
          <a:p>
            <a:pPr marL="328613" indent="-328613" defTabSz="438150" eaLnBrk="1">
              <a:lnSpc>
                <a:spcPct val="90000"/>
              </a:lnSpc>
              <a:spcBef>
                <a:spcPts val="700"/>
              </a:spcBef>
              <a:buFontTx/>
              <a:buNone/>
            </a:pPr>
            <a:endParaRPr lang="tr-TR" sz="2400" dirty="0">
              <a:cs typeface="Calibri" charset="0"/>
              <a:sym typeface="Calibri" charset="0"/>
            </a:endParaRPr>
          </a:p>
          <a:p>
            <a:pPr marL="328613" indent="-328613" defTabSz="438150" eaLnBrk="1">
              <a:lnSpc>
                <a:spcPct val="90000"/>
              </a:lnSpc>
              <a:spcBef>
                <a:spcPts val="700"/>
              </a:spcBef>
            </a:pPr>
            <a:r>
              <a:rPr lang="tr-TR" sz="2400" dirty="0">
                <a:cs typeface="Calibri" charset="0"/>
                <a:sym typeface="Calibri" charset="0"/>
              </a:rPr>
              <a:t>Aşırı karanlık ve aşırı aydınlığın bulunmadığı bir resim biçimidir. </a:t>
            </a:r>
          </a:p>
          <a:p>
            <a:pPr marL="328613" indent="-328613" defTabSz="438150" eaLnBrk="1">
              <a:lnSpc>
                <a:spcPct val="90000"/>
              </a:lnSpc>
              <a:spcBef>
                <a:spcPts val="700"/>
              </a:spcBef>
              <a:buFontTx/>
              <a:buNone/>
            </a:pPr>
            <a:endParaRPr lang="tr-TR" sz="2400" dirty="0">
              <a:cs typeface="Calibri" charset="0"/>
              <a:sym typeface="Calibri" charset="0"/>
            </a:endParaRPr>
          </a:p>
          <a:p>
            <a:pPr marL="328613" indent="-328613" defTabSz="438150" eaLnBrk="1">
              <a:lnSpc>
                <a:spcPct val="90000"/>
              </a:lnSpc>
              <a:spcBef>
                <a:spcPts val="700"/>
              </a:spcBef>
            </a:pPr>
            <a:r>
              <a:rPr lang="tr-TR" sz="2400" dirty="0">
                <a:cs typeface="Calibri" charset="0"/>
                <a:sym typeface="Calibri" charset="0"/>
              </a:rPr>
              <a:t>Fotoğrafta düşük-kontrasta denk geldiğini söyleyebiliriz.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5262" y="539247"/>
            <a:ext cx="4111538" cy="5288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700"/>
              </a:spcBef>
              <a:buNone/>
            </a:pPr>
            <a:r>
              <a:rPr lang="tr-TR" sz="2400" b="1" dirty="0" err="1" smtClean="0">
                <a:latin typeface="Calibri" charset="0"/>
                <a:cs typeface="Calibri" charset="0"/>
                <a:sym typeface="Calibri" charset="0"/>
              </a:rPr>
              <a:t>Chiaroscuro</a:t>
            </a:r>
            <a:endParaRPr lang="tr-TR" sz="2400" b="1" dirty="0" smtClean="0">
              <a:latin typeface="Calibri" charset="0"/>
              <a:cs typeface="Calibri" charset="0"/>
              <a:sym typeface="Calibri" charset="0"/>
            </a:endParaRPr>
          </a:p>
          <a:p>
            <a:pPr marL="0" indent="0">
              <a:spcBef>
                <a:spcPts val="700"/>
              </a:spcBef>
              <a:buNone/>
            </a:pPr>
            <a:endParaRPr lang="tr-TR" sz="2400" b="1" dirty="0" smtClean="0">
              <a:latin typeface="Calibri" charset="0"/>
              <a:cs typeface="Calibri" charset="0"/>
              <a:sym typeface="Calibri" charset="0"/>
            </a:endParaRPr>
          </a:p>
          <a:p>
            <a:pPr>
              <a:spcBef>
                <a:spcPts val="700"/>
              </a:spcBef>
            </a:pPr>
            <a:r>
              <a:rPr lang="tr-TR" sz="2400" dirty="0">
                <a:latin typeface="Calibri" charset="0"/>
                <a:cs typeface="Calibri" charset="0"/>
                <a:sym typeface="Calibri" charset="0"/>
              </a:rPr>
              <a:t>I</a:t>
            </a:r>
            <a:r>
              <a:rPr lang="tr-TR" sz="2400" dirty="0" smtClean="0">
                <a:latin typeface="Calibri" charset="0"/>
                <a:cs typeface="Calibri" charset="0"/>
                <a:sym typeface="Calibri" charset="0"/>
              </a:rPr>
              <a:t>şık ve gölge arasındaki karşıtlık anlamına gelir. </a:t>
            </a:r>
          </a:p>
          <a:p>
            <a:pPr>
              <a:spcBef>
                <a:spcPts val="700"/>
              </a:spcBef>
            </a:pPr>
            <a:endParaRPr lang="tr-TR" sz="2400" dirty="0">
              <a:latin typeface="Calibri" charset="0"/>
              <a:cs typeface="Calibri" charset="0"/>
              <a:sym typeface="Calibri" charset="0"/>
            </a:endParaRPr>
          </a:p>
          <a:p>
            <a:pPr>
              <a:spcBef>
                <a:spcPts val="700"/>
              </a:spcBef>
            </a:pPr>
            <a:r>
              <a:rPr lang="tr-TR" sz="2400" dirty="0" smtClean="0">
                <a:latin typeface="Calibri" charset="0"/>
                <a:cs typeface="Calibri" charset="0"/>
                <a:sym typeface="Calibri" charset="0"/>
              </a:rPr>
              <a:t>Tüm kompozisyona hakim olan yüksek bir kontrast söz konusudur. </a:t>
            </a:r>
          </a:p>
          <a:p>
            <a:pPr>
              <a:spcBef>
                <a:spcPts val="700"/>
              </a:spcBef>
            </a:pPr>
            <a:endParaRPr lang="tr-TR" sz="2400" dirty="0" smtClean="0">
              <a:latin typeface="Calibri" charset="0"/>
              <a:cs typeface="Calibri" charset="0"/>
              <a:sym typeface="Calibri" charset="0"/>
            </a:endParaRPr>
          </a:p>
          <a:p>
            <a:pPr>
              <a:spcBef>
                <a:spcPts val="700"/>
              </a:spcBef>
            </a:pPr>
            <a:r>
              <a:rPr lang="tr-TR" sz="2400" dirty="0" smtClean="0">
                <a:latin typeface="Calibri" charset="0"/>
                <a:cs typeface="Calibri" charset="0"/>
                <a:sym typeface="Calibri" charset="0"/>
              </a:rPr>
              <a:t>Üç boyutluluk etkisi yaratmak için kullanılır. </a:t>
            </a:r>
            <a:endParaRPr lang="tr-TR" sz="2400" dirty="0">
              <a:latin typeface="Calibri" charset="0"/>
              <a:cs typeface="Calibri" charset="0"/>
              <a:sym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361281"/>
      </p:ext>
    </p:extLst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KOMPOZİSYON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/>
              <a:t>Kelime anlamı: </a:t>
            </a:r>
            <a:endParaRPr lang="en-US" dirty="0"/>
          </a:p>
          <a:p>
            <a:pPr lvl="0"/>
            <a:r>
              <a:rPr lang="tr-TR" dirty="0" smtClean="0">
                <a:effectLst/>
              </a:rPr>
              <a:t>Ayrı ayrı parçaları bir araya getirerek bir bütün oluşturma biçimi ve işi. </a:t>
            </a:r>
            <a:endParaRPr lang="en-US" dirty="0" smtClean="0">
              <a:effectLst/>
            </a:endParaRPr>
          </a:p>
          <a:p>
            <a:pPr lvl="0"/>
            <a:r>
              <a:rPr lang="tr-TR" dirty="0" smtClean="0">
                <a:effectLst/>
              </a:rPr>
              <a:t>Öğrencilere duygu ve düşüncelerini etkili ve düzgün bir biçimde anlatmaları için yaptırılan yazılı veya sözlü çalışma, tahrir, kitabet (TDK).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355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 fontScale="90000"/>
          </a:bodyPr>
          <a:lstStyle/>
          <a:p>
            <a:pPr algn="ctr" defTabSz="433388" eaLnBrk="1"/>
            <a:r>
              <a:rPr lang="tr-TR" sz="4000" b="1">
                <a:latin typeface="Calibri" charset="0"/>
                <a:cs typeface="Helvetica" charset="0"/>
                <a:sym typeface="Calibri" charset="0"/>
              </a:rPr>
              <a:t>Fotoğrafta kompozisyon</a:t>
            </a:r>
            <a:r>
              <a:rPr lang="en-US" sz="4000">
                <a:latin typeface="Calibri" charset="0"/>
                <a:cs typeface="Helvetica" charset="0"/>
                <a:sym typeface="Calibri" charset="0"/>
              </a:rPr>
              <a:t> </a:t>
            </a:r>
            <a:r>
              <a:rPr lang="tr-TR" sz="3400">
                <a:latin typeface="Calibri" charset="0"/>
                <a:cs typeface="Helvetica" charset="0"/>
                <a:sym typeface="Calibri" charset="0"/>
              </a:rPr>
              <a:t/>
            </a:r>
            <a:br>
              <a:rPr lang="tr-TR" sz="3400">
                <a:latin typeface="Calibri" charset="0"/>
                <a:cs typeface="Helvetica" charset="0"/>
                <a:sym typeface="Calibri" charset="0"/>
              </a:rPr>
            </a:br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22531" name="Rectangle 2"/>
          <p:cNvSpPr>
            <a:spLocks noGrp="1"/>
          </p:cNvSpPr>
          <p:nvPr>
            <p:ph type="body" idx="1"/>
          </p:nvPr>
        </p:nvSpPr>
        <p:spPr bwMode="auto">
          <a:xfrm>
            <a:off x="304800" y="1219200"/>
            <a:ext cx="8281988" cy="537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eaLnBrk="1">
              <a:spcBef>
                <a:spcPts val="700"/>
              </a:spcBef>
            </a:pPr>
            <a:r>
              <a:rPr lang="tr-TR" sz="3200" dirty="0">
                <a:latin typeface="Calibri" charset="0"/>
                <a:cs typeface="Helvetica" charset="0"/>
                <a:sym typeface="Calibri" charset="0"/>
              </a:rPr>
              <a:t>Fotoğraf çerçevesinin içine yerleştireceğimiz nesneleri düzenleme.</a:t>
            </a:r>
          </a:p>
          <a:p>
            <a:pPr eaLnBrk="1">
              <a:spcBef>
                <a:spcPts val="700"/>
              </a:spcBef>
              <a:buFontTx/>
              <a:buNone/>
            </a:pPr>
            <a:endParaRPr lang="tr-TR" sz="3200" dirty="0">
              <a:latin typeface="Calibri" charset="0"/>
              <a:cs typeface="Helvetica" charset="0"/>
              <a:sym typeface="Calibri" charset="0"/>
            </a:endParaRPr>
          </a:p>
          <a:p>
            <a:pPr eaLnBrk="1">
              <a:spcBef>
                <a:spcPts val="700"/>
              </a:spcBef>
            </a:pPr>
            <a:r>
              <a:rPr lang="tr-TR" sz="3200" dirty="0">
                <a:latin typeface="Calibri" charset="0"/>
                <a:cs typeface="Helvetica" charset="0"/>
                <a:sym typeface="Calibri" charset="0"/>
              </a:rPr>
              <a:t>İyi bir kompozisyonun özellikleri</a:t>
            </a:r>
            <a:endParaRPr lang="en-US" sz="3200" dirty="0">
              <a:latin typeface="Calibri" charset="0"/>
              <a:cs typeface="Helvetica" charset="0"/>
              <a:sym typeface="Calibri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İlgi </a:t>
            </a: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merkezi</a:t>
            </a:r>
            <a:endParaRPr lang="en-US" sz="2800" dirty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Sadelik</a:t>
            </a:r>
          </a:p>
          <a:p>
            <a:pPr marL="742950" lvl="1" indent="-285750" eaLnBrk="1">
              <a:spcBef>
                <a:spcPts val="600"/>
              </a:spcBef>
            </a:pPr>
            <a:r>
              <a:rPr lang="tr-TR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Çeşitlilik </a:t>
            </a:r>
          </a:p>
          <a:p>
            <a:pPr marL="742950" lvl="1" indent="-285750" eaLnBrk="1">
              <a:spcBef>
                <a:spcPts val="600"/>
              </a:spcBef>
            </a:pPr>
            <a:r>
              <a:rPr lang="en-US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D</a:t>
            </a:r>
            <a:r>
              <a:rPr lang="tr-TR" sz="2800" dirty="0" err="1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enge</a:t>
            </a: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 </a:t>
            </a: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 smtClean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Ön </a:t>
            </a: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plan-arka plan ilişkisi</a:t>
            </a:r>
            <a:endParaRPr lang="en-US" sz="2800" dirty="0"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Nesneler arası ilişki</a:t>
            </a:r>
          </a:p>
          <a:p>
            <a:pPr marL="742950" lvl="1" indent="-285750" eaLnBrk="1">
              <a:spcBef>
                <a:spcPts val="600"/>
              </a:spcBef>
            </a:pPr>
            <a:r>
              <a:rPr lang="tr-TR" sz="2800" dirty="0"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Çizgiler 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35418"/>
      </p:ext>
    </p:extLst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 eaLnBrk="1"/>
            <a:r>
              <a:rPr lang="tr-TR" sz="4000" b="1">
                <a:latin typeface="Calibri" charset="0"/>
                <a:cs typeface="Calibri" charset="0"/>
                <a:sym typeface="Calibri" charset="0"/>
              </a:rPr>
              <a:t>3:2 kuralı </a:t>
            </a:r>
            <a:endParaRPr lang="tr-TR" sz="4000" b="1">
              <a:latin typeface="Helvetica" charset="0"/>
              <a:cs typeface="Helvetica" charset="0"/>
            </a:endParaRPr>
          </a:p>
        </p:txBody>
      </p:sp>
      <p:sp>
        <p:nvSpPr>
          <p:cNvPr id="90115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598613"/>
            <a:ext cx="8229600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846138" indent="-846138" eaLnBrk="1">
              <a:spcBef>
                <a:spcPts val="1800"/>
              </a:spcBef>
            </a:pPr>
            <a:r>
              <a:rPr lang="tr-TR" sz="4000">
                <a:latin typeface="Calibri" charset="0"/>
                <a:cs typeface="Calibri" charset="0"/>
                <a:sym typeface="Calibri" charset="0"/>
              </a:rPr>
              <a:t>Altın oran</a:t>
            </a:r>
          </a:p>
          <a:p>
            <a:pPr marL="846138" indent="-846138" eaLnBrk="1">
              <a:spcBef>
                <a:spcPts val="1800"/>
              </a:spcBef>
            </a:pPr>
            <a:r>
              <a:rPr lang="tr-TR" sz="4000">
                <a:latin typeface="Calibri" charset="0"/>
                <a:cs typeface="Calibri" charset="0"/>
                <a:sym typeface="Calibri" charset="0"/>
              </a:rPr>
              <a:t>1/3 kuralı</a:t>
            </a:r>
            <a:endParaRPr lang="tr-TR" sz="4000">
              <a:latin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679365"/>
      </p:ext>
    </p:extLst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algn="ctr" eaLnBrk="1"/>
            <a:r>
              <a:rPr lang="tr-TR" sz="4000" b="1">
                <a:latin typeface="Calibri" charset="0"/>
                <a:cs typeface="Calibri" charset="0"/>
                <a:sym typeface="Calibri" charset="0"/>
              </a:rPr>
              <a:t>Altın Oran</a:t>
            </a:r>
            <a:endParaRPr lang="tr-TR" sz="4000" b="1">
              <a:latin typeface="Helvetica" charset="0"/>
              <a:cs typeface="Helvetica" charset="0"/>
            </a:endParaRPr>
          </a:p>
        </p:txBody>
      </p:sp>
      <p:sp>
        <p:nvSpPr>
          <p:cNvPr id="91139" name="AutoShape 2"/>
          <p:cNvSpPr>
            <a:spLocks/>
          </p:cNvSpPr>
          <p:nvPr/>
        </p:nvSpPr>
        <p:spPr bwMode="auto">
          <a:xfrm>
            <a:off x="898525" y="4572000"/>
            <a:ext cx="7788275" cy="19812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/>
          <a:p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Bu oran genellikle doğanın güzelliğinin bu formüle dayandığına inanan matematikçiler ve sanatçılar tarafından kullanılır. Bu resimde altın oranın en sofistike biçimini olan  </a:t>
            </a:r>
            <a:r>
              <a:rPr lang="tr-TR" sz="1800" i="1" dirty="0" err="1">
                <a:latin typeface="Calibri" charset="0"/>
                <a:cs typeface="Calibri" charset="0"/>
                <a:sym typeface="Calibri" charset="0"/>
              </a:rPr>
              <a:t>Fibonacci</a:t>
            </a:r>
            <a:r>
              <a:rPr lang="tr-TR" sz="1800" i="1" dirty="0">
                <a:latin typeface="Calibri" charset="0"/>
                <a:cs typeface="Calibri" charset="0"/>
                <a:sym typeface="Calibri" charset="0"/>
              </a:rPr>
              <a:t> Spirali</a:t>
            </a:r>
            <a:r>
              <a:rPr lang="ja-JP" altLang="tr-TR" sz="1800" dirty="0">
                <a:latin typeface="Calibri" charset="0"/>
                <a:cs typeface="Calibri" charset="0"/>
                <a:sym typeface="Calibri" charset="0"/>
              </a:rPr>
              <a:t>’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ni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görüyoruz. </a:t>
            </a:r>
          </a:p>
          <a:p>
            <a:endParaRPr lang="tr-TR" sz="1800" dirty="0">
              <a:latin typeface="Calibri" charset="0"/>
              <a:cs typeface="Calibri" charset="0"/>
              <a:sym typeface="Calibri" charset="0"/>
            </a:endParaRPr>
          </a:p>
          <a:p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Altın oran ile 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Fibonacci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sayıları arasında ilginç bir ilişki vardır. Ancak altın oran kullanımı çok daha eskilere gider. </a:t>
            </a:r>
          </a:p>
          <a:p>
            <a:endParaRPr lang="tr-TR" sz="1800" dirty="0">
              <a:latin typeface="Calibri" charset="0"/>
              <a:cs typeface="Calibri" charset="0"/>
              <a:sym typeface="Calibri" charset="0"/>
            </a:endParaRPr>
          </a:p>
          <a:p>
            <a:endParaRPr lang="tr-TR" sz="1800" dirty="0">
              <a:latin typeface="Calibri" charset="0"/>
              <a:cs typeface="Calibri" charset="0"/>
              <a:sym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0" y="1557638"/>
            <a:ext cx="44577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84822"/>
      </p:ext>
    </p:extLst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 eaLnBrk="1"/>
            <a:r>
              <a:rPr lang="tr-TR" sz="4000" dirty="0">
                <a:latin typeface="Calibri" charset="0"/>
                <a:cs typeface="Calibri" charset="0"/>
                <a:sym typeface="Calibri" charset="0"/>
              </a:rPr>
              <a:t>Altın </a:t>
            </a:r>
            <a:r>
              <a:rPr lang="tr-TR" sz="4000" dirty="0" smtClean="0">
                <a:latin typeface="Calibri" charset="0"/>
                <a:cs typeface="Calibri" charset="0"/>
                <a:sym typeface="Calibri" charset="0"/>
              </a:rPr>
              <a:t>oran hesaplaması</a:t>
            </a:r>
            <a:endParaRPr lang="tr-TR" dirty="0">
              <a:latin typeface="Helvetica" charset="0"/>
              <a:cs typeface="Helvetica" charset="0"/>
            </a:endParaRPr>
          </a:p>
        </p:txBody>
      </p:sp>
      <p:sp>
        <p:nvSpPr>
          <p:cNvPr id="92163" name="5 Dikdörtgen"/>
          <p:cNvSpPr>
            <a:spLocks noChangeArrowheads="1"/>
          </p:cNvSpPr>
          <p:nvPr/>
        </p:nvSpPr>
        <p:spPr bwMode="auto">
          <a:xfrm>
            <a:off x="457200" y="1524000"/>
            <a:ext cx="8229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tr-TR" sz="2400" dirty="0">
                <a:latin typeface="Calibri" charset="0"/>
              </a:rPr>
              <a:t>Bir doğru </a:t>
            </a:r>
            <a:r>
              <a:rPr lang="tr-TR" sz="2400" dirty="0" smtClean="0">
                <a:latin typeface="Calibri" charset="0"/>
              </a:rPr>
              <a:t>parçası (AB</a:t>
            </a:r>
            <a:r>
              <a:rPr lang="tr-TR" sz="2400" dirty="0">
                <a:latin typeface="Calibri" charset="0"/>
              </a:rPr>
              <a:t>)</a:t>
            </a:r>
            <a:r>
              <a:rPr lang="tr-TR" sz="2400" dirty="0" smtClean="0">
                <a:latin typeface="Calibri" charset="0"/>
              </a:rPr>
              <a:t> ikiye bölündüğünde (</a:t>
            </a:r>
            <a:r>
              <a:rPr lang="tr-TR" sz="2400" dirty="0">
                <a:latin typeface="Calibri" charset="0"/>
              </a:rPr>
              <a:t>C</a:t>
            </a:r>
            <a:r>
              <a:rPr lang="tr-TR" sz="2400" dirty="0" smtClean="0">
                <a:latin typeface="Calibri" charset="0"/>
              </a:rPr>
              <a:t>); </a:t>
            </a:r>
            <a:r>
              <a:rPr lang="tr-TR" sz="2400" dirty="0">
                <a:latin typeface="Calibri" charset="0"/>
              </a:rPr>
              <a:t>küçük parçanın </a:t>
            </a:r>
            <a:r>
              <a:rPr lang="tr-TR" sz="2400" dirty="0" smtClean="0">
                <a:latin typeface="Calibri" charset="0"/>
              </a:rPr>
              <a:t>(AC) </a:t>
            </a:r>
            <a:r>
              <a:rPr lang="tr-TR" sz="2400" dirty="0">
                <a:latin typeface="Calibri" charset="0"/>
              </a:rPr>
              <a:t>büyük parçaya </a:t>
            </a:r>
            <a:r>
              <a:rPr lang="tr-TR" sz="2400" dirty="0" smtClean="0">
                <a:latin typeface="Calibri" charset="0"/>
              </a:rPr>
              <a:t>(CB) </a:t>
            </a:r>
            <a:r>
              <a:rPr lang="tr-TR" sz="2400" dirty="0">
                <a:latin typeface="Calibri" charset="0"/>
              </a:rPr>
              <a:t>oranı, büyük parçanın </a:t>
            </a:r>
            <a:r>
              <a:rPr lang="tr-TR" sz="2400" dirty="0" smtClean="0">
                <a:latin typeface="Calibri" charset="0"/>
              </a:rPr>
              <a:t>(CB) bütüne (AB) </a:t>
            </a:r>
            <a:r>
              <a:rPr lang="tr-TR" sz="2400" dirty="0">
                <a:latin typeface="Calibri" charset="0"/>
              </a:rPr>
              <a:t>oranına eşit </a:t>
            </a:r>
            <a:r>
              <a:rPr lang="tr-TR" sz="2400" dirty="0" smtClean="0">
                <a:latin typeface="Calibri" charset="0"/>
              </a:rPr>
              <a:t>ise Altın Oran’dan bahsedebiliriz.</a:t>
            </a:r>
            <a:endParaRPr lang="tr-TR" sz="2400" dirty="0">
              <a:latin typeface="Calibri" charset="0"/>
            </a:endParaRP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92164" name="Picture 7" descr="http://upload.wikimedia.org/wikipedia/tr/4/4e/AODog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573463"/>
            <a:ext cx="701040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7 Dikdörtgen"/>
          <p:cNvSpPr>
            <a:spLocks noChangeArrowheads="1"/>
          </p:cNvSpPr>
          <p:nvPr/>
        </p:nvSpPr>
        <p:spPr bwMode="auto">
          <a:xfrm>
            <a:off x="533400" y="4953000"/>
            <a:ext cx="6553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 sz="2400">
                <a:latin typeface="Calibri" charset="0"/>
              </a:rPr>
              <a:t>Altın Oran; CB / AC = AB / CB = 1,618</a:t>
            </a:r>
          </a:p>
          <a:p>
            <a:r>
              <a:rPr lang="tr-TR"/>
              <a:t/>
            </a:r>
            <a:br>
              <a:rPr lang="tr-TR"/>
            </a:b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844014"/>
      </p:ext>
    </p:extLst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1" descr="image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3810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93187" name="AutoShape 2"/>
          <p:cNvSpPr>
            <a:spLocks/>
          </p:cNvSpPr>
          <p:nvPr/>
        </p:nvSpPr>
        <p:spPr bwMode="auto">
          <a:xfrm>
            <a:off x="5165725" y="2111375"/>
            <a:ext cx="3386138" cy="22320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/>
          <a:p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Altın oranı genellikle klasik Rönesans ressamları kullanmıştır</a:t>
            </a:r>
            <a:r>
              <a:rPr lang="tr-TR" sz="1800" dirty="0" smtClean="0">
                <a:latin typeface="Calibri" charset="0"/>
                <a:cs typeface="Calibri" charset="0"/>
                <a:sym typeface="Calibri" charset="0"/>
              </a:rPr>
              <a:t>.</a:t>
            </a:r>
          </a:p>
          <a:p>
            <a:r>
              <a:rPr lang="tr-TR" sz="1800" dirty="0" smtClean="0">
                <a:latin typeface="Calibri" charset="0"/>
                <a:cs typeface="Calibri" charset="0"/>
                <a:sym typeface="Calibri" charset="0"/>
              </a:rPr>
              <a:t> </a:t>
            </a:r>
            <a:endParaRPr lang="tr-TR" sz="1800" dirty="0">
              <a:latin typeface="Calibri" charset="0"/>
              <a:cs typeface="Calibri" charset="0"/>
              <a:sym typeface="Calibri" charset="0"/>
            </a:endParaRPr>
          </a:p>
          <a:p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Leonardo da Vinci</a:t>
            </a:r>
            <a:r>
              <a:rPr lang="ja-JP" altLang="tr-TR" sz="1800" dirty="0">
                <a:latin typeface="Calibri" charset="0"/>
                <a:cs typeface="Calibri" charset="0"/>
                <a:sym typeface="Calibri" charset="0"/>
              </a:rPr>
              <a:t>’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nin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 </a:t>
            </a:r>
            <a:r>
              <a:rPr lang="tr-TR" sz="1800" b="1" dirty="0" err="1">
                <a:latin typeface="Calibri" charset="0"/>
                <a:cs typeface="Calibri" charset="0"/>
                <a:sym typeface="Calibri" charset="0"/>
              </a:rPr>
              <a:t>Vitruvian</a:t>
            </a:r>
            <a:r>
              <a:rPr lang="tr-TR" sz="1800" b="1" dirty="0">
                <a:latin typeface="Calibri" charset="0"/>
                <a:cs typeface="Calibri" charset="0"/>
                <a:sym typeface="Calibri" charset="0"/>
              </a:rPr>
              <a:t> Man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eskizi altın oranın sanat alanında kullanımının en bilinen örneğidir. </a:t>
            </a:r>
          </a:p>
          <a:p>
            <a:endParaRPr lang="tr-TR" sz="1800" dirty="0">
              <a:latin typeface="Calibri" charset="0"/>
              <a:cs typeface="Calibri" charset="0"/>
              <a:sym typeface="Calibri" charset="0"/>
            </a:endParaRPr>
          </a:p>
        </p:txBody>
      </p:sp>
      <p:sp>
        <p:nvSpPr>
          <p:cNvPr id="93188" name="Line 3"/>
          <p:cNvSpPr>
            <a:spLocks noChangeShapeType="1"/>
          </p:cNvSpPr>
          <p:nvPr/>
        </p:nvSpPr>
        <p:spPr bwMode="auto">
          <a:xfrm flipV="1">
            <a:off x="1676400" y="2667000"/>
            <a:ext cx="0" cy="167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3189" name="Line 4"/>
          <p:cNvSpPr>
            <a:spLocks noChangeShapeType="1"/>
          </p:cNvSpPr>
          <p:nvPr/>
        </p:nvSpPr>
        <p:spPr bwMode="auto">
          <a:xfrm flipV="1">
            <a:off x="1676400" y="1676400"/>
            <a:ext cx="0" cy="1066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3190" name="Line 5"/>
          <p:cNvSpPr>
            <a:spLocks noChangeShapeType="1"/>
          </p:cNvSpPr>
          <p:nvPr/>
        </p:nvSpPr>
        <p:spPr bwMode="auto">
          <a:xfrm>
            <a:off x="1752600" y="2743200"/>
            <a:ext cx="2209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3191" name="Line 6"/>
          <p:cNvSpPr>
            <a:spLocks noChangeShapeType="1"/>
          </p:cNvSpPr>
          <p:nvPr/>
        </p:nvSpPr>
        <p:spPr bwMode="auto">
          <a:xfrm>
            <a:off x="1752600" y="1752600"/>
            <a:ext cx="2209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3192" name="Line 7"/>
          <p:cNvSpPr>
            <a:spLocks noChangeShapeType="1"/>
          </p:cNvSpPr>
          <p:nvPr/>
        </p:nvSpPr>
        <p:spPr bwMode="auto">
          <a:xfrm flipH="1">
            <a:off x="3960813" y="1752600"/>
            <a:ext cx="1587" cy="259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3193" name="AutoShape 8"/>
          <p:cNvSpPr>
            <a:spLocks/>
          </p:cNvSpPr>
          <p:nvPr/>
        </p:nvSpPr>
        <p:spPr bwMode="auto">
          <a:xfrm>
            <a:off x="1355725" y="3324225"/>
            <a:ext cx="354013" cy="4572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/>
          <a:p>
            <a:r>
              <a:rPr lang="tr-TR" sz="1800">
                <a:latin typeface="Calibri" charset="0"/>
                <a:cs typeface="Calibri" charset="0"/>
                <a:sym typeface="Calibri" charset="0"/>
              </a:rPr>
              <a:t>a</a:t>
            </a:r>
            <a:endParaRPr lang="tr-TR"/>
          </a:p>
        </p:txBody>
      </p:sp>
      <p:sp>
        <p:nvSpPr>
          <p:cNvPr id="93194" name="AutoShape 9"/>
          <p:cNvSpPr>
            <a:spLocks/>
          </p:cNvSpPr>
          <p:nvPr/>
        </p:nvSpPr>
        <p:spPr bwMode="auto">
          <a:xfrm>
            <a:off x="1371600" y="1981200"/>
            <a:ext cx="354013" cy="4572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/>
          <a:p>
            <a:r>
              <a:rPr lang="tr-TR" sz="1800">
                <a:latin typeface="Calibri" charset="0"/>
                <a:cs typeface="Calibri" charset="0"/>
                <a:sym typeface="Calibri" charset="0"/>
              </a:rPr>
              <a:t>b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454432"/>
      </p:ext>
    </p:extLst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upload.wikimedia.org/wikipedia/commons/thumb/9/95/FibonacciBlocks.svg/270px-FibonacciBlock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81000"/>
            <a:ext cx="43561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3" name="4 Dikdörtgen"/>
          <p:cNvSpPr>
            <a:spLocks noChangeArrowheads="1"/>
          </p:cNvSpPr>
          <p:nvPr/>
        </p:nvSpPr>
        <p:spPr bwMode="auto">
          <a:xfrm>
            <a:off x="533400" y="3459163"/>
            <a:ext cx="8153400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tr-TR" sz="2400" dirty="0" err="1">
                <a:latin typeface="Calibri" charset="0"/>
                <a:cs typeface="Calibri" charset="0"/>
                <a:sym typeface="Calibri" charset="0"/>
              </a:rPr>
              <a:t>Fibonacci</a:t>
            </a:r>
            <a:r>
              <a:rPr lang="tr-TR" sz="2400" dirty="0">
                <a:latin typeface="Calibri" charset="0"/>
                <a:cs typeface="Calibri" charset="0"/>
                <a:sym typeface="Calibri" charset="0"/>
              </a:rPr>
              <a:t> Spirali altın oranın en yaygın kullanımlarından biridir. Bu geometrik şekil kuramı deniz kabuğunun şeklinden etkilenmiştir ve doğanın kendisinde görülebilir. </a:t>
            </a:r>
          </a:p>
          <a:p>
            <a:pPr algn="just">
              <a:buFont typeface="Arial" charset="0"/>
              <a:buChar char="•"/>
            </a:pPr>
            <a:endParaRPr lang="tr-TR" sz="2400" dirty="0">
              <a:latin typeface="Calibri" charset="0"/>
              <a:cs typeface="Calibri" charset="0"/>
              <a:sym typeface="Calibri" charset="0"/>
            </a:endParaRPr>
          </a:p>
          <a:p>
            <a:pPr algn="just">
              <a:buFont typeface="Arial" charset="0"/>
              <a:buChar char="•"/>
            </a:pPr>
            <a:r>
              <a:rPr lang="tr-TR" sz="2400" dirty="0">
                <a:latin typeface="Calibri" charset="0"/>
                <a:cs typeface="Calibri" charset="0"/>
                <a:sym typeface="Calibri" charset="0"/>
              </a:rPr>
              <a:t>Bu bölümlemede her parçaya numaralar verilir ve 1</a:t>
            </a:r>
            <a:r>
              <a:rPr lang="ja-JP" altLang="tr-TR" sz="2400" dirty="0">
                <a:latin typeface="Calibri" charset="0"/>
                <a:cs typeface="Calibri" charset="0"/>
                <a:sym typeface="Calibri" charset="0"/>
              </a:rPr>
              <a:t>’</a:t>
            </a:r>
            <a:r>
              <a:rPr lang="tr-TR" sz="2400" dirty="0">
                <a:latin typeface="Calibri" charset="0"/>
                <a:cs typeface="Calibri" charset="0"/>
                <a:sym typeface="Calibri" charset="0"/>
              </a:rPr>
              <a:t>den sonraki her sayı kendinden önce gelen sayıyla toplanır. 1,1,2,3,5,8,13,21,34 vb. </a:t>
            </a:r>
          </a:p>
          <a:p>
            <a:pPr>
              <a:buFont typeface="Arial" charset="0"/>
              <a:buChar char="•"/>
            </a:pPr>
            <a:endParaRPr lang="tr-TR" sz="2000" dirty="0">
              <a:latin typeface="Calibri" charset="0"/>
              <a:sym typeface="Calibri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0101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AutoShape 1"/>
          <p:cNvSpPr>
            <a:spLocks/>
          </p:cNvSpPr>
          <p:nvPr/>
        </p:nvSpPr>
        <p:spPr bwMode="auto">
          <a:xfrm>
            <a:off x="4113303" y="2361628"/>
            <a:ext cx="4566292" cy="132526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/>
          <a:p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Altın oranın fotoğraf alanında kullanımı 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Henri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Cartier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Bresson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, 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Ander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</a:t>
            </a:r>
            <a:r>
              <a:rPr lang="tr-TR" sz="1800" dirty="0" err="1">
                <a:latin typeface="Calibri" charset="0"/>
                <a:cs typeface="Calibri" charset="0"/>
                <a:sym typeface="Calibri" charset="0"/>
              </a:rPr>
              <a:t>Kertesz</a:t>
            </a:r>
            <a:r>
              <a:rPr lang="tr-TR" sz="1800" dirty="0">
                <a:latin typeface="Calibri" charset="0"/>
                <a:cs typeface="Calibri" charset="0"/>
                <a:sym typeface="Calibri" charset="0"/>
              </a:rPr>
              <a:t>  gibi klasik çerçeveyi tercih eden fotoğrafçıların çalışmalarında görülebilir. </a:t>
            </a:r>
          </a:p>
        </p:txBody>
      </p:sp>
      <p:sp>
        <p:nvSpPr>
          <p:cNvPr id="103428" name="Line 3"/>
          <p:cNvSpPr>
            <a:spLocks noChangeShapeType="1"/>
          </p:cNvSpPr>
          <p:nvPr/>
        </p:nvSpPr>
        <p:spPr bwMode="auto">
          <a:xfrm flipH="1">
            <a:off x="3962400" y="457200"/>
            <a:ext cx="0" cy="43434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96470" y="2156682"/>
            <a:ext cx="35488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charset="0"/>
                <a:cs typeface="Calibri" charset="0"/>
                <a:sym typeface="Calibri" charset="0"/>
              </a:rPr>
              <a:t>35 mm. filmin oranı (3:2 (24mmx36mm)) altın oran ilkesine çok yakındır. Bu nedenle pek çok fotoğrafçı  çerçevelerini oluştururken altın orandan faydalanır.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431719"/>
      </p:ext>
    </p:extLst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529</Words>
  <Application>Microsoft Macintosh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TEMEL FOTOĞRAF 3</vt:lpstr>
      <vt:lpstr>KOMPOZİSYON </vt:lpstr>
      <vt:lpstr>Fotoğrafta kompozisyon  </vt:lpstr>
      <vt:lpstr>3:2 kuralı </vt:lpstr>
      <vt:lpstr>Altın Oran</vt:lpstr>
      <vt:lpstr>Altın oran hesaplaması</vt:lpstr>
      <vt:lpstr>PowerPoint Presentation</vt:lpstr>
      <vt:lpstr>PowerPoint Presentation</vt:lpstr>
      <vt:lpstr>PowerPoint Presentation</vt:lpstr>
      <vt:lpstr>PowerPoint Presentation</vt:lpstr>
      <vt:lpstr>Çekim açıları</vt:lpstr>
      <vt:lpstr>Baş boşluğu</vt:lpstr>
      <vt:lpstr>Bakış boşluğu</vt:lpstr>
      <vt:lpstr>Işığın miktarı</vt:lpstr>
      <vt:lpstr>PowerPoint Presentation</vt:lpstr>
      <vt:lpstr>Kontrast</vt:lpstr>
      <vt:lpstr>PowerPoint Presentation</vt:lpstr>
    </vt:vector>
  </TitlesOfParts>
  <Company>saa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FOTOĞRAF 3</dc:title>
  <dc:creator>T O</dc:creator>
  <cp:lastModifiedBy>T O</cp:lastModifiedBy>
  <cp:revision>26</cp:revision>
  <dcterms:created xsi:type="dcterms:W3CDTF">2018-02-01T11:49:08Z</dcterms:created>
  <dcterms:modified xsi:type="dcterms:W3CDTF">2018-02-19T18:31:19Z</dcterms:modified>
</cp:coreProperties>
</file>