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0" r:id="rId7"/>
    <p:sldId id="259" r:id="rId8"/>
    <p:sldId id="262" r:id="rId9"/>
    <p:sldId id="261" r:id="rId10"/>
    <p:sldId id="266" r:id="rId11"/>
    <p:sldId id="265" r:id="rId12"/>
    <p:sldId id="267" r:id="rId13"/>
    <p:sldId id="268" r:id="rId14"/>
    <p:sldId id="269" r:id="rId15"/>
    <p:sldId id="270" r:id="rId16"/>
    <p:sldId id="276" r:id="rId17"/>
    <p:sldId id="271" r:id="rId18"/>
    <p:sldId id="275" r:id="rId19"/>
    <p:sldId id="272" r:id="rId20"/>
    <p:sldId id="273" r:id="rId21"/>
    <p:sldId id="281" r:id="rId22"/>
    <p:sldId id="274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60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5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9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9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9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3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6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0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3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FF5E-A300-4574-89B2-5508E8CB7FC5}" type="datetimeFigureOut">
              <a:rPr lang="en-GB" smtClean="0"/>
              <a:t>18.03.20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D4A-D76E-4B9D-9EB6-3CD2E394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8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II.Dönem</a:t>
            </a:r>
            <a:endParaRPr lang="en-GB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Makroekonomi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6543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870"/>
          </a:xfrm>
        </p:spPr>
        <p:txBody>
          <a:bodyPr/>
          <a:lstStyle/>
          <a:p>
            <a:r>
              <a:rPr lang="tr-TR" dirty="0" err="1" smtClean="0"/>
              <a:t>GSYH’ya</a:t>
            </a:r>
            <a:r>
              <a:rPr lang="tr-TR" dirty="0" smtClean="0"/>
              <a:t> dahil edilmeyenler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6996"/>
            <a:ext cx="10515600" cy="4849967"/>
          </a:xfrm>
        </p:spPr>
        <p:txBody>
          <a:bodyPr/>
          <a:lstStyle/>
          <a:p>
            <a:r>
              <a:rPr lang="tr-TR" dirty="0" err="1" smtClean="0"/>
              <a:t>Öztüketim</a:t>
            </a:r>
            <a:endParaRPr lang="tr-TR" dirty="0" smtClean="0"/>
          </a:p>
          <a:p>
            <a:r>
              <a:rPr lang="tr-TR" dirty="0" err="1" smtClean="0"/>
              <a:t>Kayıtdışı</a:t>
            </a:r>
            <a:r>
              <a:rPr lang="tr-TR" dirty="0" smtClean="0"/>
              <a:t>-beyan edilmeyen</a:t>
            </a:r>
          </a:p>
          <a:p>
            <a:r>
              <a:rPr lang="tr-TR" dirty="0" smtClean="0"/>
              <a:t>2.el satışlar</a:t>
            </a:r>
          </a:p>
          <a:p>
            <a:r>
              <a:rPr lang="tr-TR" dirty="0" smtClean="0"/>
              <a:t>Transfer harcamaları (emekli </a:t>
            </a:r>
            <a:r>
              <a:rPr lang="tr-TR" dirty="0" err="1" smtClean="0"/>
              <a:t>maaşı,burs,vs</a:t>
            </a:r>
            <a:r>
              <a:rPr lang="tr-TR" dirty="0" smtClean="0"/>
              <a:t>)</a:t>
            </a:r>
          </a:p>
          <a:p>
            <a:r>
              <a:rPr lang="tr-TR" dirty="0" smtClean="0"/>
              <a:t>Dışsallıklar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6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/>
          <a:lstStyle/>
          <a:p>
            <a:r>
              <a:rPr lang="tr-TR" dirty="0" smtClean="0"/>
              <a:t>İyi ölçülemeyen ürün grupları 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71240"/>
            <a:ext cx="10515600" cy="4905723"/>
          </a:xfrm>
        </p:spPr>
        <p:txBody>
          <a:bodyPr/>
          <a:lstStyle/>
          <a:p>
            <a:r>
              <a:rPr lang="tr-TR" dirty="0" smtClean="0"/>
              <a:t>Piyasada pazarlanamayan</a:t>
            </a:r>
          </a:p>
          <a:p>
            <a:pPr lvl="1"/>
            <a:r>
              <a:rPr lang="tr-TR" dirty="0" smtClean="0"/>
              <a:t>Kamu hizmeti</a:t>
            </a:r>
          </a:p>
          <a:p>
            <a:pPr lvl="1"/>
            <a:r>
              <a:rPr lang="tr-TR" dirty="0" smtClean="0"/>
              <a:t>Gönüllü işler </a:t>
            </a:r>
          </a:p>
          <a:p>
            <a:pPr lvl="1"/>
            <a:r>
              <a:rPr lang="tr-TR" dirty="0" smtClean="0"/>
              <a:t>Ev içi işler</a:t>
            </a:r>
          </a:p>
          <a:p>
            <a:r>
              <a:rPr lang="tr-TR" dirty="0" smtClean="0"/>
              <a:t>Kalitedeki değişim</a:t>
            </a:r>
          </a:p>
          <a:p>
            <a:r>
              <a:rPr lang="tr-TR" dirty="0" smtClean="0"/>
              <a:t>Denetim amacıyla yapılan masraflar</a:t>
            </a:r>
          </a:p>
          <a:p>
            <a:r>
              <a:rPr lang="tr-TR" dirty="0" smtClean="0"/>
              <a:t>Dışsallıklar</a:t>
            </a:r>
          </a:p>
          <a:p>
            <a:pPr lvl="1"/>
            <a:r>
              <a:rPr lang="tr-TR" dirty="0" smtClean="0"/>
              <a:t>Her ilave </a:t>
            </a:r>
            <a:r>
              <a:rPr lang="tr-TR" dirty="0" err="1" smtClean="0"/>
              <a:t>mal,tüketicinin</a:t>
            </a:r>
            <a:r>
              <a:rPr lang="tr-TR" dirty="0" smtClean="0"/>
              <a:t> toplam fayda ve refahına katkıda bulunur.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Toplam fayda</a:t>
            </a:r>
            <a:r>
              <a:rPr lang="tr-TR" dirty="0" smtClean="0"/>
              <a:t>=Tüketiciye sağladığı yarar-taraflara yüklediği (+-)değer.</a:t>
            </a:r>
          </a:p>
          <a:p>
            <a:pPr lvl="1"/>
            <a:r>
              <a:rPr lang="tr-TR" dirty="0" smtClean="0"/>
              <a:t>Pozitif/Negatif-Üretici/tüketici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83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Üretimde dışsallık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Bazı malların üretimi piyasa koşullarında gerçekleşmez</a:t>
            </a:r>
          </a:p>
          <a:p>
            <a:r>
              <a:rPr lang="tr-TR" dirty="0" smtClean="0"/>
              <a:t>Üretim, bazı istenmeyen «</a:t>
            </a:r>
            <a:r>
              <a:rPr lang="tr-TR" dirty="0" err="1" smtClean="0"/>
              <a:t>sonuçlar»doğurabilir</a:t>
            </a:r>
            <a:r>
              <a:rPr lang="tr-TR" dirty="0"/>
              <a:t> </a:t>
            </a:r>
            <a:r>
              <a:rPr lang="tr-TR" dirty="0" smtClean="0"/>
              <a:t>(çevre kirliliği).</a:t>
            </a:r>
          </a:p>
          <a:p>
            <a:r>
              <a:rPr lang="tr-TR" dirty="0" smtClean="0"/>
              <a:t>Bu hatalarla mücadele, faydayı artırır.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93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Pozitif Dışsallık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Benim iktisadi faaliyetim başkasının işine yarıyorsa </a:t>
            </a:r>
            <a:r>
              <a:rPr lang="tr-TR" dirty="0" smtClean="0">
                <a:solidFill>
                  <a:srgbClr val="FF0000"/>
                </a:solidFill>
              </a:rPr>
              <a:t>pozitif</a:t>
            </a:r>
            <a:r>
              <a:rPr lang="tr-TR" dirty="0" smtClean="0"/>
              <a:t> dışsallık yaratır.</a:t>
            </a:r>
          </a:p>
          <a:p>
            <a:r>
              <a:rPr lang="tr-TR" dirty="0" smtClean="0"/>
              <a:t>Dışlanamayan ürünlerden faydalanmak isteyenler çoğunlukla maliyete ortak olmak istemezler (çevre temizliği)</a:t>
            </a:r>
          </a:p>
          <a:p>
            <a:r>
              <a:rPr lang="tr-TR" dirty="0" smtClean="0"/>
              <a:t>Ortak ve kamu malları herkes tarafından </a:t>
            </a:r>
            <a:r>
              <a:rPr lang="tr-TR" dirty="0" err="1" smtClean="0"/>
              <a:t>kullanılır,kime</a:t>
            </a:r>
            <a:r>
              <a:rPr lang="tr-TR" dirty="0" smtClean="0"/>
              <a:t> ne kadar fayda sağlar bilinmez. Herkes vergi verir.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92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80"/>
          </a:xfrm>
        </p:spPr>
        <p:txBody>
          <a:bodyPr/>
          <a:lstStyle/>
          <a:p>
            <a:r>
              <a:rPr lang="tr-TR" dirty="0" smtClean="0"/>
              <a:t>Negatif dışsallık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72683"/>
            <a:ext cx="10515600" cy="4504280"/>
          </a:xfrm>
        </p:spPr>
        <p:txBody>
          <a:bodyPr/>
          <a:lstStyle/>
          <a:p>
            <a:r>
              <a:rPr lang="tr-TR" dirty="0" smtClean="0"/>
              <a:t>Eğer A işletmesinin iktisadi faaliyeti B işletmesine zarar veriyorsa, burada B açısından bir negatif dışsallık söz konusudur.</a:t>
            </a:r>
          </a:p>
          <a:p>
            <a:r>
              <a:rPr lang="tr-TR" dirty="0" smtClean="0"/>
              <a:t>Robert </a:t>
            </a:r>
            <a:r>
              <a:rPr lang="tr-TR" dirty="0" err="1" smtClean="0"/>
              <a:t>Coase</a:t>
            </a:r>
            <a:r>
              <a:rPr lang="tr-TR" dirty="0" smtClean="0"/>
              <a:t>(1910-2013): Bu durumda üç ihtimal var.</a:t>
            </a:r>
          </a:p>
          <a:p>
            <a:pPr lvl="1"/>
            <a:r>
              <a:rPr lang="tr-TR" dirty="0" smtClean="0"/>
              <a:t>A’dan faaliyetini başka bir yere taşımasını ister</a:t>
            </a:r>
          </a:p>
          <a:p>
            <a:pPr lvl="1"/>
            <a:r>
              <a:rPr lang="tr-TR" dirty="0" smtClean="0"/>
              <a:t>A’dan verdiği zararın tazminini istemek</a:t>
            </a:r>
          </a:p>
          <a:p>
            <a:pPr lvl="1"/>
            <a:r>
              <a:rPr lang="tr-TR" dirty="0" smtClean="0"/>
              <a:t>A’dan verdiği zarara paralel bir vergi almak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2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Ekonomik Performans Ölçümü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Fiyatlar genel düzeyindeki sürekli artış; enflasyon (kaynaklarına göre talep/maliyet)</a:t>
            </a:r>
          </a:p>
          <a:p>
            <a:r>
              <a:rPr lang="tr-TR" dirty="0" smtClean="0"/>
              <a:t>Alım gücünün düşmesi</a:t>
            </a:r>
          </a:p>
          <a:p>
            <a:r>
              <a:rPr lang="tr-TR" dirty="0" smtClean="0"/>
              <a:t>Toplam talep&gt;toplam arz</a:t>
            </a:r>
          </a:p>
          <a:p>
            <a:r>
              <a:rPr lang="tr-TR" dirty="0" smtClean="0"/>
              <a:t>Üretim maliyetleri artar</a:t>
            </a:r>
          </a:p>
          <a:p>
            <a:r>
              <a:rPr lang="tr-TR" dirty="0" smtClean="0"/>
              <a:t>Talep </a:t>
            </a:r>
            <a:r>
              <a:rPr lang="tr-TR" dirty="0" err="1" smtClean="0"/>
              <a:t>artışı,arz</a:t>
            </a:r>
            <a:r>
              <a:rPr lang="tr-TR" dirty="0" smtClean="0"/>
              <a:t> artışından hızlıdır.</a:t>
            </a:r>
          </a:p>
          <a:p>
            <a:r>
              <a:rPr lang="tr-TR" dirty="0" smtClean="0"/>
              <a:t>İhracat </a:t>
            </a:r>
            <a:r>
              <a:rPr lang="tr-TR" dirty="0" err="1" smtClean="0"/>
              <a:t>artışı,iç</a:t>
            </a:r>
            <a:r>
              <a:rPr lang="tr-TR" dirty="0" smtClean="0"/>
              <a:t> talep yetersizliği</a:t>
            </a:r>
          </a:p>
          <a:p>
            <a:r>
              <a:rPr lang="tr-TR" dirty="0" smtClean="0"/>
              <a:t>Üretim</a:t>
            </a:r>
          </a:p>
          <a:p>
            <a:pPr lvl="2"/>
            <a:r>
              <a:rPr lang="tr-TR" dirty="0" smtClean="0"/>
              <a:t>Ücret artışı</a:t>
            </a:r>
          </a:p>
          <a:p>
            <a:pPr lvl="2"/>
            <a:r>
              <a:rPr lang="tr-TR" dirty="0" smtClean="0"/>
              <a:t>Devalüasyon</a:t>
            </a:r>
          </a:p>
          <a:p>
            <a:pPr lvl="2"/>
            <a:r>
              <a:rPr lang="tr-TR" dirty="0" smtClean="0"/>
              <a:t>Girdi(petrol doğalgaz)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72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Oranlarına göre enflasyon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tr-TR" dirty="0" smtClean="0"/>
                  <a:t>&lt;%1 sürünen enflasyon</a:t>
                </a:r>
              </a:p>
              <a:p>
                <a:r>
                  <a:rPr lang="tr-TR" dirty="0"/>
                  <a:t>1</a:t>
                </a:r>
                <a:r>
                  <a:rPr lang="tr-TR" dirty="0" smtClean="0"/>
                  <a:t>&lt; </a:t>
                </a:r>
                <a:r>
                  <a:rPr lang="el-GR" dirty="0" smtClean="0"/>
                  <a:t>π</a:t>
                </a:r>
                <a:r>
                  <a:rPr lang="tr-TR" dirty="0" smtClean="0"/>
                  <a:t>&lt;3 düşük enflasyon</a:t>
                </a:r>
              </a:p>
              <a:p>
                <a:r>
                  <a:rPr lang="tr-TR" dirty="0" smtClean="0"/>
                  <a:t>3</a:t>
                </a:r>
                <a:r>
                  <a:rPr lang="el-GR" dirty="0" smtClean="0"/>
                  <a:t>&lt; π&lt;</a:t>
                </a:r>
                <a:r>
                  <a:rPr lang="tr-TR" dirty="0" smtClean="0"/>
                  <a:t>8</a:t>
                </a:r>
                <a:r>
                  <a:rPr lang="el-GR" dirty="0" smtClean="0"/>
                  <a:t> </a:t>
                </a:r>
                <a:r>
                  <a:rPr lang="tr-TR" dirty="0" smtClean="0"/>
                  <a:t>orta enflasyon</a:t>
                </a:r>
              </a:p>
              <a:p>
                <a:r>
                  <a:rPr lang="tr-TR" dirty="0" smtClean="0"/>
                  <a:t>8</a:t>
                </a:r>
                <a:r>
                  <a:rPr lang="el-GR" dirty="0" smtClean="0"/>
                  <a:t>&lt; π&lt;</a:t>
                </a:r>
                <a:r>
                  <a:rPr lang="tr-TR" dirty="0" smtClean="0"/>
                  <a:t>20 yüksek enflasyon</a:t>
                </a:r>
                <a:r>
                  <a:rPr lang="el-GR" dirty="0" smtClean="0"/>
                  <a:t> </a:t>
                </a:r>
                <a:endParaRPr lang="tr-TR" dirty="0"/>
              </a:p>
              <a:p>
                <a:r>
                  <a:rPr lang="el-GR" dirty="0" smtClean="0"/>
                  <a:t>π</a:t>
                </a:r>
                <a:r>
                  <a:rPr lang="tr-TR" dirty="0"/>
                  <a:t> </a:t>
                </a:r>
                <a:r>
                  <a:rPr lang="tr-TR" dirty="0" smtClean="0"/>
                  <a:t>&gt;20 çok </a:t>
                </a:r>
                <a:r>
                  <a:rPr lang="tr-TR" smtClean="0"/>
                  <a:t>yüksek enflasyon</a:t>
                </a:r>
                <a:endParaRPr lang="en-GB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47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Fiyat Endeksleri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3112"/>
            <a:ext cx="10515600" cy="4693851"/>
          </a:xfrm>
        </p:spPr>
        <p:txBody>
          <a:bodyPr/>
          <a:lstStyle/>
          <a:p>
            <a:r>
              <a:rPr lang="tr-TR" dirty="0" smtClean="0"/>
              <a:t>Deflatör: Ekonomide üretilen bütün mal ve hizmetleri kapsayan bir fiyat endeksidir.</a:t>
            </a:r>
          </a:p>
          <a:p>
            <a:r>
              <a:rPr lang="tr-TR" dirty="0" smtClean="0"/>
              <a:t>GSYH deflatörü</a:t>
            </a:r>
          </a:p>
          <a:p>
            <a:pPr lvl="1"/>
            <a:r>
              <a:rPr lang="tr-TR" dirty="0" smtClean="0"/>
              <a:t>Nominal </a:t>
            </a:r>
            <a:r>
              <a:rPr lang="tr-TR" dirty="0" err="1" smtClean="0"/>
              <a:t>GSYH’nın</a:t>
            </a:r>
            <a:r>
              <a:rPr lang="tr-TR" dirty="0" smtClean="0"/>
              <a:t>, reel </a:t>
            </a:r>
            <a:r>
              <a:rPr lang="tr-TR" dirty="0" err="1" smtClean="0"/>
              <a:t>GSYH’ya</a:t>
            </a:r>
            <a:r>
              <a:rPr lang="tr-TR" dirty="0" smtClean="0"/>
              <a:t> oranı</a:t>
            </a:r>
          </a:p>
          <a:p>
            <a:r>
              <a:rPr lang="tr-TR" dirty="0" smtClean="0"/>
              <a:t>TÜFE-Tüketici fiyatları endeksi</a:t>
            </a:r>
          </a:p>
          <a:p>
            <a:r>
              <a:rPr lang="tr-TR" dirty="0" smtClean="0"/>
              <a:t>ÜFE-Üretici fiyatları endeksi</a:t>
            </a:r>
          </a:p>
          <a:p>
            <a:r>
              <a:rPr lang="tr-TR" dirty="0" smtClean="0"/>
              <a:t>«Endeksler </a:t>
            </a:r>
            <a:r>
              <a:rPr lang="tr-TR" dirty="0"/>
              <a:t>mal sepeti oluşturularak </a:t>
            </a:r>
            <a:r>
              <a:rPr lang="tr-TR" dirty="0" smtClean="0"/>
              <a:t>belirlenir»</a:t>
            </a:r>
            <a:endParaRPr lang="tr-T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83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TÜFE nasıl belirlenir?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13 binden fazla </a:t>
            </a:r>
            <a:r>
              <a:rPr lang="tr-TR" dirty="0" err="1" smtClean="0"/>
              <a:t>hanehalkının</a:t>
            </a:r>
            <a:r>
              <a:rPr lang="tr-TR" dirty="0" smtClean="0"/>
              <a:t> tüketim kalıpları</a:t>
            </a:r>
          </a:p>
          <a:p>
            <a:r>
              <a:rPr lang="tr-TR" dirty="0" smtClean="0"/>
              <a:t>Bütçe Anketi</a:t>
            </a:r>
          </a:p>
          <a:p>
            <a:r>
              <a:rPr lang="tr-TR" dirty="0" smtClean="0"/>
              <a:t>Yaklaşık 400 madde</a:t>
            </a:r>
          </a:p>
          <a:p>
            <a:r>
              <a:rPr lang="tr-TR" dirty="0" smtClean="0"/>
              <a:t>44 alt 12 ana grupta toplanır.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53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853" y="780585"/>
            <a:ext cx="10036097" cy="53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5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Makroekonominin Temelleri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20.yy-yeni bir disiplin</a:t>
            </a:r>
          </a:p>
          <a:p>
            <a:r>
              <a:rPr lang="tr-TR" dirty="0" smtClean="0"/>
              <a:t>Planlama temelli</a:t>
            </a:r>
          </a:p>
          <a:p>
            <a:r>
              <a:rPr lang="tr-TR" dirty="0" smtClean="0"/>
              <a:t>1.Dünya Savaşı- Ekonomik dalgalanmalar-tekrarlanan ekonomik olgular; fiyatlar, işsizlik</a:t>
            </a:r>
          </a:p>
          <a:p>
            <a:r>
              <a:rPr lang="tr-TR" dirty="0" smtClean="0"/>
              <a:t>Üretim düşüşü</a:t>
            </a:r>
            <a:endParaRPr lang="tr-TR" dirty="0"/>
          </a:p>
          <a:p>
            <a:r>
              <a:rPr lang="tr-TR" dirty="0" smtClean="0"/>
              <a:t>Büyük Buhran</a:t>
            </a:r>
          </a:p>
          <a:p>
            <a:r>
              <a:rPr lang="tr-TR" dirty="0" smtClean="0"/>
              <a:t>Demokrasilerden faşizme </a:t>
            </a:r>
          </a:p>
          <a:p>
            <a:r>
              <a:rPr lang="tr-TR" dirty="0" err="1" smtClean="0"/>
              <a:t>J.Maynard</a:t>
            </a:r>
            <a:r>
              <a:rPr lang="tr-TR" dirty="0" smtClean="0"/>
              <a:t> Keynes </a:t>
            </a:r>
          </a:p>
          <a:p>
            <a:endParaRPr lang="tr-T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79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771" y="457200"/>
            <a:ext cx="9130457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7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03" y="457200"/>
            <a:ext cx="9544978" cy="58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1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Türkiye</a:t>
            </a:r>
            <a:r>
              <a:rPr lang="en-GB" dirty="0"/>
              <a:t> </a:t>
            </a:r>
            <a:r>
              <a:rPr lang="en-GB" dirty="0" err="1"/>
              <a:t>İstatistik</a:t>
            </a:r>
            <a:r>
              <a:rPr lang="en-GB" dirty="0"/>
              <a:t> </a:t>
            </a:r>
            <a:r>
              <a:rPr lang="en-GB" dirty="0" err="1"/>
              <a:t>Kurumu</a:t>
            </a:r>
            <a:r>
              <a:rPr lang="en-GB" dirty="0"/>
              <a:t> (TÜİK) </a:t>
            </a:r>
            <a:r>
              <a:rPr lang="en-GB" dirty="0" err="1"/>
              <a:t>verilerine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</a:t>
            </a:r>
            <a:r>
              <a:rPr lang="en-GB" dirty="0" err="1"/>
              <a:t>Türkiye'de</a:t>
            </a:r>
            <a:r>
              <a:rPr lang="en-GB" dirty="0"/>
              <a:t> 2018 </a:t>
            </a:r>
            <a:r>
              <a:rPr lang="en-GB" dirty="0" err="1"/>
              <a:t>yılı</a:t>
            </a:r>
            <a:r>
              <a:rPr lang="en-GB" dirty="0"/>
              <a:t> </a:t>
            </a:r>
            <a:r>
              <a:rPr lang="en-GB" dirty="0" err="1"/>
              <a:t>enflasyonu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%20,3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gerçekleşti</a:t>
            </a:r>
            <a:r>
              <a:rPr lang="en-GB" dirty="0"/>
              <a:t>. Posta (2019) </a:t>
            </a:r>
            <a:r>
              <a:rPr lang="en-GB" dirty="0" err="1"/>
              <a:t>gazetesinin</a:t>
            </a:r>
            <a:r>
              <a:rPr lang="en-GB" dirty="0"/>
              <a:t> </a:t>
            </a:r>
            <a:r>
              <a:rPr lang="en-GB" dirty="0" err="1"/>
              <a:t>haberine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2018 </a:t>
            </a:r>
            <a:r>
              <a:rPr lang="en-GB" dirty="0" err="1"/>
              <a:t>yılında</a:t>
            </a:r>
            <a:r>
              <a:rPr lang="en-GB" dirty="0"/>
              <a:t> </a:t>
            </a:r>
            <a:r>
              <a:rPr lang="en-GB" dirty="0" err="1"/>
              <a:t>fıyatı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artan</a:t>
            </a:r>
            <a:r>
              <a:rPr lang="en-GB" dirty="0"/>
              <a:t> </a:t>
            </a:r>
            <a:r>
              <a:rPr lang="tr-TR" dirty="0" err="1" smtClean="0"/>
              <a:t>ü</a:t>
            </a:r>
            <a:r>
              <a:rPr lang="en-GB" dirty="0" err="1" smtClean="0"/>
              <a:t>rün</a:t>
            </a:r>
            <a:r>
              <a:rPr lang="en-GB" dirty="0" smtClean="0"/>
              <a:t> </a:t>
            </a:r>
            <a:r>
              <a:rPr lang="tr-TR" dirty="0" smtClean="0"/>
              <a:t>%</a:t>
            </a:r>
            <a:r>
              <a:rPr lang="en-GB" dirty="0" smtClean="0"/>
              <a:t> </a:t>
            </a:r>
            <a:r>
              <a:rPr lang="en-GB" dirty="0">
                <a:solidFill>
                  <a:srgbClr val="FF0000"/>
                </a:solidFill>
              </a:rPr>
              <a:t>184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kuru</a:t>
            </a:r>
            <a:r>
              <a:rPr lang="en-GB" dirty="0"/>
              <a:t> </a:t>
            </a:r>
            <a:r>
              <a:rPr lang="en-GB" dirty="0" err="1"/>
              <a:t>soğan</a:t>
            </a:r>
            <a:r>
              <a:rPr lang="en-GB" dirty="0"/>
              <a:t> </a:t>
            </a:r>
            <a:r>
              <a:rPr lang="en-GB" dirty="0" err="1"/>
              <a:t>oldu</a:t>
            </a:r>
            <a:r>
              <a:rPr lang="en-GB" dirty="0"/>
              <a:t>. </a:t>
            </a:r>
            <a:r>
              <a:rPr lang="en-GB" dirty="0" err="1"/>
              <a:t>İlgili</a:t>
            </a:r>
            <a:r>
              <a:rPr lang="en-GB" dirty="0"/>
              <a:t> </a:t>
            </a:r>
            <a:r>
              <a:rPr lang="en-GB" dirty="0" err="1"/>
              <a:t>dönemde</a:t>
            </a:r>
            <a:r>
              <a:rPr lang="en-GB" dirty="0"/>
              <a:t> kilogram </a:t>
            </a:r>
            <a:r>
              <a:rPr lang="en-GB" dirty="0" err="1"/>
              <a:t>fiyatı</a:t>
            </a:r>
            <a:r>
              <a:rPr lang="en-GB" dirty="0"/>
              <a:t> 1,47 </a:t>
            </a:r>
            <a:r>
              <a:rPr lang="en-GB" dirty="0" err="1"/>
              <a:t>liradan</a:t>
            </a:r>
            <a:r>
              <a:rPr lang="en-GB" dirty="0"/>
              <a:t> 4,18 </a:t>
            </a:r>
            <a:r>
              <a:rPr lang="en-GB" dirty="0" err="1"/>
              <a:t>liraya</a:t>
            </a:r>
            <a:r>
              <a:rPr lang="en-GB" dirty="0"/>
              <a:t> </a:t>
            </a:r>
            <a:r>
              <a:rPr lang="en-GB" dirty="0" err="1"/>
              <a:t>çıkan</a:t>
            </a:r>
            <a:r>
              <a:rPr lang="en-GB" dirty="0"/>
              <a:t> </a:t>
            </a:r>
            <a:r>
              <a:rPr lang="en-GB" dirty="0" err="1"/>
              <a:t>kuru</a:t>
            </a:r>
            <a:r>
              <a:rPr lang="en-GB" dirty="0"/>
              <a:t> </a:t>
            </a:r>
            <a:r>
              <a:rPr lang="en-GB" dirty="0" err="1"/>
              <a:t>soğanı</a:t>
            </a:r>
            <a:r>
              <a:rPr lang="en-GB" dirty="0"/>
              <a:t> </a:t>
            </a:r>
            <a:r>
              <a:rPr lang="en-GB" dirty="0" err="1"/>
              <a:t>sırasıyla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%91 </a:t>
            </a:r>
            <a:r>
              <a:rPr lang="en-GB" dirty="0" err="1"/>
              <a:t>artışla</a:t>
            </a:r>
            <a:r>
              <a:rPr lang="en-GB" dirty="0"/>
              <a:t> salça</a:t>
            </a:r>
            <a:r>
              <a:rPr lang="en-GB" dirty="0">
                <a:solidFill>
                  <a:srgbClr val="FF0000"/>
                </a:solidFill>
              </a:rPr>
              <a:t>,%75 </a:t>
            </a:r>
            <a:r>
              <a:rPr lang="en-GB" dirty="0" err="1"/>
              <a:t>artış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Patates</a:t>
            </a:r>
            <a:r>
              <a:rPr lang="en-GB" dirty="0"/>
              <a:t> </a:t>
            </a:r>
            <a:r>
              <a:rPr lang="en-GB" dirty="0" err="1"/>
              <a:t>izledi</a:t>
            </a:r>
            <a:r>
              <a:rPr lang="en-GB" dirty="0"/>
              <a:t>. Bu </a:t>
            </a:r>
            <a:r>
              <a:rPr lang="en-GB" dirty="0" err="1"/>
              <a:t>dönemde</a:t>
            </a:r>
            <a:r>
              <a:rPr lang="en-GB" dirty="0"/>
              <a:t> </a:t>
            </a:r>
            <a:r>
              <a:rPr lang="en-GB" dirty="0" err="1"/>
              <a:t>fiyatı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fazla</a:t>
            </a:r>
            <a:r>
              <a:rPr lang="en-GB" dirty="0"/>
              <a:t> </a:t>
            </a:r>
            <a:r>
              <a:rPr lang="en-GB" dirty="0" err="1"/>
              <a:t>düşen</a:t>
            </a:r>
            <a:r>
              <a:rPr lang="en-GB" dirty="0"/>
              <a:t> </a:t>
            </a:r>
            <a:r>
              <a:rPr lang="en-GB" dirty="0" err="1"/>
              <a:t>ürün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%23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limon</a:t>
            </a:r>
            <a:r>
              <a:rPr lang="en-GB" dirty="0"/>
              <a:t> </a:t>
            </a:r>
            <a:r>
              <a:rPr lang="en-GB" dirty="0" err="1"/>
              <a:t>oldu</a:t>
            </a:r>
            <a:r>
              <a:rPr lang="en-GB" dirty="0"/>
              <a:t>. </a:t>
            </a:r>
            <a:r>
              <a:rPr lang="en-GB" dirty="0" err="1"/>
              <a:t>Fiyatı</a:t>
            </a:r>
            <a:r>
              <a:rPr lang="en-GB" dirty="0"/>
              <a:t> </a:t>
            </a:r>
            <a:r>
              <a:rPr lang="en-GB" dirty="0" err="1"/>
              <a:t>düşen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ürünler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%22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nohut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%5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leblebi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%1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mercimek</a:t>
            </a:r>
            <a:r>
              <a:rPr lang="en-GB" dirty="0"/>
              <a:t> oldu.2018 </a:t>
            </a:r>
            <a:r>
              <a:rPr lang="en-GB" dirty="0" err="1"/>
              <a:t>yılında</a:t>
            </a:r>
            <a:r>
              <a:rPr lang="en-GB" dirty="0"/>
              <a:t>, </a:t>
            </a:r>
            <a:r>
              <a:rPr lang="en-GB" dirty="0" err="1"/>
              <a:t>gıda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alkolsüz</a:t>
            </a:r>
            <a:r>
              <a:rPr lang="en-GB" dirty="0"/>
              <a:t> </a:t>
            </a:r>
            <a:r>
              <a:rPr lang="en-GB" dirty="0" err="1"/>
              <a:t>içecekler</a:t>
            </a:r>
            <a:r>
              <a:rPr lang="en-GB" dirty="0"/>
              <a:t> </a:t>
            </a:r>
            <a:r>
              <a:rPr lang="en-GB" dirty="0" err="1"/>
              <a:t>grubunda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4 </a:t>
            </a:r>
            <a:r>
              <a:rPr lang="en-GB" dirty="0" err="1"/>
              <a:t>ürünün</a:t>
            </a:r>
            <a:r>
              <a:rPr lang="en-GB" dirty="0"/>
              <a:t> </a:t>
            </a:r>
            <a:r>
              <a:rPr lang="en-GB" dirty="0" err="1"/>
              <a:t>fiyatı</a:t>
            </a:r>
            <a:r>
              <a:rPr lang="en-GB" dirty="0"/>
              <a:t> </a:t>
            </a:r>
            <a:r>
              <a:rPr lang="en-GB" dirty="0" err="1"/>
              <a:t>düşerken</a:t>
            </a:r>
            <a:r>
              <a:rPr lang="en-GB" dirty="0"/>
              <a:t> 113 </a:t>
            </a:r>
            <a:r>
              <a:rPr lang="en-GB" dirty="0" err="1"/>
              <a:t>ürünün</a:t>
            </a:r>
            <a:r>
              <a:rPr lang="en-GB" dirty="0"/>
              <a:t> </a:t>
            </a:r>
            <a:r>
              <a:rPr lang="en-GB" dirty="0" err="1"/>
              <a:t>fiyatı</a:t>
            </a:r>
            <a:r>
              <a:rPr lang="en-GB" dirty="0"/>
              <a:t> </a:t>
            </a:r>
            <a:r>
              <a:rPr lang="en-GB" dirty="0" err="1"/>
              <a:t>arttı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14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Uygulama</a:t>
            </a:r>
            <a:r>
              <a:rPr lang="en-GB" dirty="0"/>
              <a:t> 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1</a:t>
            </a:r>
            <a:r>
              <a:rPr lang="tr-TR" dirty="0" smtClean="0"/>
              <a:t>. </a:t>
            </a:r>
            <a:r>
              <a:rPr lang="tr-TR" dirty="0"/>
              <a:t>2017 yılını taban dönem olarak kabul ediniz ve TÜFE'nin 2018 yılı değerini bulunuz</a:t>
            </a:r>
            <a:r>
              <a:rPr lang="tr-TR" dirty="0" smtClean="0"/>
              <a:t>?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</a:t>
            </a:r>
            <a:endParaRPr lang="tr-TR" dirty="0"/>
          </a:p>
          <a:p>
            <a:r>
              <a:rPr lang="tr-TR" dirty="0"/>
              <a:t>2. ilgili yılda kuru soğanın TÜFE'deki ağırlığı yüzde </a:t>
            </a:r>
            <a:r>
              <a:rPr lang="tr-TR" dirty="0" smtClean="0">
                <a:solidFill>
                  <a:srgbClr val="FF0000"/>
                </a:solidFill>
              </a:rPr>
              <a:t>0,22</a:t>
            </a:r>
            <a:r>
              <a:rPr lang="tr-TR" dirty="0"/>
              <a:t> </a:t>
            </a:r>
            <a:r>
              <a:rPr lang="tr-TR" dirty="0" err="1" smtClean="0"/>
              <a:t>dir</a:t>
            </a:r>
            <a:r>
              <a:rPr lang="tr-TR" dirty="0"/>
              <a:t>. Buna </a:t>
            </a:r>
            <a:r>
              <a:rPr lang="tr-TR" dirty="0" smtClean="0"/>
              <a:t>göre enflasyon </a:t>
            </a:r>
            <a:r>
              <a:rPr lang="tr-TR" dirty="0"/>
              <a:t>oranı üzerinde etkisi yüzde kaç olmuştur?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358"/>
          </a:xfrm>
        </p:spPr>
        <p:txBody>
          <a:bodyPr/>
          <a:lstStyle/>
          <a:p>
            <a:r>
              <a:rPr lang="tr-TR" dirty="0" smtClean="0"/>
              <a:t>Uygulama 2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03971"/>
            <a:ext cx="10515600" cy="507299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TUİK</a:t>
            </a:r>
            <a:r>
              <a:rPr lang="en-GB" dirty="0" smtClean="0"/>
              <a:t>, </a:t>
            </a:r>
            <a:r>
              <a:rPr lang="en-GB" dirty="0"/>
              <a:t>her </a:t>
            </a:r>
            <a:r>
              <a:rPr lang="en-GB" dirty="0" err="1"/>
              <a:t>yıl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2013 </a:t>
            </a:r>
            <a:r>
              <a:rPr lang="en-GB" dirty="0" err="1"/>
              <a:t>yılında</a:t>
            </a:r>
            <a:r>
              <a:rPr lang="en-GB" dirty="0"/>
              <a:t> da TÜFE </a:t>
            </a:r>
            <a:r>
              <a:rPr lang="en-GB" dirty="0" err="1"/>
              <a:t>piyasa</a:t>
            </a:r>
            <a:r>
              <a:rPr lang="en-GB" dirty="0"/>
              <a:t> </a:t>
            </a:r>
            <a:r>
              <a:rPr lang="en-GB" dirty="0" err="1"/>
              <a:t>sepetini</a:t>
            </a:r>
            <a:r>
              <a:rPr lang="en-GB" dirty="0"/>
              <a:t> </a:t>
            </a:r>
            <a:r>
              <a:rPr lang="en-GB" dirty="0" err="1"/>
              <a:t>güncelledi</a:t>
            </a:r>
            <a:r>
              <a:rPr lang="en-GB" dirty="0"/>
              <a:t>. </a:t>
            </a:r>
            <a:r>
              <a:rPr lang="en-GB" dirty="0" err="1"/>
              <a:t>Hürriyet</a:t>
            </a:r>
            <a:r>
              <a:rPr lang="en-GB" dirty="0"/>
              <a:t> (2013) </a:t>
            </a:r>
            <a:r>
              <a:rPr lang="en-GB" dirty="0" err="1"/>
              <a:t>gazetesinin</a:t>
            </a:r>
            <a:r>
              <a:rPr lang="en-GB" dirty="0"/>
              <a:t> </a:t>
            </a:r>
            <a:r>
              <a:rPr lang="en-GB" dirty="0" err="1"/>
              <a:t>haberine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greyfurt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kadın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pantolon</a:t>
            </a:r>
            <a:r>
              <a:rPr lang="en-GB" dirty="0">
                <a:solidFill>
                  <a:srgbClr val="FF0000"/>
                </a:solidFill>
              </a:rPr>
              <a:t>—</a:t>
            </a:r>
            <a:r>
              <a:rPr lang="en-GB" dirty="0" err="1">
                <a:solidFill>
                  <a:srgbClr val="FF0000"/>
                </a:solidFill>
              </a:rPr>
              <a:t>ceket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takımı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kadın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tayyör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takım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çocuk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okul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giysileri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dijital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kamera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sepetten</a:t>
            </a:r>
            <a:r>
              <a:rPr lang="en-GB" dirty="0"/>
              <a:t> </a:t>
            </a:r>
            <a:r>
              <a:rPr lang="en-GB" dirty="0" err="1"/>
              <a:t>çıkarıldı</a:t>
            </a:r>
            <a:r>
              <a:rPr lang="en-GB" dirty="0"/>
              <a:t>. </a:t>
            </a:r>
            <a:r>
              <a:rPr lang="en-GB" dirty="0" err="1"/>
              <a:t>Sepete</a:t>
            </a:r>
            <a:r>
              <a:rPr lang="en-GB" dirty="0"/>
              <a:t> </a:t>
            </a:r>
            <a:r>
              <a:rPr lang="en-GB" dirty="0" err="1"/>
              <a:t>yeni</a:t>
            </a:r>
            <a:r>
              <a:rPr lang="en-GB" dirty="0"/>
              <a:t> </a:t>
            </a:r>
            <a:r>
              <a:rPr lang="en-GB" dirty="0" err="1"/>
              <a:t>giren</a:t>
            </a:r>
            <a:r>
              <a:rPr lang="en-GB" dirty="0"/>
              <a:t> </a:t>
            </a:r>
            <a:r>
              <a:rPr lang="en-GB" dirty="0" err="1"/>
              <a:t>ürünler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kivi</a:t>
            </a:r>
            <a:r>
              <a:rPr lang="en-GB" dirty="0"/>
              <a:t>, </a:t>
            </a:r>
            <a:r>
              <a:rPr lang="en-GB" dirty="0" err="1"/>
              <a:t>badem</a:t>
            </a:r>
            <a:r>
              <a:rPr lang="en-GB" dirty="0"/>
              <a:t> </a:t>
            </a:r>
            <a:r>
              <a:rPr lang="en-GB" dirty="0" err="1" smtClean="0"/>
              <a:t>içi</a:t>
            </a:r>
            <a:r>
              <a:rPr lang="tr-TR" dirty="0" smtClean="0"/>
              <a:t>,</a:t>
            </a:r>
            <a:r>
              <a:rPr lang="en-GB" dirty="0" smtClean="0"/>
              <a:t> </a:t>
            </a:r>
            <a:r>
              <a:rPr lang="en-GB" dirty="0" err="1"/>
              <a:t>tahin</a:t>
            </a:r>
            <a:r>
              <a:rPr lang="en-GB" dirty="0"/>
              <a:t>, </a:t>
            </a:r>
            <a:r>
              <a:rPr lang="en-GB" dirty="0" err="1"/>
              <a:t>kadın</a:t>
            </a:r>
            <a:r>
              <a:rPr lang="en-GB" dirty="0"/>
              <a:t> </a:t>
            </a:r>
            <a:r>
              <a:rPr lang="en-GB" dirty="0" err="1"/>
              <a:t>ceket</a:t>
            </a:r>
            <a:r>
              <a:rPr lang="en-GB" dirty="0"/>
              <a:t>, </a:t>
            </a:r>
            <a:r>
              <a:rPr lang="en-GB" dirty="0" err="1"/>
              <a:t>bebek</a:t>
            </a:r>
            <a:r>
              <a:rPr lang="en-GB" dirty="0"/>
              <a:t> </a:t>
            </a:r>
            <a:r>
              <a:rPr lang="en-GB" dirty="0" err="1"/>
              <a:t>arabası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çocuk</a:t>
            </a:r>
            <a:r>
              <a:rPr lang="en-GB" dirty="0"/>
              <a:t> araba </a:t>
            </a:r>
            <a:r>
              <a:rPr lang="en-GB" dirty="0" err="1"/>
              <a:t>koltuğu</a:t>
            </a:r>
            <a:r>
              <a:rPr lang="en-GB" dirty="0"/>
              <a:t> </a:t>
            </a:r>
            <a:r>
              <a:rPr lang="en-GB" dirty="0" err="1"/>
              <a:t>oldu</a:t>
            </a:r>
            <a:r>
              <a:rPr lang="en-GB" dirty="0"/>
              <a:t>. </a:t>
            </a:r>
            <a:r>
              <a:rPr lang="en-GB" dirty="0" smtClean="0"/>
              <a:t>TÜ</a:t>
            </a:r>
            <a:r>
              <a:rPr lang="tr-TR" dirty="0" smtClean="0"/>
              <a:t>İ</a:t>
            </a:r>
            <a:r>
              <a:rPr lang="en-GB" dirty="0" smtClean="0"/>
              <a:t>K</a:t>
            </a:r>
            <a:r>
              <a:rPr lang="en-GB" dirty="0"/>
              <a:t>, araba </a:t>
            </a:r>
            <a:r>
              <a:rPr lang="en-GB" dirty="0" err="1"/>
              <a:t>koltuğunun</a:t>
            </a:r>
            <a:r>
              <a:rPr lang="en-GB" dirty="0"/>
              <a:t> </a:t>
            </a:r>
            <a:r>
              <a:rPr lang="en-GB" dirty="0" err="1"/>
              <a:t>sepete</a:t>
            </a:r>
            <a:r>
              <a:rPr lang="en-GB" dirty="0"/>
              <a:t> </a:t>
            </a:r>
            <a:r>
              <a:rPr lang="en-GB" dirty="0" err="1"/>
              <a:t>girmesine</a:t>
            </a:r>
            <a:r>
              <a:rPr lang="en-GB" dirty="0"/>
              <a:t> </a:t>
            </a:r>
            <a:r>
              <a:rPr lang="en-GB" dirty="0" err="1"/>
              <a:t>gerekçe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önceki</a:t>
            </a:r>
            <a:r>
              <a:rPr lang="en-GB" dirty="0"/>
              <a:t> </a:t>
            </a:r>
            <a:r>
              <a:rPr lang="en-GB" dirty="0" err="1"/>
              <a:t>yılın</a:t>
            </a:r>
            <a:r>
              <a:rPr lang="en-GB" dirty="0"/>
              <a:t> </a:t>
            </a:r>
            <a:r>
              <a:rPr lang="en-GB" dirty="0" err="1"/>
              <a:t>Haziran</a:t>
            </a:r>
            <a:r>
              <a:rPr lang="en-GB" dirty="0"/>
              <a:t> </a:t>
            </a:r>
            <a:r>
              <a:rPr lang="en-GB" dirty="0" err="1"/>
              <a:t>ayında</a:t>
            </a:r>
            <a:r>
              <a:rPr lang="en-GB" dirty="0"/>
              <a:t> </a:t>
            </a:r>
            <a:r>
              <a:rPr lang="en-GB" dirty="0" err="1"/>
              <a:t>başlayan</a:t>
            </a:r>
            <a:r>
              <a:rPr lang="en-GB" dirty="0"/>
              <a:t> </a:t>
            </a:r>
            <a:r>
              <a:rPr lang="en-GB" dirty="0" err="1"/>
              <a:t>çocuk</a:t>
            </a:r>
            <a:r>
              <a:rPr lang="en-GB" dirty="0"/>
              <a:t> </a:t>
            </a:r>
            <a:r>
              <a:rPr lang="en-GB" dirty="0" err="1"/>
              <a:t>koltuğu</a:t>
            </a:r>
            <a:r>
              <a:rPr lang="en-GB" dirty="0"/>
              <a:t> </a:t>
            </a:r>
            <a:r>
              <a:rPr lang="en-GB" dirty="0" err="1"/>
              <a:t>kullanma</a:t>
            </a:r>
            <a:r>
              <a:rPr lang="en-GB" dirty="0"/>
              <a:t> </a:t>
            </a:r>
            <a:r>
              <a:rPr lang="en-GB" dirty="0" err="1"/>
              <a:t>zorunluluğu</a:t>
            </a:r>
            <a:r>
              <a:rPr lang="en-GB" dirty="0"/>
              <a:t> </a:t>
            </a:r>
            <a:r>
              <a:rPr lang="en-GB" dirty="0" err="1"/>
              <a:t>uygulamasını</a:t>
            </a:r>
            <a:r>
              <a:rPr lang="en-GB" dirty="0"/>
              <a:t> </a:t>
            </a:r>
            <a:r>
              <a:rPr lang="en-GB" dirty="0" err="1" smtClean="0"/>
              <a:t>gösterdi</a:t>
            </a:r>
            <a:r>
              <a:rPr lang="tr-TR" dirty="0" smtClean="0"/>
              <a:t>.</a:t>
            </a:r>
          </a:p>
          <a:p>
            <a:r>
              <a:rPr lang="tr-TR" dirty="0" smtClean="0"/>
              <a:t>Sorular:</a:t>
            </a:r>
            <a:endParaRPr lang="en-GB" dirty="0"/>
          </a:p>
          <a:p>
            <a:r>
              <a:rPr lang="en-GB" dirty="0"/>
              <a:t>1. </a:t>
            </a:r>
            <a:r>
              <a:rPr lang="en-GB" dirty="0" err="1"/>
              <a:t>Enflasyonu</a:t>
            </a:r>
            <a:r>
              <a:rPr lang="en-GB" dirty="0"/>
              <a:t> </a:t>
            </a:r>
            <a:r>
              <a:rPr lang="en-GB" dirty="0" err="1"/>
              <a:t>hesaplamak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kullanılan</a:t>
            </a:r>
            <a:r>
              <a:rPr lang="en-GB" dirty="0"/>
              <a:t> </a:t>
            </a:r>
            <a:r>
              <a:rPr lang="en-GB" dirty="0" err="1"/>
              <a:t>ürün</a:t>
            </a:r>
            <a:r>
              <a:rPr lang="en-GB" dirty="0"/>
              <a:t> </a:t>
            </a:r>
            <a:r>
              <a:rPr lang="en-GB" dirty="0" err="1"/>
              <a:t>sepetinde</a:t>
            </a:r>
            <a:r>
              <a:rPr lang="en-GB" dirty="0"/>
              <a:t> </a:t>
            </a:r>
            <a:r>
              <a:rPr lang="en-GB" dirty="0" err="1"/>
              <a:t>herkes</a:t>
            </a:r>
            <a:r>
              <a:rPr lang="en-GB" dirty="0"/>
              <a:t> </a:t>
            </a:r>
            <a:r>
              <a:rPr lang="en-GB" dirty="0" err="1"/>
              <a:t>tarafından</a:t>
            </a:r>
            <a:r>
              <a:rPr lang="en-GB" dirty="0"/>
              <a:t> </a:t>
            </a:r>
            <a:r>
              <a:rPr lang="tr-TR" dirty="0" smtClean="0"/>
              <a:t>tüketilmediği </a:t>
            </a:r>
            <a:r>
              <a:rPr lang="en-GB" dirty="0" err="1" smtClean="0"/>
              <a:t>bilinen</a:t>
            </a:r>
            <a:r>
              <a:rPr lang="en-GB" dirty="0" smtClean="0"/>
              <a:t> </a:t>
            </a:r>
            <a:r>
              <a:rPr lang="en-GB" dirty="0" err="1"/>
              <a:t>kivi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badem</a:t>
            </a:r>
            <a:r>
              <a:rPr lang="en-GB" dirty="0"/>
              <a:t> </a:t>
            </a:r>
            <a:r>
              <a:rPr lang="en-GB" dirty="0" err="1"/>
              <a:t>içi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ürünlerin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alması</a:t>
            </a:r>
            <a:r>
              <a:rPr lang="en-GB" dirty="0"/>
              <a:t> </a:t>
            </a:r>
            <a:r>
              <a:rPr lang="en-GB" dirty="0" err="1"/>
              <a:t>doğru</a:t>
            </a:r>
            <a:r>
              <a:rPr lang="en-GB" dirty="0"/>
              <a:t> </a:t>
            </a:r>
            <a:r>
              <a:rPr lang="en-GB" dirty="0" err="1"/>
              <a:t>mudur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2. </a:t>
            </a:r>
            <a:r>
              <a:rPr lang="en-GB" dirty="0" err="1"/>
              <a:t>Ürün</a:t>
            </a:r>
            <a:r>
              <a:rPr lang="en-GB" dirty="0"/>
              <a:t> </a:t>
            </a:r>
            <a:r>
              <a:rPr lang="en-GB" dirty="0" err="1"/>
              <a:t>sepetinde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araba </a:t>
            </a:r>
            <a:r>
              <a:rPr lang="en-GB" dirty="0" err="1"/>
              <a:t>koltuğu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kez</a:t>
            </a:r>
            <a:r>
              <a:rPr lang="en-GB" dirty="0"/>
              <a:t> </a:t>
            </a:r>
            <a:r>
              <a:rPr lang="en-GB" dirty="0" err="1"/>
              <a:t>alınırken</a:t>
            </a:r>
            <a:r>
              <a:rPr lang="en-GB" dirty="0"/>
              <a:t> </a:t>
            </a:r>
            <a:r>
              <a:rPr lang="en-GB" dirty="0" err="1"/>
              <a:t>akaryakıt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ürünler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sürekli</a:t>
            </a:r>
            <a:r>
              <a:rPr lang="en-GB" dirty="0"/>
              <a:t> </a:t>
            </a:r>
            <a:r>
              <a:rPr lang="en-GB" dirty="0" err="1"/>
              <a:t>tüketilmektedir</a:t>
            </a:r>
            <a:r>
              <a:rPr lang="en-GB" dirty="0"/>
              <a:t>. Bu durum </a:t>
            </a:r>
            <a:r>
              <a:rPr lang="en-GB" dirty="0" err="1"/>
              <a:t>enflasyonun</a:t>
            </a:r>
            <a:r>
              <a:rPr lang="en-GB" dirty="0"/>
              <a:t> </a:t>
            </a:r>
            <a:r>
              <a:rPr lang="en-GB" dirty="0" err="1"/>
              <a:t>yanlış</a:t>
            </a:r>
            <a:r>
              <a:rPr lang="en-GB" dirty="0"/>
              <a:t> </a:t>
            </a:r>
            <a:r>
              <a:rPr lang="en-GB" dirty="0" err="1"/>
              <a:t>hesaplanmasına</a:t>
            </a:r>
            <a:r>
              <a:rPr lang="en-GB" dirty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açabilir</a:t>
            </a:r>
            <a:r>
              <a:rPr lang="en-GB" dirty="0"/>
              <a:t> </a:t>
            </a:r>
            <a:r>
              <a:rPr lang="en-GB" dirty="0" smtClean="0"/>
              <a:t>m</a:t>
            </a:r>
            <a:r>
              <a:rPr lang="tr-TR" dirty="0" smtClean="0"/>
              <a:t>i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24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753"/>
          </a:xfrm>
        </p:spPr>
        <p:txBody>
          <a:bodyPr/>
          <a:lstStyle/>
          <a:p>
            <a:r>
              <a:rPr lang="tr-TR" dirty="0" smtClean="0"/>
              <a:t>Uygulama 3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70878"/>
            <a:ext cx="10515600" cy="50060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100" dirty="0" err="1" smtClean="0"/>
              <a:t>Kamu</a:t>
            </a:r>
            <a:r>
              <a:rPr lang="en-GB" sz="5100" dirty="0" smtClean="0"/>
              <a:t> </a:t>
            </a:r>
            <a:r>
              <a:rPr lang="en-GB" sz="5100" dirty="0" err="1"/>
              <a:t>ve</a:t>
            </a:r>
            <a:r>
              <a:rPr lang="en-GB" sz="5100" dirty="0"/>
              <a:t> </a:t>
            </a:r>
            <a:r>
              <a:rPr lang="en-GB" sz="5100" dirty="0" err="1"/>
              <a:t>özel</a:t>
            </a:r>
            <a:r>
              <a:rPr lang="en-GB" sz="5100" dirty="0"/>
              <a:t> </a:t>
            </a:r>
            <a:r>
              <a:rPr lang="en-GB" sz="5100" dirty="0" err="1"/>
              <a:t>kesim</a:t>
            </a:r>
            <a:r>
              <a:rPr lang="en-GB" sz="5100" dirty="0"/>
              <a:t> </a:t>
            </a:r>
            <a:r>
              <a:rPr lang="en-GB" sz="5100" dirty="0" err="1"/>
              <a:t>için</a:t>
            </a:r>
            <a:r>
              <a:rPr lang="en-GB" sz="5100" dirty="0"/>
              <a:t> </a:t>
            </a:r>
            <a:r>
              <a:rPr lang="tr-TR" sz="5100" dirty="0" smtClean="0"/>
              <a:t>öngörülebilirliği</a:t>
            </a:r>
            <a:r>
              <a:rPr lang="en-GB" sz="5100" dirty="0" smtClean="0"/>
              <a:t> </a:t>
            </a:r>
            <a:r>
              <a:rPr lang="en-GB" sz="5100" dirty="0" err="1"/>
              <a:t>artırmak</a:t>
            </a:r>
            <a:r>
              <a:rPr lang="en-GB" sz="5100" dirty="0"/>
              <a:t> </a:t>
            </a:r>
            <a:r>
              <a:rPr lang="en-GB" sz="5100" dirty="0" err="1"/>
              <a:t>amacıyla</a:t>
            </a:r>
            <a:r>
              <a:rPr lang="en-GB" sz="5100" dirty="0"/>
              <a:t> </a:t>
            </a:r>
            <a:r>
              <a:rPr lang="en-GB" sz="5100" dirty="0" err="1"/>
              <a:t>Kalkınma</a:t>
            </a:r>
            <a:r>
              <a:rPr lang="en-GB" sz="5100" dirty="0"/>
              <a:t> </a:t>
            </a:r>
            <a:r>
              <a:rPr lang="en-GB" sz="5100" dirty="0" err="1"/>
              <a:t>Bakanlığı</a:t>
            </a:r>
            <a:r>
              <a:rPr lang="en-GB" sz="5100" dirty="0"/>
              <a:t> </a:t>
            </a:r>
            <a:r>
              <a:rPr lang="en-GB" sz="5100" dirty="0" err="1"/>
              <a:t>tarafından</a:t>
            </a:r>
            <a:r>
              <a:rPr lang="en-GB" sz="5100" dirty="0"/>
              <a:t> </a:t>
            </a:r>
            <a:r>
              <a:rPr lang="en-GB" sz="5100" dirty="0" err="1"/>
              <a:t>hazırlanan</a:t>
            </a:r>
            <a:r>
              <a:rPr lang="en-GB" sz="5100" dirty="0"/>
              <a:t> </a:t>
            </a:r>
            <a:r>
              <a:rPr lang="en-GB" sz="5100" dirty="0" err="1"/>
              <a:t>ve</a:t>
            </a:r>
            <a:r>
              <a:rPr lang="en-GB" sz="5100" dirty="0"/>
              <a:t> </a:t>
            </a:r>
            <a:r>
              <a:rPr lang="en-GB" sz="5100" dirty="0" err="1"/>
              <a:t>Türkiye'nin</a:t>
            </a:r>
            <a:r>
              <a:rPr lang="en-GB" sz="5100" dirty="0"/>
              <a:t> </a:t>
            </a:r>
            <a:r>
              <a:rPr lang="en-GB" sz="5100" dirty="0" err="1"/>
              <a:t>gelecek</a:t>
            </a:r>
            <a:r>
              <a:rPr lang="en-GB" sz="5100" dirty="0"/>
              <a:t> </a:t>
            </a:r>
            <a:r>
              <a:rPr lang="en-GB" sz="5100" dirty="0" err="1"/>
              <a:t>üç</a:t>
            </a:r>
            <a:r>
              <a:rPr lang="en-GB" sz="5100" dirty="0"/>
              <a:t> </a:t>
            </a:r>
            <a:r>
              <a:rPr lang="en-GB" sz="5100" dirty="0" err="1"/>
              <a:t>yıldaki</a:t>
            </a:r>
            <a:r>
              <a:rPr lang="en-GB" sz="5100" dirty="0"/>
              <a:t> </a:t>
            </a:r>
            <a:r>
              <a:rPr lang="en-GB" sz="5100" dirty="0" err="1"/>
              <a:t>makroekonomik</a:t>
            </a:r>
            <a:r>
              <a:rPr lang="en-GB" sz="5100" dirty="0"/>
              <a:t> </a:t>
            </a:r>
            <a:r>
              <a:rPr lang="en-GB" sz="5100" dirty="0" err="1"/>
              <a:t>hedeflerini</a:t>
            </a:r>
            <a:r>
              <a:rPr lang="en-GB" sz="5100" dirty="0"/>
              <a:t> </a:t>
            </a:r>
            <a:r>
              <a:rPr lang="en-GB" sz="5100" dirty="0" err="1"/>
              <a:t>belirleyen</a:t>
            </a:r>
            <a:r>
              <a:rPr lang="en-GB" sz="5100" dirty="0"/>
              <a:t> </a:t>
            </a:r>
            <a:r>
              <a:rPr lang="en-GB" sz="5100" dirty="0" err="1"/>
              <a:t>Orta</a:t>
            </a:r>
            <a:r>
              <a:rPr lang="en-GB" sz="5100" dirty="0"/>
              <a:t> </a:t>
            </a:r>
            <a:r>
              <a:rPr lang="en-GB" sz="5100" dirty="0" err="1"/>
              <a:t>Vadeli</a:t>
            </a:r>
            <a:r>
              <a:rPr lang="en-GB" sz="5100" dirty="0"/>
              <a:t> Program (OVP), 2013 </a:t>
            </a:r>
            <a:r>
              <a:rPr lang="en-GB" sz="5100" dirty="0" err="1"/>
              <a:t>Ekim</a:t>
            </a:r>
            <a:r>
              <a:rPr lang="en-GB" sz="5100" dirty="0"/>
              <a:t> </a:t>
            </a:r>
            <a:r>
              <a:rPr lang="en-GB" sz="5100" dirty="0" err="1"/>
              <a:t>ayında</a:t>
            </a:r>
            <a:r>
              <a:rPr lang="en-GB" sz="5100" dirty="0"/>
              <a:t> </a:t>
            </a:r>
            <a:r>
              <a:rPr lang="en-GB" sz="5100" dirty="0" err="1"/>
              <a:t>açıklandı</a:t>
            </a:r>
            <a:r>
              <a:rPr lang="en-GB" sz="5100" dirty="0" smtClean="0"/>
              <a:t>.</a:t>
            </a:r>
            <a:endParaRPr lang="tr-TR" sz="5100" dirty="0"/>
          </a:p>
          <a:p>
            <a:pPr marL="0" indent="0">
              <a:buNone/>
            </a:pPr>
            <a:r>
              <a:rPr lang="en-GB" sz="5100" dirty="0" smtClean="0"/>
              <a:t> </a:t>
            </a:r>
            <a:r>
              <a:rPr lang="en-GB" sz="5100" dirty="0" err="1"/>
              <a:t>Dünya</a:t>
            </a:r>
            <a:r>
              <a:rPr lang="en-GB" sz="5100" dirty="0"/>
              <a:t> (2013) </a:t>
            </a:r>
            <a:r>
              <a:rPr lang="en-GB" sz="5100" dirty="0" err="1"/>
              <a:t>gazetesinin</a:t>
            </a:r>
            <a:r>
              <a:rPr lang="en-GB" sz="5100" dirty="0"/>
              <a:t> </a:t>
            </a:r>
            <a:r>
              <a:rPr lang="en-GB" sz="5100" dirty="0" err="1"/>
              <a:t>haberine</a:t>
            </a:r>
            <a:r>
              <a:rPr lang="en-GB" sz="5100" dirty="0"/>
              <a:t> </a:t>
            </a:r>
            <a:r>
              <a:rPr lang="en-GB" sz="5100" dirty="0" err="1"/>
              <a:t>göre</a:t>
            </a:r>
            <a:r>
              <a:rPr lang="en-GB" sz="5100" dirty="0"/>
              <a:t> 2014—2016 </a:t>
            </a:r>
            <a:r>
              <a:rPr lang="en-GB" sz="5100" dirty="0" err="1"/>
              <a:t>programındaki</a:t>
            </a:r>
            <a:r>
              <a:rPr lang="en-GB" sz="5100" dirty="0"/>
              <a:t> </a:t>
            </a:r>
            <a:r>
              <a:rPr lang="en-GB" sz="5100" dirty="0" err="1"/>
              <a:t>önceliklerin</a:t>
            </a:r>
            <a:r>
              <a:rPr lang="en-GB" sz="5100" dirty="0"/>
              <a:t> </a:t>
            </a:r>
            <a:r>
              <a:rPr lang="en-GB" sz="5100" dirty="0" err="1"/>
              <a:t>enflasyonu</a:t>
            </a:r>
            <a:r>
              <a:rPr lang="en-GB" sz="5100" dirty="0"/>
              <a:t> </a:t>
            </a:r>
            <a:r>
              <a:rPr lang="en-GB" sz="5100" dirty="0" err="1"/>
              <a:t>düşürmek</a:t>
            </a:r>
            <a:r>
              <a:rPr lang="en-GB" sz="5100" dirty="0"/>
              <a:t>, </a:t>
            </a:r>
            <a:r>
              <a:rPr lang="en-GB" sz="5100" dirty="0" err="1"/>
              <a:t>kamu</a:t>
            </a:r>
            <a:r>
              <a:rPr lang="en-GB" sz="5100" dirty="0"/>
              <a:t> </a:t>
            </a:r>
            <a:r>
              <a:rPr lang="en-GB" sz="5100" dirty="0" err="1"/>
              <a:t>maliyesinde</a:t>
            </a:r>
            <a:r>
              <a:rPr lang="en-GB" sz="5100" dirty="0"/>
              <a:t> </a:t>
            </a:r>
            <a:r>
              <a:rPr lang="en-GB" sz="5100" dirty="0" err="1"/>
              <a:t>güçlü</a:t>
            </a:r>
            <a:r>
              <a:rPr lang="en-GB" sz="5100" dirty="0"/>
              <a:t> </a:t>
            </a:r>
            <a:r>
              <a:rPr lang="en-GB" sz="5100" dirty="0" err="1"/>
              <a:t>duruşu</a:t>
            </a:r>
            <a:r>
              <a:rPr lang="en-GB" sz="5100" dirty="0"/>
              <a:t> </a:t>
            </a:r>
            <a:r>
              <a:rPr lang="en-GB" sz="5100" dirty="0" err="1"/>
              <a:t>korumak</a:t>
            </a:r>
            <a:r>
              <a:rPr lang="en-GB" sz="5100" dirty="0"/>
              <a:t>, </a:t>
            </a:r>
            <a:r>
              <a:rPr lang="en-GB" sz="5100" dirty="0" err="1"/>
              <a:t>büyüme</a:t>
            </a:r>
            <a:r>
              <a:rPr lang="en-GB" sz="5100" dirty="0"/>
              <a:t> </a:t>
            </a:r>
            <a:r>
              <a:rPr lang="en-GB" sz="5100" dirty="0" err="1"/>
              <a:t>ve</a:t>
            </a:r>
            <a:r>
              <a:rPr lang="en-GB" sz="5100" dirty="0"/>
              <a:t> </a:t>
            </a:r>
            <a:r>
              <a:rPr lang="en-GB" sz="5100" dirty="0" err="1"/>
              <a:t>istihdam</a:t>
            </a:r>
            <a:r>
              <a:rPr lang="en-GB" sz="5100" dirty="0"/>
              <a:t> </a:t>
            </a:r>
            <a:r>
              <a:rPr lang="en-GB" sz="5100" dirty="0" err="1"/>
              <a:t>artışını</a:t>
            </a:r>
            <a:r>
              <a:rPr lang="en-GB" sz="5100" dirty="0"/>
              <a:t> </a:t>
            </a:r>
            <a:r>
              <a:rPr lang="en-GB" sz="5100" dirty="0" err="1"/>
              <a:t>sürdürmek</a:t>
            </a:r>
            <a:r>
              <a:rPr lang="en-GB" sz="5100" dirty="0"/>
              <a:t> </a:t>
            </a:r>
            <a:r>
              <a:rPr lang="en-GB" sz="5100" dirty="0" err="1"/>
              <a:t>ve</a:t>
            </a:r>
            <a:r>
              <a:rPr lang="en-GB" sz="5100" dirty="0"/>
              <a:t> </a:t>
            </a:r>
            <a:r>
              <a:rPr lang="en-GB" sz="5100" dirty="0" err="1"/>
              <a:t>cari</a:t>
            </a:r>
            <a:r>
              <a:rPr lang="en-GB" sz="5100" dirty="0"/>
              <a:t> </a:t>
            </a:r>
            <a:r>
              <a:rPr lang="en-GB" sz="5100" dirty="0" err="1"/>
              <a:t>açığı</a:t>
            </a:r>
            <a:r>
              <a:rPr lang="en-GB" sz="5100" dirty="0"/>
              <a:t> </a:t>
            </a:r>
            <a:r>
              <a:rPr lang="en-GB" sz="5100" dirty="0" err="1"/>
              <a:t>azaltmak</a:t>
            </a:r>
            <a:r>
              <a:rPr lang="en-GB" sz="5100" dirty="0"/>
              <a:t> </a:t>
            </a:r>
            <a:r>
              <a:rPr lang="en-GB" sz="5100" dirty="0" err="1"/>
              <a:t>olduğu</a:t>
            </a:r>
            <a:r>
              <a:rPr lang="en-GB" sz="5100" dirty="0"/>
              <a:t> </a:t>
            </a:r>
            <a:r>
              <a:rPr lang="en-GB" sz="5100" dirty="0" err="1"/>
              <a:t>bildirildi</a:t>
            </a:r>
            <a:r>
              <a:rPr lang="en-GB" sz="5100" dirty="0"/>
              <a:t>. </a:t>
            </a:r>
            <a:r>
              <a:rPr lang="en-GB" sz="5100" dirty="0" err="1"/>
              <a:t>Açıklamada</a:t>
            </a:r>
            <a:r>
              <a:rPr lang="en-GB" sz="5100" dirty="0"/>
              <a:t> </a:t>
            </a:r>
            <a:r>
              <a:rPr lang="en-GB" sz="5100" dirty="0" err="1"/>
              <a:t>ayrıca</a:t>
            </a:r>
            <a:r>
              <a:rPr lang="en-GB" sz="5100" dirty="0"/>
              <a:t> </a:t>
            </a:r>
            <a:r>
              <a:rPr lang="en-GB" sz="5100" dirty="0" err="1"/>
              <a:t>Türkiye’deki</a:t>
            </a:r>
            <a:r>
              <a:rPr lang="en-GB" sz="5100" dirty="0"/>
              <a:t> </a:t>
            </a:r>
            <a:r>
              <a:rPr lang="en-GB" sz="5100" dirty="0" err="1"/>
              <a:t>tasarruf</a:t>
            </a:r>
            <a:r>
              <a:rPr lang="en-GB" sz="5100" dirty="0"/>
              <a:t> </a:t>
            </a:r>
            <a:r>
              <a:rPr lang="en-GB" sz="5100" dirty="0" err="1"/>
              <a:t>oranının</a:t>
            </a:r>
            <a:r>
              <a:rPr lang="en-GB" sz="5100" dirty="0"/>
              <a:t> son </a:t>
            </a:r>
            <a:r>
              <a:rPr lang="en-GB" sz="5100" dirty="0" err="1"/>
              <a:t>dönemde</a:t>
            </a:r>
            <a:r>
              <a:rPr lang="en-GB" sz="5100" dirty="0"/>
              <a:t> </a:t>
            </a:r>
            <a:r>
              <a:rPr lang="en-GB" sz="5100" dirty="0" err="1"/>
              <a:t>yüzde</a:t>
            </a:r>
            <a:r>
              <a:rPr lang="en-GB" sz="5100" dirty="0"/>
              <a:t> </a:t>
            </a:r>
            <a:r>
              <a:rPr lang="en-GB" sz="5100" dirty="0">
                <a:solidFill>
                  <a:srgbClr val="FF0000"/>
                </a:solidFill>
              </a:rPr>
              <a:t>12,6'ya</a:t>
            </a:r>
            <a:r>
              <a:rPr lang="en-GB" sz="5100" dirty="0"/>
              <a:t> </a:t>
            </a:r>
            <a:r>
              <a:rPr lang="en-GB" sz="5100" dirty="0" err="1"/>
              <a:t>düştüğü</a:t>
            </a:r>
            <a:r>
              <a:rPr lang="en-GB" sz="5100" dirty="0"/>
              <a:t> </a:t>
            </a:r>
            <a:r>
              <a:rPr lang="en-GB" sz="5100" dirty="0" err="1"/>
              <a:t>vurgulandı</a:t>
            </a:r>
            <a:r>
              <a:rPr lang="en-GB" sz="5100" dirty="0"/>
              <a:t> </a:t>
            </a:r>
            <a:r>
              <a:rPr lang="en-GB" sz="5100" dirty="0" err="1"/>
              <a:t>ve</a:t>
            </a:r>
            <a:r>
              <a:rPr lang="en-GB" sz="5100" dirty="0"/>
              <a:t> </a:t>
            </a:r>
            <a:r>
              <a:rPr lang="en-GB" sz="5100" dirty="0" err="1"/>
              <a:t>gelecekte</a:t>
            </a:r>
            <a:r>
              <a:rPr lang="en-GB" sz="5100" dirty="0"/>
              <a:t> </a:t>
            </a:r>
            <a:r>
              <a:rPr lang="en-GB" sz="5100" dirty="0" err="1"/>
              <a:t>yurtiçi</a:t>
            </a:r>
            <a:r>
              <a:rPr lang="en-GB" sz="5100" dirty="0"/>
              <a:t> </a:t>
            </a:r>
            <a:r>
              <a:rPr lang="en-GB" sz="5100" dirty="0" err="1"/>
              <a:t>tasarrufları</a:t>
            </a:r>
            <a:r>
              <a:rPr lang="en-GB" sz="5100" dirty="0"/>
              <a:t> </a:t>
            </a:r>
            <a:r>
              <a:rPr lang="en-GB" sz="5100" dirty="0" err="1"/>
              <a:t>artırmaya</a:t>
            </a:r>
            <a:r>
              <a:rPr lang="en-GB" sz="5100" dirty="0"/>
              <a:t> </a:t>
            </a:r>
            <a:r>
              <a:rPr lang="en-GB" sz="5100" dirty="0" err="1"/>
              <a:t>yönelik</a:t>
            </a:r>
            <a:r>
              <a:rPr lang="en-GB" sz="5100" dirty="0"/>
              <a:t> </a:t>
            </a:r>
            <a:r>
              <a:rPr lang="en-GB" sz="5100" dirty="0" err="1"/>
              <a:t>önlemler</a:t>
            </a:r>
            <a:r>
              <a:rPr lang="en-GB" sz="5100" dirty="0"/>
              <a:t> </a:t>
            </a:r>
            <a:r>
              <a:rPr lang="en-GB" sz="5100" dirty="0" err="1"/>
              <a:t>alınacağı</a:t>
            </a:r>
            <a:r>
              <a:rPr lang="en-GB" sz="5100" dirty="0"/>
              <a:t> </a:t>
            </a:r>
            <a:r>
              <a:rPr lang="en-GB" sz="5100" dirty="0" err="1"/>
              <a:t>belirtildi</a:t>
            </a:r>
            <a:r>
              <a:rPr lang="en-GB" sz="5100" dirty="0"/>
              <a:t>. </a:t>
            </a:r>
            <a:r>
              <a:rPr lang="en-GB" sz="5100" dirty="0" err="1"/>
              <a:t>Bunların</a:t>
            </a:r>
            <a:r>
              <a:rPr lang="en-GB" sz="5100" dirty="0"/>
              <a:t> </a:t>
            </a:r>
            <a:r>
              <a:rPr lang="en-GB" sz="5100" dirty="0" err="1"/>
              <a:t>yanı</a:t>
            </a:r>
            <a:r>
              <a:rPr lang="en-GB" sz="5100" dirty="0"/>
              <a:t> </a:t>
            </a:r>
            <a:r>
              <a:rPr lang="en-GB" sz="5100" dirty="0" err="1"/>
              <a:t>sıra</a:t>
            </a:r>
            <a:r>
              <a:rPr lang="en-GB" sz="5100" dirty="0"/>
              <a:t> </a:t>
            </a:r>
            <a:r>
              <a:rPr lang="en-GB" sz="5100" dirty="0" err="1"/>
              <a:t>yurtiçi</a:t>
            </a:r>
            <a:r>
              <a:rPr lang="en-GB" sz="5100" dirty="0"/>
              <a:t> </a:t>
            </a:r>
            <a:r>
              <a:rPr lang="en-GB" sz="5100" dirty="0" err="1"/>
              <a:t>ve</a:t>
            </a:r>
            <a:r>
              <a:rPr lang="en-GB" sz="5100" dirty="0"/>
              <a:t> </a:t>
            </a:r>
            <a:r>
              <a:rPr lang="en-GB" sz="5100" dirty="0" err="1"/>
              <a:t>yurtdışında</a:t>
            </a:r>
            <a:r>
              <a:rPr lang="en-GB" sz="5100" dirty="0"/>
              <a:t> petrol </a:t>
            </a:r>
            <a:r>
              <a:rPr lang="en-GB" sz="5100" dirty="0" err="1"/>
              <a:t>ve</a:t>
            </a:r>
            <a:r>
              <a:rPr lang="en-GB" sz="5100" dirty="0"/>
              <a:t> </a:t>
            </a:r>
            <a:r>
              <a:rPr lang="en-GB" sz="5100" dirty="0" err="1"/>
              <a:t>doğal</a:t>
            </a:r>
            <a:r>
              <a:rPr lang="en-GB" sz="5100" dirty="0"/>
              <a:t> </a:t>
            </a:r>
            <a:r>
              <a:rPr lang="en-GB" sz="5100" dirty="0" err="1"/>
              <a:t>gaz</a:t>
            </a:r>
            <a:r>
              <a:rPr lang="en-GB" sz="5100" dirty="0"/>
              <a:t> </a:t>
            </a:r>
            <a:r>
              <a:rPr lang="en-GB" sz="5100" dirty="0" err="1"/>
              <a:t>arama</a:t>
            </a:r>
            <a:r>
              <a:rPr lang="en-GB" sz="5100" dirty="0"/>
              <a:t> </a:t>
            </a:r>
            <a:r>
              <a:rPr lang="tr-TR" sz="5100" dirty="0" smtClean="0"/>
              <a:t>ç</a:t>
            </a:r>
            <a:r>
              <a:rPr lang="en-GB" sz="5100" dirty="0" err="1" smtClean="0"/>
              <a:t>alışmalarının</a:t>
            </a:r>
            <a:r>
              <a:rPr lang="en-GB" sz="5100" dirty="0" smtClean="0"/>
              <a:t> </a:t>
            </a:r>
            <a:r>
              <a:rPr lang="en-GB" sz="5100" dirty="0" err="1" smtClean="0"/>
              <a:t>hızlandırılacağı</a:t>
            </a:r>
            <a:r>
              <a:rPr lang="en-GB" sz="5100" dirty="0" smtClean="0"/>
              <a:t> </a:t>
            </a:r>
            <a:r>
              <a:rPr lang="en-GB" sz="5100" dirty="0"/>
              <a:t>da </a:t>
            </a:r>
            <a:r>
              <a:rPr lang="en-GB" sz="5100" dirty="0" err="1"/>
              <a:t>açıklandı</a:t>
            </a:r>
            <a:r>
              <a:rPr lang="en-GB" sz="5100" dirty="0"/>
              <a:t> </a:t>
            </a:r>
            <a:r>
              <a:rPr lang="en-GB" sz="5100" dirty="0" err="1" smtClean="0"/>
              <a:t>ve</a:t>
            </a:r>
            <a:r>
              <a:rPr lang="en-GB" sz="5100" dirty="0" smtClean="0"/>
              <a:t> </a:t>
            </a:r>
            <a:r>
              <a:rPr lang="en-GB" sz="5100" dirty="0" err="1"/>
              <a:t>yenilenebilir</a:t>
            </a:r>
            <a:r>
              <a:rPr lang="en-GB" sz="5100" dirty="0"/>
              <a:t> </a:t>
            </a:r>
            <a:r>
              <a:rPr lang="en-GB" sz="5100" dirty="0" err="1"/>
              <a:t>enerji</a:t>
            </a:r>
            <a:r>
              <a:rPr lang="en-GB" sz="5100" dirty="0"/>
              <a:t> </a:t>
            </a:r>
            <a:r>
              <a:rPr lang="en-GB" sz="5100" dirty="0" err="1"/>
              <a:t>yatırımlarında</a:t>
            </a:r>
            <a:r>
              <a:rPr lang="en-GB" sz="5100" dirty="0"/>
              <a:t> </a:t>
            </a:r>
            <a:r>
              <a:rPr lang="en-GB" sz="5100" dirty="0" err="1"/>
              <a:t>özel</a:t>
            </a:r>
            <a:r>
              <a:rPr lang="en-GB" sz="5100" dirty="0"/>
              <a:t> </a:t>
            </a:r>
            <a:r>
              <a:rPr lang="en-GB" sz="5100" dirty="0" err="1"/>
              <a:t>kesimin</a:t>
            </a:r>
            <a:r>
              <a:rPr lang="en-GB" sz="5100" dirty="0"/>
              <a:t> </a:t>
            </a:r>
            <a:r>
              <a:rPr lang="en-GB" sz="5100" dirty="0" err="1"/>
              <a:t>önünü</a:t>
            </a:r>
            <a:r>
              <a:rPr lang="en-GB" sz="5100" dirty="0"/>
              <a:t> </a:t>
            </a:r>
            <a:r>
              <a:rPr lang="en-GB" sz="5100" dirty="0" err="1"/>
              <a:t>olabildiğince</a:t>
            </a:r>
            <a:r>
              <a:rPr lang="en-GB" sz="5100" dirty="0"/>
              <a:t> </a:t>
            </a:r>
            <a:r>
              <a:rPr lang="en-GB" sz="5100" dirty="0" err="1"/>
              <a:t>açacak</a:t>
            </a:r>
            <a:r>
              <a:rPr lang="en-GB" sz="5100" dirty="0"/>
              <a:t> </a:t>
            </a:r>
            <a:r>
              <a:rPr lang="en-GB" sz="5100" dirty="0" err="1" smtClean="0"/>
              <a:t>politikalar</a:t>
            </a:r>
            <a:r>
              <a:rPr lang="en-GB" sz="5100" dirty="0" smtClean="0"/>
              <a:t> </a:t>
            </a:r>
            <a:r>
              <a:rPr lang="en-GB" sz="5100" dirty="0" err="1"/>
              <a:t>uygulanacağına</a:t>
            </a:r>
            <a:r>
              <a:rPr lang="en-GB" sz="5100" dirty="0"/>
              <a:t> </a:t>
            </a:r>
            <a:r>
              <a:rPr lang="en-GB" sz="5100" dirty="0" err="1"/>
              <a:t>dikkat</a:t>
            </a:r>
            <a:r>
              <a:rPr lang="en-GB" sz="5100" dirty="0"/>
              <a:t> </a:t>
            </a:r>
            <a:r>
              <a:rPr lang="en-GB" sz="5100" dirty="0" err="1"/>
              <a:t>çekildi</a:t>
            </a:r>
            <a:r>
              <a:rPr lang="en-GB" sz="5100" dirty="0"/>
              <a:t>.</a:t>
            </a:r>
          </a:p>
          <a:p>
            <a:pPr marL="0" indent="0">
              <a:buNone/>
            </a:pPr>
            <a:endParaRPr lang="tr-TR" sz="5100" dirty="0" smtClean="0"/>
          </a:p>
          <a:p>
            <a:pPr marL="0" indent="0">
              <a:buNone/>
            </a:pPr>
            <a:endParaRPr lang="tr-TR" sz="4400" dirty="0"/>
          </a:p>
          <a:p>
            <a:pPr marL="0" indent="0">
              <a:buNone/>
            </a:pPr>
            <a:endParaRPr lang="tr-TR" sz="3800" dirty="0" smtClean="0"/>
          </a:p>
        </p:txBody>
      </p:sp>
    </p:spTree>
    <p:extLst>
      <p:ext uri="{BB962C8B-B14F-4D97-AF65-F5344CB8AC3E}">
        <p14:creationId xmlns:p14="http://schemas.microsoft.com/office/powerpoint/2010/main" val="339058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3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Sorular</a:t>
            </a:r>
            <a:r>
              <a:rPr lang="en-GB" dirty="0"/>
              <a:t> </a:t>
            </a:r>
            <a:endParaRPr lang="tr-TR" dirty="0" smtClean="0"/>
          </a:p>
          <a:p>
            <a:r>
              <a:rPr lang="en-GB" dirty="0" smtClean="0"/>
              <a:t>1</a:t>
            </a:r>
            <a:r>
              <a:rPr lang="en-GB" dirty="0"/>
              <a:t>. </a:t>
            </a:r>
            <a:r>
              <a:rPr lang="en-GB" dirty="0" err="1"/>
              <a:t>Habere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</a:t>
            </a:r>
            <a:r>
              <a:rPr lang="en-GB" dirty="0" err="1"/>
              <a:t>Türkiye'de</a:t>
            </a:r>
            <a:r>
              <a:rPr lang="en-GB" dirty="0"/>
              <a:t> ne </a:t>
            </a:r>
            <a:r>
              <a:rPr lang="en-GB" dirty="0" err="1"/>
              <a:t>tür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ekonomik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uygulanmaktadır</a:t>
            </a:r>
            <a:r>
              <a:rPr lang="en-GB" dirty="0"/>
              <a:t>? </a:t>
            </a:r>
            <a:endParaRPr lang="tr-TR" dirty="0" smtClean="0"/>
          </a:p>
          <a:p>
            <a:r>
              <a:rPr lang="en-GB" dirty="0" smtClean="0"/>
              <a:t>2</a:t>
            </a:r>
            <a:r>
              <a:rPr lang="en-GB" dirty="0"/>
              <a:t>. </a:t>
            </a:r>
            <a:r>
              <a:rPr lang="en-GB" dirty="0" err="1"/>
              <a:t>Türkiye'nin</a:t>
            </a:r>
            <a:r>
              <a:rPr lang="en-GB" dirty="0"/>
              <a:t>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vadede</a:t>
            </a:r>
            <a:r>
              <a:rPr lang="en-GB" dirty="0"/>
              <a:t> </a:t>
            </a:r>
            <a:r>
              <a:rPr lang="en-GB" dirty="0" err="1"/>
              <a:t>ulaşmak</a:t>
            </a:r>
            <a:r>
              <a:rPr lang="en-GB" dirty="0"/>
              <a:t> </a:t>
            </a:r>
            <a:r>
              <a:rPr lang="en-GB" dirty="0" err="1"/>
              <a:t>istediği</a:t>
            </a:r>
            <a:r>
              <a:rPr lang="en-GB" dirty="0"/>
              <a:t> </a:t>
            </a:r>
            <a:r>
              <a:rPr lang="en-GB" dirty="0" err="1"/>
              <a:t>makroekonomik</a:t>
            </a:r>
            <a:r>
              <a:rPr lang="en-GB" dirty="0"/>
              <a:t> </a:t>
            </a:r>
            <a:r>
              <a:rPr lang="en-GB" dirty="0" err="1"/>
              <a:t>hedefler</a:t>
            </a:r>
            <a:r>
              <a:rPr lang="en-GB" dirty="0"/>
              <a:t> </a:t>
            </a:r>
            <a:r>
              <a:rPr lang="en-GB" dirty="0" err="1" smtClean="0"/>
              <a:t>nelerdir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51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Makroekonominin</a:t>
            </a:r>
            <a:r>
              <a:rPr lang="en-GB" dirty="0" smtClean="0"/>
              <a:t> </a:t>
            </a:r>
            <a:r>
              <a:rPr lang="en-GB" dirty="0" err="1" smtClean="0"/>
              <a:t>Temelleri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1970 sonrası-güven zayıflaması</a:t>
            </a:r>
          </a:p>
          <a:p>
            <a:r>
              <a:rPr lang="tr-TR" dirty="0" smtClean="0"/>
              <a:t>Stagflasyon</a:t>
            </a:r>
          </a:p>
          <a:p>
            <a:r>
              <a:rPr lang="tr-TR" dirty="0" smtClean="0"/>
              <a:t>Devlet politikalarına karşı devrim</a:t>
            </a:r>
          </a:p>
          <a:p>
            <a:r>
              <a:rPr lang="tr-TR" dirty="0" err="1" smtClean="0"/>
              <a:t>Parasalcılar</a:t>
            </a:r>
            <a:r>
              <a:rPr lang="tr-TR" dirty="0" smtClean="0"/>
              <a:t>- </a:t>
            </a:r>
            <a:r>
              <a:rPr lang="tr-TR" dirty="0" err="1" smtClean="0"/>
              <a:t>Friedman</a:t>
            </a:r>
            <a:endParaRPr lang="tr-TR" dirty="0" smtClean="0"/>
          </a:p>
          <a:p>
            <a:r>
              <a:rPr lang="tr-TR" dirty="0" smtClean="0"/>
              <a:t>Tam istihdam var</a:t>
            </a:r>
          </a:p>
          <a:p>
            <a:r>
              <a:rPr lang="tr-TR" dirty="0" smtClean="0"/>
              <a:t>Ekonomik dalgalanmalar para arzına bağlı</a:t>
            </a:r>
          </a:p>
          <a:p>
            <a:r>
              <a:rPr lang="tr-TR" dirty="0" smtClean="0"/>
              <a:t>Yeni klasikler-</a:t>
            </a:r>
            <a:r>
              <a:rPr lang="tr-TR" dirty="0" err="1" smtClean="0"/>
              <a:t>Neil</a:t>
            </a:r>
            <a:r>
              <a:rPr lang="tr-TR" dirty="0" smtClean="0"/>
              <a:t> Wallace, Robert </a:t>
            </a:r>
            <a:r>
              <a:rPr lang="tr-TR" dirty="0" err="1" smtClean="0"/>
              <a:t>Lucas</a:t>
            </a:r>
            <a:endParaRPr lang="tr-TR" dirty="0" smtClean="0"/>
          </a:p>
          <a:p>
            <a:r>
              <a:rPr lang="tr-TR" dirty="0" smtClean="0"/>
              <a:t>Kamu politikalarındaki etkiler???</a:t>
            </a:r>
          </a:p>
          <a:p>
            <a:r>
              <a:rPr lang="tr-TR" dirty="0" smtClean="0"/>
              <a:t>Son dönem/yeni </a:t>
            </a:r>
            <a:r>
              <a:rPr lang="tr-TR" dirty="0" err="1" smtClean="0"/>
              <a:t>keynesyenler</a:t>
            </a:r>
            <a:r>
              <a:rPr lang="tr-TR" dirty="0" smtClean="0"/>
              <a:t>(</a:t>
            </a:r>
            <a:r>
              <a:rPr lang="tr-TR" dirty="0" err="1" smtClean="0"/>
              <a:t>j.Stiglitz-Stanley</a:t>
            </a:r>
            <a:r>
              <a:rPr lang="tr-TR" dirty="0" smtClean="0"/>
              <a:t> </a:t>
            </a:r>
            <a:r>
              <a:rPr lang="tr-TR" dirty="0" err="1" smtClean="0"/>
              <a:t>Fischer</a:t>
            </a:r>
            <a:r>
              <a:rPr lang="tr-TR" dirty="0" smtClean="0"/>
              <a:t>)-teknoloji etkileri</a:t>
            </a:r>
            <a:endParaRPr lang="tr-TR" dirty="0"/>
          </a:p>
          <a:p>
            <a:r>
              <a:rPr lang="tr-TR" dirty="0" smtClean="0"/>
              <a:t>2008  krizi –</a:t>
            </a:r>
            <a:r>
              <a:rPr lang="tr-TR" dirty="0" err="1" smtClean="0"/>
              <a:t>Keynesin</a:t>
            </a:r>
            <a:r>
              <a:rPr lang="tr-TR" dirty="0" smtClean="0"/>
              <a:t> </a:t>
            </a:r>
            <a:r>
              <a:rPr lang="tr-TR" smtClean="0"/>
              <a:t>geri dönüşü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98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Makroekonomiye Giriş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6995"/>
            <a:ext cx="10515600" cy="4849968"/>
          </a:xfrm>
        </p:spPr>
        <p:txBody>
          <a:bodyPr/>
          <a:lstStyle/>
          <a:p>
            <a:r>
              <a:rPr lang="tr-TR" dirty="0" smtClean="0"/>
              <a:t> Toplam gelir</a:t>
            </a:r>
          </a:p>
          <a:p>
            <a:r>
              <a:rPr lang="tr-TR" dirty="0" smtClean="0"/>
              <a:t> Toplam tüketim</a:t>
            </a:r>
          </a:p>
          <a:p>
            <a:r>
              <a:rPr lang="tr-TR" dirty="0" smtClean="0"/>
              <a:t> Toplam tasarruf</a:t>
            </a:r>
          </a:p>
          <a:p>
            <a:r>
              <a:rPr lang="tr-TR" dirty="0" smtClean="0"/>
              <a:t> Toplam yatırım</a:t>
            </a:r>
          </a:p>
          <a:p>
            <a:r>
              <a:rPr lang="tr-TR" dirty="0" smtClean="0"/>
              <a:t> Fiyatlar genel düzeyi</a:t>
            </a:r>
          </a:p>
          <a:p>
            <a:r>
              <a:rPr lang="tr-TR" dirty="0" smtClean="0"/>
              <a:t> Fiyat istikrarı</a:t>
            </a:r>
          </a:p>
          <a:p>
            <a:r>
              <a:rPr lang="tr-TR" dirty="0"/>
              <a:t> </a:t>
            </a:r>
            <a:r>
              <a:rPr lang="tr-TR" dirty="0" smtClean="0"/>
              <a:t>Ekonomik büyüme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4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 Temel Konu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Gelir ve istihdam</a:t>
            </a:r>
          </a:p>
          <a:p>
            <a:r>
              <a:rPr lang="tr-TR" dirty="0" smtClean="0"/>
              <a:t>Fiyat istikrarı</a:t>
            </a:r>
          </a:p>
          <a:p>
            <a:r>
              <a:rPr lang="tr-TR" dirty="0" smtClean="0"/>
              <a:t>Ekonomik Büyüme </a:t>
            </a:r>
          </a:p>
          <a:p>
            <a:r>
              <a:rPr lang="tr-TR" dirty="0" smtClean="0"/>
              <a:t>Dış açıklar</a:t>
            </a:r>
          </a:p>
          <a:p>
            <a:r>
              <a:rPr lang="tr-TR" dirty="0" smtClean="0"/>
              <a:t>Bütçe Açıkları ve Kamu borçları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Ekonomik Performans Kriterleri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604641"/>
          </a:xfrm>
        </p:spPr>
        <p:txBody>
          <a:bodyPr/>
          <a:lstStyle/>
          <a:p>
            <a:r>
              <a:rPr lang="tr-TR" dirty="0" smtClean="0"/>
              <a:t>İşsizlik ve İşsizliğin Ölçülmesi</a:t>
            </a:r>
          </a:p>
          <a:p>
            <a:r>
              <a:rPr lang="tr-TR" dirty="0" smtClean="0"/>
              <a:t>Enflasyon</a:t>
            </a:r>
          </a:p>
          <a:p>
            <a:r>
              <a:rPr lang="tr-TR" dirty="0" smtClean="0"/>
              <a:t>Nominal ve Reel GSYİH</a:t>
            </a:r>
          </a:p>
          <a:p>
            <a:r>
              <a:rPr lang="tr-TR" dirty="0" smtClean="0"/>
              <a:t>Ödemeler Dengesi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42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GSYİH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</a:rPr>
              <a:t>KRİTERLER</a:t>
            </a:r>
          </a:p>
          <a:p>
            <a:r>
              <a:rPr lang="tr-TR" dirty="0" smtClean="0"/>
              <a:t>Ülke sınırları içinde, belli bir dönemde</a:t>
            </a:r>
            <a:endParaRPr lang="tr-TR" dirty="0"/>
          </a:p>
          <a:p>
            <a:r>
              <a:rPr lang="tr-TR" dirty="0" smtClean="0"/>
              <a:t>Nihai mallar</a:t>
            </a:r>
          </a:p>
          <a:p>
            <a:r>
              <a:rPr lang="tr-TR" dirty="0" smtClean="0"/>
              <a:t>Ara malı ve katma değer</a:t>
            </a:r>
            <a:endParaRPr lang="tr-TR" dirty="0"/>
          </a:p>
          <a:p>
            <a:r>
              <a:rPr lang="tr-TR" dirty="0" smtClean="0"/>
              <a:t>Mükerrer(çift) sayım</a:t>
            </a:r>
          </a:p>
          <a:p>
            <a:r>
              <a:rPr lang="tr-TR" dirty="0" smtClean="0"/>
              <a:t>Piyasa değeri(nominal)= p*q</a:t>
            </a:r>
          </a:p>
          <a:p>
            <a:r>
              <a:rPr lang="tr-TR" dirty="0" smtClean="0"/>
              <a:t>Baz yıl fiyatı (reel-enflasyondan arınmış)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44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GSYİH</a:t>
            </a:r>
            <a:r>
              <a:rPr lang="tr-TR" dirty="0" smtClean="0"/>
              <a:t> Terminoloji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0810"/>
            <a:ext cx="10515600" cy="4716153"/>
          </a:xfrm>
        </p:spPr>
        <p:txBody>
          <a:bodyPr/>
          <a:lstStyle/>
          <a:p>
            <a:r>
              <a:rPr lang="tr-TR" dirty="0" smtClean="0"/>
              <a:t>GSYİH(Nominal/Reel)</a:t>
            </a:r>
          </a:p>
          <a:p>
            <a:r>
              <a:rPr lang="tr-TR" dirty="0" smtClean="0"/>
              <a:t>GSMH</a:t>
            </a:r>
          </a:p>
          <a:p>
            <a:r>
              <a:rPr lang="tr-TR" dirty="0" smtClean="0"/>
              <a:t>Kişi başına düşen GSYİH</a:t>
            </a:r>
          </a:p>
          <a:p>
            <a:r>
              <a:rPr lang="tr-TR" dirty="0" smtClean="0"/>
              <a:t>Ekonomilerin sınıflandırılması</a:t>
            </a:r>
          </a:p>
          <a:p>
            <a:r>
              <a:rPr lang="tr-TR" dirty="0" smtClean="0"/>
              <a:t>Enflasyon </a:t>
            </a:r>
          </a:p>
          <a:p>
            <a:r>
              <a:rPr lang="tr-TR" dirty="0" smtClean="0"/>
              <a:t>İşsizlik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86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GSYİH Ölçümü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Üretim yaklaşımı</a:t>
            </a:r>
          </a:p>
          <a:p>
            <a:pPr lvl="1"/>
            <a:r>
              <a:rPr lang="tr-TR" dirty="0" smtClean="0"/>
              <a:t>Tarım, Sanayi, Hizmetler, Vergiler ve Sübvansiyonlar</a:t>
            </a:r>
          </a:p>
          <a:p>
            <a:r>
              <a:rPr lang="tr-TR" dirty="0" smtClean="0"/>
              <a:t>Gelir yaklaşımı</a:t>
            </a:r>
          </a:p>
          <a:p>
            <a:pPr lvl="1"/>
            <a:r>
              <a:rPr lang="tr-TR" dirty="0" smtClean="0"/>
              <a:t>Ev halkının toplam geliri mal ve hizmet üretiminde yaratılan katma değerin toplamıdır.</a:t>
            </a:r>
          </a:p>
          <a:p>
            <a:pPr lvl="1"/>
            <a:r>
              <a:rPr lang="tr-TR" dirty="0" err="1" smtClean="0"/>
              <a:t>W,i,r,p</a:t>
            </a:r>
            <a:endParaRPr lang="tr-TR" dirty="0" smtClean="0"/>
          </a:p>
          <a:p>
            <a:r>
              <a:rPr lang="tr-TR" dirty="0" smtClean="0"/>
              <a:t>Harcamalar yaklaşımı</a:t>
            </a:r>
          </a:p>
          <a:p>
            <a:pPr lvl="1"/>
            <a:r>
              <a:rPr lang="tr-TR" dirty="0" smtClean="0"/>
              <a:t>C,I,G,X,M</a:t>
            </a:r>
          </a:p>
          <a:p>
            <a:pPr lvl="1"/>
            <a:r>
              <a:rPr lang="tr-TR" dirty="0" smtClean="0"/>
              <a:t>S=I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12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1025</Words>
  <Application>Microsoft Macintosh PowerPoint</Application>
  <PresentationFormat>Custom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Teması</vt:lpstr>
      <vt:lpstr>II.Dönem</vt:lpstr>
      <vt:lpstr>Makroekonominin Temelleri</vt:lpstr>
      <vt:lpstr>Makroekonominin Temelleri</vt:lpstr>
      <vt:lpstr>Makroekonomiye Giriş</vt:lpstr>
      <vt:lpstr>5 Temel Konu</vt:lpstr>
      <vt:lpstr>Ekonomik Performans Kriterleri</vt:lpstr>
      <vt:lpstr>GSYİH</vt:lpstr>
      <vt:lpstr>GSYİH Terminoloji</vt:lpstr>
      <vt:lpstr>GSYİH Ölçümü</vt:lpstr>
      <vt:lpstr>GSYH’ya dahil edilmeyenler</vt:lpstr>
      <vt:lpstr>İyi ölçülemeyen ürün grupları </vt:lpstr>
      <vt:lpstr>Üretimde dışsallık</vt:lpstr>
      <vt:lpstr>Pozitif Dışsallık</vt:lpstr>
      <vt:lpstr>Negatif dışsallık</vt:lpstr>
      <vt:lpstr>Ekonomik Performans Ölçümü</vt:lpstr>
      <vt:lpstr>Oranlarına göre enflasyon</vt:lpstr>
      <vt:lpstr>Fiyat Endeksleri</vt:lpstr>
      <vt:lpstr>TÜFE nasıl belirlenir?</vt:lpstr>
      <vt:lpstr>PowerPoint Presentation</vt:lpstr>
      <vt:lpstr>PowerPoint Presentation</vt:lpstr>
      <vt:lpstr>PowerPoint Presentation</vt:lpstr>
      <vt:lpstr>Uygulama 1</vt:lpstr>
      <vt:lpstr>Uygulama 1</vt:lpstr>
      <vt:lpstr>Uygulama 2</vt:lpstr>
      <vt:lpstr>Uygulama 3</vt:lpstr>
      <vt:lpstr>Uygulama 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Sıdıka Ceren Arslan Olcay</dc:creator>
  <cp:lastModifiedBy>ceran o</cp:lastModifiedBy>
  <cp:revision>24</cp:revision>
  <dcterms:created xsi:type="dcterms:W3CDTF">2020-02-20T08:13:59Z</dcterms:created>
  <dcterms:modified xsi:type="dcterms:W3CDTF">2020-03-18T11:38:22Z</dcterms:modified>
</cp:coreProperties>
</file>