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6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4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16C11C-9F66-421C-854C-9AF1201E1546}" type="datetimeFigureOut">
              <a:rPr lang="tr-TR" smtClean="0"/>
              <a:t>24.03.2017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61B0E-5D9F-4CBF-A0AD-291DF0A704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406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61B0E-5D9F-4CBF-A0AD-291DF0A70415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3965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41C17-A1E5-492D-B054-5C475FA2BC7B}" type="datetime1">
              <a:rPr lang="tr-TR" smtClean="0"/>
              <a:t>24.03.2017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5147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DC4FA-CFDD-462F-8840-9D14288F78C1}" type="datetime1">
              <a:rPr lang="tr-TR" smtClean="0"/>
              <a:t>24.03.2017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702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60F3E-9C73-4000-8B10-DBB78526998E}" type="datetime1">
              <a:rPr lang="tr-TR" smtClean="0"/>
              <a:t>24.03.2017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4492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642A1-B153-426E-8007-D9B49B019420}" type="datetime1">
              <a:rPr lang="tr-TR" smtClean="0"/>
              <a:t>24.03.2017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4464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5ABF5-A60D-46EB-938F-7F98B20C97D6}" type="datetime1">
              <a:rPr lang="tr-TR" smtClean="0"/>
              <a:t>24.03.2017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4017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0B43-A753-4F35-8B8B-FFA18D1D46CD}" type="datetime1">
              <a:rPr lang="tr-TR" smtClean="0"/>
              <a:t>24.03.2017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7607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51600-852D-47D7-AF24-AC34D35FCC96}" type="datetime1">
              <a:rPr lang="tr-TR" smtClean="0"/>
              <a:t>24.03.2017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1605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BCD51-0050-4204-BED0-959787081F80}" type="datetime1">
              <a:rPr lang="tr-TR" smtClean="0"/>
              <a:t>24.03.2017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660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452F-2BC7-4242-A295-8BC8EA6DEB14}" type="datetime1">
              <a:rPr lang="tr-TR" smtClean="0"/>
              <a:t>24.03.2017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363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B238-698E-4DB8-968E-D9F6A868134D}" type="datetime1">
              <a:rPr lang="tr-TR" smtClean="0"/>
              <a:t>24.03.2017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6841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33C87-1BDD-4E53-BD64-76E7D5DEA85C}" type="datetime1">
              <a:rPr lang="tr-TR" smtClean="0"/>
              <a:t>24.03.2017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84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A9147-BA1D-4389-9131-16A24BFF9769}" type="datetime1">
              <a:rPr lang="tr-TR" smtClean="0"/>
              <a:t>24.03.2017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0306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45168"/>
            <a:ext cx="9144000" cy="3702469"/>
          </a:xfrm>
        </p:spPr>
        <p:txBody>
          <a:bodyPr>
            <a:noAutofit/>
          </a:bodyPr>
          <a:lstStyle/>
          <a:p>
            <a:r>
              <a:rPr lang="tr-TR" b="1" dirty="0" smtClean="0"/>
              <a:t>COM/BLM 376 </a:t>
            </a:r>
            <a:br>
              <a:rPr lang="tr-TR" b="1" dirty="0" smtClean="0"/>
            </a:br>
            <a:r>
              <a:rPr lang="tr-TR" b="1" dirty="0" err="1" smtClean="0"/>
              <a:t>Computer</a:t>
            </a:r>
            <a:r>
              <a:rPr lang="tr-TR" b="1" dirty="0" smtClean="0"/>
              <a:t> Architecture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4000" dirty="0" err="1" smtClean="0"/>
              <a:t>Chapter</a:t>
            </a:r>
            <a:r>
              <a:rPr lang="tr-TR" sz="4000" dirty="0" smtClean="0"/>
              <a:t> 1 </a:t>
            </a:r>
            <a:r>
              <a:rPr lang="tr-TR" sz="4000" dirty="0" err="1" smtClean="0"/>
              <a:t>Introduction</a:t>
            </a:r>
            <a:endParaRPr lang="tr-TR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255962"/>
          </a:xfrm>
        </p:spPr>
        <p:txBody>
          <a:bodyPr>
            <a:noAutofit/>
          </a:bodyPr>
          <a:lstStyle/>
          <a:p>
            <a:endParaRPr lang="tr-TR" dirty="0" smtClean="0"/>
          </a:p>
          <a:p>
            <a:endParaRPr lang="tr-TR" sz="3400" dirty="0" smtClean="0"/>
          </a:p>
          <a:p>
            <a:r>
              <a:rPr lang="tr-TR" sz="2000" dirty="0" err="1" smtClean="0"/>
              <a:t>Asst</a:t>
            </a:r>
            <a:r>
              <a:rPr lang="tr-TR" sz="2000" dirty="0" smtClean="0"/>
              <a:t>. Prof. Dr. Gazi Erkan BOSTANCI</a:t>
            </a:r>
          </a:p>
          <a:p>
            <a:r>
              <a:rPr lang="tr-TR" sz="2000" dirty="0" smtClean="0"/>
              <a:t>ebostanci@ankara.edu.tr</a:t>
            </a:r>
          </a:p>
          <a:p>
            <a:endParaRPr lang="tr-TR" sz="2000" dirty="0"/>
          </a:p>
          <a:p>
            <a:r>
              <a:rPr lang="tr-TR" sz="2000" dirty="0" err="1" smtClean="0"/>
              <a:t>Slides</a:t>
            </a:r>
            <a:r>
              <a:rPr lang="tr-TR" sz="2000" dirty="0" smtClean="0"/>
              <a:t> </a:t>
            </a:r>
            <a:r>
              <a:rPr lang="tr-TR" sz="2000" dirty="0" err="1" smtClean="0"/>
              <a:t>are</a:t>
            </a:r>
            <a:r>
              <a:rPr lang="tr-TR" sz="2000" dirty="0" smtClean="0"/>
              <a:t> </a:t>
            </a:r>
            <a:r>
              <a:rPr lang="tr-TR" sz="2000" dirty="0" err="1" smtClean="0"/>
              <a:t>mainly</a:t>
            </a:r>
            <a:r>
              <a:rPr lang="tr-TR" sz="2000" dirty="0" smtClean="0"/>
              <a:t> </a:t>
            </a:r>
            <a:r>
              <a:rPr lang="tr-TR" sz="2000" dirty="0" err="1" smtClean="0"/>
              <a:t>based</a:t>
            </a:r>
            <a:r>
              <a:rPr lang="tr-TR" sz="2000" dirty="0" smtClean="0"/>
              <a:t> on </a:t>
            </a:r>
          </a:p>
          <a:p>
            <a:r>
              <a:rPr lang="tr-TR" sz="2000" dirty="0" err="1" smtClean="0"/>
              <a:t>Computer</a:t>
            </a:r>
            <a:r>
              <a:rPr lang="tr-TR" sz="2000" dirty="0" smtClean="0"/>
              <a:t> </a:t>
            </a:r>
            <a:r>
              <a:rPr lang="tr-TR" sz="2000" dirty="0" err="1" smtClean="0"/>
              <a:t>Organization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Architecture: </a:t>
            </a:r>
            <a:r>
              <a:rPr lang="tr-TR" sz="2000" dirty="0" err="1" smtClean="0"/>
              <a:t>Designing</a:t>
            </a:r>
            <a:r>
              <a:rPr lang="tr-TR" sz="2000" dirty="0" smtClean="0"/>
              <a:t> </a:t>
            </a: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dirty="0" err="1" smtClean="0"/>
              <a:t>Performance</a:t>
            </a:r>
            <a:r>
              <a:rPr lang="tr-TR" sz="2000" dirty="0" smtClean="0"/>
              <a:t> </a:t>
            </a:r>
            <a:r>
              <a:rPr lang="tr-TR" sz="2000" dirty="0" err="1" smtClean="0"/>
              <a:t>by</a:t>
            </a:r>
            <a:r>
              <a:rPr lang="tr-TR" sz="2000" dirty="0" smtClean="0"/>
              <a:t> William </a:t>
            </a:r>
            <a:r>
              <a:rPr lang="tr-TR" sz="2000" dirty="0" err="1" smtClean="0"/>
              <a:t>Stallings</a:t>
            </a:r>
            <a:r>
              <a:rPr lang="tr-TR" sz="2000" dirty="0" smtClean="0"/>
              <a:t>, 9th Edition, </a:t>
            </a:r>
            <a:r>
              <a:rPr lang="tr-TR" sz="2000" dirty="0" err="1" smtClean="0"/>
              <a:t>Prentice</a:t>
            </a:r>
            <a:r>
              <a:rPr lang="tr-TR" sz="2000" dirty="0" smtClean="0"/>
              <a:t> </a:t>
            </a:r>
            <a:r>
              <a:rPr lang="tr-TR" sz="2000" dirty="0" err="1" smtClean="0"/>
              <a:t>Hall</a:t>
            </a:r>
            <a:endParaRPr lang="tr-TR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5295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86154"/>
            <a:ext cx="10515600" cy="5590809"/>
          </a:xfrm>
        </p:spPr>
        <p:txBody>
          <a:bodyPr>
            <a:normAutofit/>
          </a:bodyPr>
          <a:lstStyle/>
          <a:p>
            <a:r>
              <a:rPr lang="en-US" dirty="0"/>
              <a:t>The computer must be able to </a:t>
            </a:r>
            <a:r>
              <a:rPr lang="en-US" b="1" dirty="0"/>
              <a:t>process data</a:t>
            </a:r>
            <a:r>
              <a:rPr lang="en-US" dirty="0"/>
              <a:t>. The data may take a wide</a:t>
            </a:r>
            <a:r>
              <a:rPr lang="tr-TR" dirty="0"/>
              <a:t> </a:t>
            </a:r>
            <a:r>
              <a:rPr lang="en-US" dirty="0"/>
              <a:t>variety of forms, and the range of processing requirements is broad. However, we</a:t>
            </a:r>
            <a:r>
              <a:rPr lang="tr-TR" dirty="0"/>
              <a:t>  </a:t>
            </a:r>
            <a:r>
              <a:rPr lang="en-US" dirty="0"/>
              <a:t>shall see that there are only a few fundamental methods or types of data processing.</a:t>
            </a:r>
          </a:p>
          <a:p>
            <a:r>
              <a:rPr lang="en-US" dirty="0"/>
              <a:t>It is also essential that a computer </a:t>
            </a:r>
            <a:r>
              <a:rPr lang="en-US" b="1" dirty="0"/>
              <a:t>store data</a:t>
            </a:r>
            <a:r>
              <a:rPr lang="en-US" dirty="0"/>
              <a:t>. Even if the computer is processing</a:t>
            </a:r>
            <a:r>
              <a:rPr lang="tr-TR" dirty="0"/>
              <a:t> </a:t>
            </a:r>
            <a:r>
              <a:rPr lang="en-US" dirty="0"/>
              <a:t>data on the fly (i.e., data come in and get processed, and the results go out</a:t>
            </a:r>
            <a:r>
              <a:rPr lang="tr-TR" dirty="0"/>
              <a:t> </a:t>
            </a:r>
            <a:r>
              <a:rPr lang="en-US" dirty="0"/>
              <a:t>immediately), the computer must temporarily store at least those pieces of data</a:t>
            </a:r>
            <a:r>
              <a:rPr lang="tr-TR" dirty="0"/>
              <a:t>  </a:t>
            </a:r>
            <a:r>
              <a:rPr lang="en-US" dirty="0"/>
              <a:t>that are being worked on at any given moment. Thus, there is at least a short-term</a:t>
            </a:r>
            <a:r>
              <a:rPr lang="tr-TR" dirty="0"/>
              <a:t> </a:t>
            </a:r>
            <a:r>
              <a:rPr lang="en-US" dirty="0"/>
              <a:t>data storage function. Equally important, the computer performs a long-term data</a:t>
            </a:r>
            <a:r>
              <a:rPr lang="tr-TR" dirty="0"/>
              <a:t> </a:t>
            </a:r>
            <a:r>
              <a:rPr lang="en-US" dirty="0"/>
              <a:t>storage function. Files of data are stored on the computer for subsequent retrieval</a:t>
            </a:r>
            <a:r>
              <a:rPr lang="tr-TR" dirty="0"/>
              <a:t> </a:t>
            </a:r>
            <a:r>
              <a:rPr lang="en-US" dirty="0"/>
              <a:t>and update.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12508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92369"/>
            <a:ext cx="10515600" cy="5684594"/>
          </a:xfrm>
        </p:spPr>
        <p:txBody>
          <a:bodyPr>
            <a:normAutofit/>
          </a:bodyPr>
          <a:lstStyle/>
          <a:p>
            <a:r>
              <a:rPr lang="en-US" dirty="0"/>
              <a:t>The computer must be able to </a:t>
            </a:r>
            <a:r>
              <a:rPr lang="en-US" b="1" dirty="0"/>
              <a:t>move data </a:t>
            </a:r>
            <a:r>
              <a:rPr lang="en-US" dirty="0"/>
              <a:t>between itself and the outside</a:t>
            </a:r>
            <a:r>
              <a:rPr lang="tr-TR" dirty="0"/>
              <a:t> </a:t>
            </a:r>
            <a:r>
              <a:rPr lang="en-US" dirty="0"/>
              <a:t>world. The computer’s operating environment consists of devices that serve as</a:t>
            </a:r>
            <a:r>
              <a:rPr lang="tr-TR" dirty="0"/>
              <a:t> </a:t>
            </a:r>
            <a:r>
              <a:rPr lang="en-US" dirty="0"/>
              <a:t>either sources or destinations of data. When data are received from or delivered to</a:t>
            </a:r>
            <a:r>
              <a:rPr lang="tr-TR" dirty="0"/>
              <a:t> </a:t>
            </a:r>
            <a:r>
              <a:rPr lang="en-US" dirty="0"/>
              <a:t>a device that is directly connected to the computer, the process is known as </a:t>
            </a:r>
            <a:r>
              <a:rPr lang="en-US" i="1" dirty="0"/>
              <a:t>input–output </a:t>
            </a:r>
            <a:r>
              <a:rPr lang="en-US" dirty="0"/>
              <a:t>(I/O), and the</a:t>
            </a:r>
            <a:r>
              <a:rPr lang="tr-TR" dirty="0"/>
              <a:t> </a:t>
            </a:r>
            <a:r>
              <a:rPr lang="en-US" dirty="0"/>
              <a:t>device is referred to as a </a:t>
            </a:r>
            <a:r>
              <a:rPr lang="en-US" i="1" dirty="0"/>
              <a:t>peripheral. </a:t>
            </a:r>
            <a:r>
              <a:rPr lang="en-US" dirty="0"/>
              <a:t>When data are moved</a:t>
            </a:r>
            <a:r>
              <a:rPr lang="tr-TR" dirty="0"/>
              <a:t> </a:t>
            </a:r>
            <a:r>
              <a:rPr lang="en-US" dirty="0"/>
              <a:t>over longer distances, to or from a remote device, the process is known as </a:t>
            </a:r>
            <a:r>
              <a:rPr lang="en-US" i="1" dirty="0"/>
              <a:t>data</a:t>
            </a:r>
            <a:r>
              <a:rPr lang="tr-TR" i="1" dirty="0"/>
              <a:t> </a:t>
            </a:r>
            <a:r>
              <a:rPr lang="en-US" i="1" dirty="0"/>
              <a:t>communications.</a:t>
            </a:r>
          </a:p>
          <a:p>
            <a:r>
              <a:rPr lang="en-US" dirty="0"/>
              <a:t>Finally, there must be </a:t>
            </a:r>
            <a:r>
              <a:rPr lang="en-US" b="1" dirty="0"/>
              <a:t>control </a:t>
            </a:r>
            <a:r>
              <a:rPr lang="en-US" dirty="0"/>
              <a:t>of these three functions. Ultimately, this control</a:t>
            </a:r>
            <a:r>
              <a:rPr lang="tr-TR" dirty="0"/>
              <a:t> </a:t>
            </a:r>
            <a:r>
              <a:rPr lang="en-US" dirty="0"/>
              <a:t>is exercised by the individual(s) who provides the computer with instructions. Within</a:t>
            </a:r>
            <a:r>
              <a:rPr lang="tr-TR" dirty="0"/>
              <a:t> </a:t>
            </a:r>
            <a:r>
              <a:rPr lang="en-US" dirty="0"/>
              <a:t>the computer, a control unit manages the computer’s resources and orchestrates the</a:t>
            </a:r>
            <a:r>
              <a:rPr lang="tr-TR" dirty="0"/>
              <a:t> </a:t>
            </a:r>
            <a:r>
              <a:rPr lang="en-US" dirty="0"/>
              <a:t>performance of its functional parts in response to those instructions</a:t>
            </a:r>
            <a:r>
              <a:rPr lang="tr-TR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3977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Possible Computer 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Operations</a:t>
            </a:r>
            <a:r>
              <a:rPr lang="tr-TR" b="1" dirty="0"/>
              <a:t/>
            </a:r>
            <a:br>
              <a:rPr lang="tr-TR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5281240" cy="5050771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</a:t>
            </a:r>
            <a:r>
              <a:rPr lang="en-US" dirty="0"/>
              <a:t>computer can function as a data movement device </a:t>
            </a:r>
            <a:r>
              <a:rPr lang="en-US" dirty="0" smtClean="0"/>
              <a:t>(a</a:t>
            </a:r>
            <a:r>
              <a:rPr lang="en-US" dirty="0"/>
              <a:t>), </a:t>
            </a:r>
            <a:r>
              <a:rPr lang="en-US" dirty="0" smtClean="0"/>
              <a:t>simply</a:t>
            </a:r>
            <a:r>
              <a:rPr lang="tr-TR" dirty="0" smtClean="0"/>
              <a:t> </a:t>
            </a:r>
            <a:r>
              <a:rPr lang="en-US" dirty="0" smtClean="0"/>
              <a:t>transferring </a:t>
            </a:r>
            <a:r>
              <a:rPr lang="en-US" dirty="0"/>
              <a:t>data from one peripheral or communication line to another. </a:t>
            </a:r>
            <a:endParaRPr lang="tr-TR" dirty="0" smtClean="0"/>
          </a:p>
          <a:p>
            <a:r>
              <a:rPr lang="en-US" dirty="0" smtClean="0"/>
              <a:t>It can</a:t>
            </a:r>
            <a:r>
              <a:rPr lang="tr-TR" dirty="0" smtClean="0"/>
              <a:t> </a:t>
            </a:r>
            <a:r>
              <a:rPr lang="en-US" dirty="0" smtClean="0"/>
              <a:t>also </a:t>
            </a:r>
            <a:r>
              <a:rPr lang="en-US" dirty="0"/>
              <a:t>function as a data storage device </a:t>
            </a:r>
            <a:r>
              <a:rPr lang="en-US" dirty="0" smtClean="0"/>
              <a:t>(b</a:t>
            </a:r>
            <a:r>
              <a:rPr lang="en-US" dirty="0"/>
              <a:t>), with data transferred </a:t>
            </a:r>
            <a:r>
              <a:rPr lang="en-US" dirty="0" smtClean="0"/>
              <a:t>from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external environment to computer storage (read) and vice versa (write). </a:t>
            </a:r>
            <a:endParaRPr lang="tr-TR" dirty="0" smtClean="0"/>
          </a:p>
          <a:p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final </a:t>
            </a:r>
            <a:r>
              <a:rPr lang="en-US" dirty="0"/>
              <a:t>two diagrams show operations involving data processing, on data either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storage (c</a:t>
            </a:r>
            <a:r>
              <a:rPr lang="en-US" dirty="0"/>
              <a:t>) or </a:t>
            </a:r>
            <a:r>
              <a:rPr lang="en-US" dirty="0" err="1"/>
              <a:t>en</a:t>
            </a:r>
            <a:r>
              <a:rPr lang="en-US" dirty="0"/>
              <a:t> route between storage and the external </a:t>
            </a:r>
            <a:r>
              <a:rPr lang="en-US" dirty="0" smtClean="0"/>
              <a:t>environment</a:t>
            </a:r>
            <a:r>
              <a:rPr lang="tr-TR" dirty="0" smtClean="0"/>
              <a:t> </a:t>
            </a:r>
            <a:r>
              <a:rPr lang="en-US" dirty="0" smtClean="0"/>
              <a:t>(d</a:t>
            </a:r>
            <a:r>
              <a:rPr lang="en-US" dirty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12</a:t>
            </a:fld>
            <a:endParaRPr lang="tr-T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9440" y="56420"/>
            <a:ext cx="5791199" cy="681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079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Structure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837985" cy="4351338"/>
          </a:xfrm>
        </p:spPr>
        <p:txBody>
          <a:bodyPr/>
          <a:lstStyle/>
          <a:p>
            <a:r>
              <a:rPr lang="en-US" dirty="0"/>
              <a:t>The computer </a:t>
            </a:r>
            <a:r>
              <a:rPr lang="en-US" dirty="0" smtClean="0"/>
              <a:t>interacts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some fashion with its external </a:t>
            </a:r>
            <a:r>
              <a:rPr lang="tr-TR" dirty="0" smtClean="0"/>
              <a:t>e</a:t>
            </a:r>
            <a:r>
              <a:rPr lang="en-US" dirty="0" err="1" smtClean="0"/>
              <a:t>nvironment</a:t>
            </a:r>
            <a:r>
              <a:rPr lang="en-US" dirty="0"/>
              <a:t>. In general, all of its linkages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external </a:t>
            </a:r>
            <a:r>
              <a:rPr lang="tr-TR" dirty="0" smtClean="0"/>
              <a:t> e</a:t>
            </a:r>
            <a:r>
              <a:rPr lang="en-US" dirty="0" err="1" smtClean="0"/>
              <a:t>nvironment</a:t>
            </a:r>
            <a:r>
              <a:rPr lang="en-US" dirty="0" smtClean="0"/>
              <a:t> </a:t>
            </a:r>
            <a:r>
              <a:rPr lang="en-US" dirty="0"/>
              <a:t>can be classified as peripheral devices or </a:t>
            </a:r>
            <a:r>
              <a:rPr lang="en-US" dirty="0" smtClean="0"/>
              <a:t>communication</a:t>
            </a:r>
            <a:r>
              <a:rPr lang="tr-TR" dirty="0" smtClean="0"/>
              <a:t> </a:t>
            </a:r>
            <a:r>
              <a:rPr lang="en-US" dirty="0" smtClean="0"/>
              <a:t>lines</a:t>
            </a:r>
            <a:r>
              <a:rPr lang="en-US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13</a:t>
            </a:fld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7043" y="2964829"/>
            <a:ext cx="4458433" cy="388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56058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173168" cy="1325563"/>
          </a:xfrm>
        </p:spPr>
        <p:txBody>
          <a:bodyPr/>
          <a:lstStyle/>
          <a:p>
            <a:r>
              <a:rPr lang="tr-TR" b="1" dirty="0" smtClean="0"/>
              <a:t>The Computer: </a:t>
            </a:r>
            <a:br>
              <a:rPr lang="tr-TR" b="1" dirty="0" smtClean="0"/>
            </a:br>
            <a:r>
              <a:rPr lang="tr-TR" b="1" dirty="0" smtClean="0"/>
              <a:t>Top-Level Structure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73168" cy="4351338"/>
          </a:xfrm>
        </p:spPr>
        <p:txBody>
          <a:bodyPr/>
          <a:lstStyle/>
          <a:p>
            <a:r>
              <a:rPr lang="tr-TR" dirty="0" smtClean="0"/>
              <a:t>In this course, we are more interested in the internal structure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14</a:t>
            </a:fld>
            <a:endParaRPr lang="tr-T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36"/>
          <a:stretch/>
        </p:blipFill>
        <p:spPr bwMode="auto">
          <a:xfrm>
            <a:off x="6011368" y="-10812"/>
            <a:ext cx="5711700" cy="686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67800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Main Structural Components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Central processing unit (CPU): </a:t>
            </a:r>
            <a:r>
              <a:rPr lang="en-US" dirty="0"/>
              <a:t>Controls the operation of the computer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performs </a:t>
            </a:r>
            <a:r>
              <a:rPr lang="en-US" dirty="0"/>
              <a:t>its data processing functions; often simply referred to as </a:t>
            </a:r>
            <a:r>
              <a:rPr lang="en-US" b="1" dirty="0"/>
              <a:t>processor</a:t>
            </a:r>
            <a:r>
              <a:rPr lang="en-US" dirty="0"/>
              <a:t>.</a:t>
            </a:r>
          </a:p>
          <a:p>
            <a:r>
              <a:rPr lang="en-US" b="1" dirty="0" smtClean="0"/>
              <a:t>Main </a:t>
            </a:r>
            <a:r>
              <a:rPr lang="en-US" b="1" dirty="0"/>
              <a:t>memory: </a:t>
            </a:r>
            <a:r>
              <a:rPr lang="en-US" dirty="0"/>
              <a:t>Stores data.</a:t>
            </a:r>
          </a:p>
          <a:p>
            <a:r>
              <a:rPr lang="en-US" b="1" dirty="0" smtClean="0"/>
              <a:t>I/O</a:t>
            </a:r>
            <a:r>
              <a:rPr lang="en-US" b="1" dirty="0"/>
              <a:t>: </a:t>
            </a:r>
            <a:r>
              <a:rPr lang="en-US" dirty="0"/>
              <a:t>Moves data between the computer and its external environment.</a:t>
            </a:r>
          </a:p>
          <a:p>
            <a:r>
              <a:rPr lang="en-US" b="1" dirty="0" smtClean="0"/>
              <a:t>System </a:t>
            </a:r>
            <a:r>
              <a:rPr lang="en-US" b="1" dirty="0"/>
              <a:t>interconnection: </a:t>
            </a:r>
            <a:r>
              <a:rPr lang="en-US" dirty="0"/>
              <a:t>Some mechanism that provides for </a:t>
            </a:r>
            <a:r>
              <a:rPr lang="en-US" dirty="0" smtClean="0"/>
              <a:t>communication</a:t>
            </a:r>
            <a:r>
              <a:rPr lang="tr-TR" dirty="0" smtClean="0"/>
              <a:t> </a:t>
            </a:r>
            <a:r>
              <a:rPr lang="en-US" dirty="0" smtClean="0"/>
              <a:t>among </a:t>
            </a:r>
            <a:r>
              <a:rPr lang="en-US" dirty="0"/>
              <a:t>CPU, main memory, and I/O. A common example of system </a:t>
            </a:r>
            <a:r>
              <a:rPr lang="en-US" dirty="0" smtClean="0"/>
              <a:t>interconnection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by means of a </a:t>
            </a:r>
            <a:r>
              <a:rPr lang="en-US" b="1" dirty="0"/>
              <a:t>system bus</a:t>
            </a:r>
            <a:r>
              <a:rPr lang="en-US" dirty="0"/>
              <a:t>, consisting of a number of </a:t>
            </a:r>
            <a:r>
              <a:rPr lang="en-US" dirty="0" smtClean="0"/>
              <a:t>conducting</a:t>
            </a:r>
            <a:r>
              <a:rPr lang="tr-TR" dirty="0" smtClean="0"/>
              <a:t> </a:t>
            </a:r>
            <a:r>
              <a:rPr lang="en-US" dirty="0" smtClean="0"/>
              <a:t>wires </a:t>
            </a:r>
            <a:r>
              <a:rPr lang="en-US" dirty="0"/>
              <a:t>to which all the other components attach.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51431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Traditionally, there has been just a single processor. In recent years, there has </a:t>
            </a:r>
            <a:r>
              <a:rPr lang="en-US" dirty="0" smtClean="0"/>
              <a:t>been</a:t>
            </a:r>
            <a:r>
              <a:rPr lang="tr-TR" dirty="0" smtClean="0"/>
              <a:t> </a:t>
            </a:r>
            <a:r>
              <a:rPr lang="en-US" dirty="0" smtClean="0"/>
              <a:t>increasing </a:t>
            </a:r>
            <a:r>
              <a:rPr lang="en-US" dirty="0"/>
              <a:t>use of multiple processors in a single computer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/>
              <a:t>Each of these components will be examined </a:t>
            </a:r>
            <a:r>
              <a:rPr lang="tr-TR" dirty="0" smtClean="0"/>
              <a:t>later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r>
              <a:rPr lang="en-US" dirty="0" smtClean="0"/>
              <a:t>However</a:t>
            </a:r>
            <a:r>
              <a:rPr lang="en-US" dirty="0"/>
              <a:t>, for our purposes, the most interesting and in some ways the most </a:t>
            </a:r>
            <a:r>
              <a:rPr lang="en-US" dirty="0" smtClean="0"/>
              <a:t>complex</a:t>
            </a:r>
            <a:r>
              <a:rPr lang="tr-TR" dirty="0" smtClean="0"/>
              <a:t> </a:t>
            </a:r>
            <a:r>
              <a:rPr lang="en-US" dirty="0" smtClean="0"/>
              <a:t>component </a:t>
            </a:r>
            <a:r>
              <a:rPr lang="en-US" dirty="0"/>
              <a:t>is the CPU. Its major structural components are as follows:</a:t>
            </a:r>
          </a:p>
          <a:p>
            <a:r>
              <a:rPr lang="en-US" b="1" dirty="0" smtClean="0"/>
              <a:t>Control </a:t>
            </a:r>
            <a:r>
              <a:rPr lang="en-US" b="1" dirty="0"/>
              <a:t>unit: </a:t>
            </a:r>
            <a:r>
              <a:rPr lang="en-US" dirty="0"/>
              <a:t>Controls the operation of the CPU and hence the computer.</a:t>
            </a:r>
          </a:p>
          <a:p>
            <a:r>
              <a:rPr lang="en-US" b="1" dirty="0" smtClean="0"/>
              <a:t>Arithmetic </a:t>
            </a:r>
            <a:r>
              <a:rPr lang="en-US" b="1" dirty="0"/>
              <a:t>and logic unit (ALU): </a:t>
            </a:r>
            <a:r>
              <a:rPr lang="en-US" dirty="0"/>
              <a:t>Performs the computer’s data </a:t>
            </a:r>
            <a:r>
              <a:rPr lang="en-US" dirty="0" smtClean="0"/>
              <a:t>processing</a:t>
            </a:r>
            <a:r>
              <a:rPr lang="tr-TR" dirty="0" smtClean="0"/>
              <a:t> </a:t>
            </a:r>
            <a:r>
              <a:rPr lang="en-US" dirty="0" smtClean="0"/>
              <a:t>functions</a:t>
            </a:r>
            <a:r>
              <a:rPr lang="en-US" dirty="0"/>
              <a:t>.</a:t>
            </a:r>
          </a:p>
          <a:p>
            <a:r>
              <a:rPr lang="en-US" b="1" dirty="0" smtClean="0"/>
              <a:t>Registers</a:t>
            </a:r>
            <a:r>
              <a:rPr lang="en-US" b="1" dirty="0"/>
              <a:t>: </a:t>
            </a:r>
            <a:r>
              <a:rPr lang="en-US" dirty="0"/>
              <a:t>Provides storage internal to the CPU.</a:t>
            </a:r>
          </a:p>
          <a:p>
            <a:r>
              <a:rPr lang="en-US" b="1" dirty="0" smtClean="0"/>
              <a:t>CPU </a:t>
            </a:r>
            <a:r>
              <a:rPr lang="en-US" b="1" dirty="0"/>
              <a:t>interconnection: </a:t>
            </a:r>
            <a:r>
              <a:rPr lang="en-US" dirty="0"/>
              <a:t>Some mechanism that provides for </a:t>
            </a:r>
            <a:r>
              <a:rPr lang="en-US" dirty="0" smtClean="0"/>
              <a:t>communication</a:t>
            </a:r>
            <a:r>
              <a:rPr lang="tr-TR" dirty="0" smtClean="0"/>
              <a:t> </a:t>
            </a:r>
            <a:r>
              <a:rPr lang="en-US" dirty="0" smtClean="0"/>
              <a:t>among </a:t>
            </a:r>
            <a:r>
              <a:rPr lang="en-US" dirty="0"/>
              <a:t>the control unit, ALU, and registers.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85440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Each of these components will be examined </a:t>
            </a:r>
            <a:r>
              <a:rPr lang="tr-TR" dirty="0" smtClean="0"/>
              <a:t>later</a:t>
            </a:r>
            <a:r>
              <a:rPr lang="en-US" dirty="0" smtClean="0"/>
              <a:t>, where</a:t>
            </a:r>
            <a:r>
              <a:rPr lang="tr-TR" dirty="0" smtClean="0"/>
              <a:t> </a:t>
            </a:r>
            <a:r>
              <a:rPr lang="en-US" dirty="0" smtClean="0"/>
              <a:t>we </a:t>
            </a:r>
            <a:r>
              <a:rPr lang="en-US" dirty="0"/>
              <a:t>will see that complexity is added by the use of parallel and pipelined </a:t>
            </a:r>
            <a:r>
              <a:rPr lang="en-US" dirty="0" smtClean="0"/>
              <a:t>organizational</a:t>
            </a:r>
            <a:r>
              <a:rPr lang="tr-TR" dirty="0" smtClean="0"/>
              <a:t> </a:t>
            </a:r>
            <a:r>
              <a:rPr lang="en-US" dirty="0" smtClean="0"/>
              <a:t>techniques</a:t>
            </a:r>
            <a:r>
              <a:rPr lang="en-US" dirty="0"/>
              <a:t>. </a:t>
            </a:r>
            <a:endParaRPr lang="tr-TR" dirty="0" smtClean="0"/>
          </a:p>
          <a:p>
            <a:r>
              <a:rPr lang="tr-TR" dirty="0"/>
              <a:t>F</a:t>
            </a:r>
            <a:r>
              <a:rPr lang="en-US" dirty="0" err="1" smtClean="0"/>
              <a:t>inally</a:t>
            </a:r>
            <a:r>
              <a:rPr lang="en-US" dirty="0"/>
              <a:t>, there are several approaches to the implementation </a:t>
            </a:r>
            <a:r>
              <a:rPr lang="en-US" dirty="0" smtClean="0"/>
              <a:t>of</a:t>
            </a:r>
            <a:r>
              <a:rPr lang="tr-TR" dirty="0" smtClean="0"/>
              <a:t>  </a:t>
            </a:r>
            <a:r>
              <a:rPr lang="en-US" dirty="0" smtClean="0"/>
              <a:t>the </a:t>
            </a:r>
            <a:r>
              <a:rPr lang="en-US" dirty="0"/>
              <a:t>control unit; one common approach is a </a:t>
            </a:r>
            <a:r>
              <a:rPr lang="en-US" i="1" dirty="0"/>
              <a:t>microprogrammed </a:t>
            </a:r>
            <a:r>
              <a:rPr lang="en-US" dirty="0"/>
              <a:t>implementation. </a:t>
            </a:r>
            <a:endParaRPr lang="tr-TR" dirty="0" smtClean="0"/>
          </a:p>
          <a:p>
            <a:pPr lvl="1"/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essence</a:t>
            </a:r>
            <a:r>
              <a:rPr lang="en-US" dirty="0"/>
              <a:t>, a microprogrammed control unit operates by executing </a:t>
            </a:r>
            <a:r>
              <a:rPr lang="en-US" dirty="0" smtClean="0"/>
              <a:t>microinstructions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define the functionality of the control unit.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1454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Why</a:t>
            </a:r>
            <a:r>
              <a:rPr lang="tr-TR" b="1" dirty="0" smtClean="0"/>
              <a:t> </a:t>
            </a:r>
            <a:r>
              <a:rPr lang="tr-TR" b="1" dirty="0" err="1" smtClean="0"/>
              <a:t>Study</a:t>
            </a:r>
            <a:r>
              <a:rPr lang="tr-TR" b="1" dirty="0" smtClean="0"/>
              <a:t> </a:t>
            </a:r>
            <a:r>
              <a:rPr lang="tr-TR" b="1" dirty="0" err="1" smtClean="0"/>
              <a:t>Computer</a:t>
            </a:r>
            <a:r>
              <a:rPr lang="tr-TR" b="1" dirty="0" smtClean="0"/>
              <a:t> </a:t>
            </a:r>
            <a:r>
              <a:rPr lang="tr-TR" b="1" dirty="0" err="1" smtClean="0"/>
              <a:t>Organization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Architecture?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i="1" dirty="0" err="1"/>
              <a:t>Computer</a:t>
            </a:r>
            <a:r>
              <a:rPr lang="tr-TR" i="1" dirty="0"/>
              <a:t> </a:t>
            </a:r>
            <a:r>
              <a:rPr lang="tr-TR" i="1" dirty="0" err="1"/>
              <a:t>Engineering</a:t>
            </a:r>
            <a:r>
              <a:rPr lang="tr-TR" i="1" dirty="0"/>
              <a:t> 2004 </a:t>
            </a:r>
            <a:r>
              <a:rPr lang="tr-TR" i="1" dirty="0" err="1" smtClean="0"/>
              <a:t>Curriculum</a:t>
            </a:r>
            <a:r>
              <a:rPr lang="tr-TR" i="1" dirty="0" smtClean="0"/>
              <a:t> </a:t>
            </a:r>
            <a:r>
              <a:rPr lang="tr-TR" i="1" dirty="0" err="1" smtClean="0"/>
              <a:t>Guidelines</a:t>
            </a:r>
            <a:endParaRPr lang="tr-TR" i="1" dirty="0" smtClean="0"/>
          </a:p>
          <a:p>
            <a:pPr marL="0" indent="0">
              <a:buNone/>
            </a:pPr>
            <a:r>
              <a:rPr lang="tr-TR" i="1" dirty="0" smtClean="0"/>
              <a:t>	</a:t>
            </a:r>
          </a:p>
          <a:p>
            <a:pPr marL="0" indent="0">
              <a:buNone/>
            </a:pPr>
            <a:r>
              <a:rPr lang="tr-TR" i="1" dirty="0" smtClean="0"/>
              <a:t>‘</a:t>
            </a:r>
            <a:r>
              <a:rPr lang="en-US" dirty="0" smtClean="0"/>
              <a:t>Computer </a:t>
            </a:r>
            <a:r>
              <a:rPr lang="en-US" dirty="0"/>
              <a:t>architecture is a key component of computer </a:t>
            </a:r>
            <a:r>
              <a:rPr lang="en-US" dirty="0" smtClean="0"/>
              <a:t>engineering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the practicing computer engineer </a:t>
            </a:r>
            <a:r>
              <a:rPr lang="en-US" dirty="0" smtClean="0"/>
              <a:t>should </a:t>
            </a:r>
            <a:r>
              <a:rPr lang="en-US" dirty="0"/>
              <a:t>have a practical </a:t>
            </a:r>
            <a:r>
              <a:rPr lang="en-US" dirty="0" smtClean="0"/>
              <a:t>understanding</a:t>
            </a:r>
            <a:r>
              <a:rPr lang="tr-TR" dirty="0" smtClean="0"/>
              <a:t> of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topic</a:t>
            </a:r>
            <a:r>
              <a:rPr lang="tr-TR" dirty="0" smtClean="0"/>
              <a:t>.</a:t>
            </a:r>
            <a:r>
              <a:rPr lang="tr-TR" i="1" dirty="0" smtClean="0"/>
              <a:t>’</a:t>
            </a:r>
          </a:p>
          <a:p>
            <a:pPr marL="514350" indent="-514350">
              <a:buFont typeface="+mj-lt"/>
              <a:buAutoNum type="arabicPeriod"/>
            </a:pP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0814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Why</a:t>
            </a:r>
            <a:r>
              <a:rPr lang="tr-TR" b="1" dirty="0" smtClean="0"/>
              <a:t> </a:t>
            </a:r>
            <a:r>
              <a:rPr lang="tr-TR" b="1" dirty="0" err="1" smtClean="0"/>
              <a:t>Study</a:t>
            </a:r>
            <a:r>
              <a:rPr lang="tr-TR" b="1" dirty="0" smtClean="0"/>
              <a:t> </a:t>
            </a:r>
            <a:r>
              <a:rPr lang="tr-TR" b="1" dirty="0" err="1" smtClean="0"/>
              <a:t>Computer</a:t>
            </a:r>
            <a:r>
              <a:rPr lang="tr-TR" b="1" dirty="0" smtClean="0"/>
              <a:t> </a:t>
            </a:r>
            <a:r>
              <a:rPr lang="tr-TR" b="1" dirty="0" err="1" smtClean="0"/>
              <a:t>Organization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Architecture?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035145" cy="50323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reasons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consider</a:t>
            </a:r>
            <a:r>
              <a:rPr lang="tr-TR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Suppose a graduate enters the industry and is asked to select the most </a:t>
            </a:r>
            <a:r>
              <a:rPr lang="en-US" dirty="0" smtClean="0"/>
              <a:t>cost</a:t>
            </a:r>
            <a:r>
              <a:rPr lang="tr-TR" dirty="0" smtClean="0"/>
              <a:t> </a:t>
            </a:r>
            <a:r>
              <a:rPr lang="en-US" dirty="0" smtClean="0"/>
              <a:t>effective</a:t>
            </a:r>
            <a:r>
              <a:rPr lang="tr-TR" dirty="0" smtClean="0"/>
              <a:t> </a:t>
            </a:r>
            <a:r>
              <a:rPr lang="en-US" dirty="0" smtClean="0"/>
              <a:t>computer </a:t>
            </a:r>
            <a:r>
              <a:rPr lang="en-US" dirty="0"/>
              <a:t>for use throughout a large organization. An </a:t>
            </a:r>
            <a:r>
              <a:rPr lang="en-US" dirty="0" smtClean="0"/>
              <a:t>understanding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implications of spending more for various alternatives, such as a </a:t>
            </a:r>
            <a:r>
              <a:rPr lang="en-US" dirty="0" smtClean="0"/>
              <a:t>larger</a:t>
            </a:r>
            <a:r>
              <a:rPr lang="tr-TR" dirty="0" smtClean="0"/>
              <a:t> </a:t>
            </a:r>
            <a:r>
              <a:rPr lang="en-US" dirty="0" smtClean="0"/>
              <a:t>cache </a:t>
            </a:r>
            <a:r>
              <a:rPr lang="en-US" dirty="0"/>
              <a:t>or a higher processor clock rate, is essential to making the </a:t>
            </a:r>
            <a:r>
              <a:rPr lang="en-US" dirty="0" smtClean="0"/>
              <a:t>decision.</a:t>
            </a:r>
            <a:r>
              <a:rPr lang="tr-TR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Many </a:t>
            </a:r>
            <a:r>
              <a:rPr lang="en-US" dirty="0"/>
              <a:t>processors are not used in PCs or servers but in embedded </a:t>
            </a:r>
            <a:r>
              <a:rPr lang="en-US" dirty="0" smtClean="0"/>
              <a:t>systems.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designer may program a processor in C that is embedded in some </a:t>
            </a:r>
            <a:r>
              <a:rPr lang="en-US" dirty="0" smtClean="0"/>
              <a:t>real-time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larger system, such as an intelligent automobile electronics </a:t>
            </a:r>
            <a:r>
              <a:rPr lang="en-US" dirty="0" smtClean="0"/>
              <a:t>controller.</a:t>
            </a:r>
            <a:r>
              <a:rPr lang="tr-TR" dirty="0" smtClean="0"/>
              <a:t> </a:t>
            </a:r>
            <a:r>
              <a:rPr lang="en-US" dirty="0" smtClean="0"/>
              <a:t>Debugging </a:t>
            </a:r>
            <a:r>
              <a:rPr lang="en-US" dirty="0"/>
              <a:t>the system may require the use of a logic analyzer that </a:t>
            </a:r>
            <a:r>
              <a:rPr lang="en-US" dirty="0" smtClean="0"/>
              <a:t>displays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relationship between interrupt requests from engine sensors and </a:t>
            </a:r>
            <a:r>
              <a:rPr lang="en-US" dirty="0" smtClean="0"/>
              <a:t>machine</a:t>
            </a:r>
            <a:r>
              <a:rPr lang="tr-TR" dirty="0" smtClean="0"/>
              <a:t> </a:t>
            </a:r>
            <a:r>
              <a:rPr lang="en-US" dirty="0" smtClean="0"/>
              <a:t>level</a:t>
            </a:r>
            <a:r>
              <a:rPr lang="tr-TR" dirty="0" smtClean="0"/>
              <a:t> </a:t>
            </a:r>
            <a:r>
              <a:rPr lang="tr-TR" dirty="0" err="1" smtClean="0"/>
              <a:t>code</a:t>
            </a:r>
            <a:r>
              <a:rPr lang="tr-TR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Concepts </a:t>
            </a:r>
            <a:r>
              <a:rPr lang="en-US" dirty="0"/>
              <a:t>used in computer architecture find application in other courses.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particular</a:t>
            </a:r>
            <a:r>
              <a:rPr lang="en-US" dirty="0"/>
              <a:t>, the way in which the computer provides architectural support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programming </a:t>
            </a:r>
            <a:r>
              <a:rPr lang="en-US" dirty="0"/>
              <a:t>languages and operating system facilities reinforces </a:t>
            </a:r>
            <a:r>
              <a:rPr lang="en-US" dirty="0" smtClean="0"/>
              <a:t>concepts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/>
              <a:t>those</a:t>
            </a:r>
            <a:r>
              <a:rPr lang="tr-TR" dirty="0"/>
              <a:t> </a:t>
            </a:r>
            <a:r>
              <a:rPr lang="tr-TR" dirty="0" err="1"/>
              <a:t>areas</a:t>
            </a: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Still</a:t>
            </a:r>
            <a:r>
              <a:rPr lang="tr-TR" dirty="0" smtClean="0"/>
              <a:t> not </a:t>
            </a:r>
            <a:r>
              <a:rPr lang="tr-TR" dirty="0" err="1" smtClean="0"/>
              <a:t>convinced</a:t>
            </a:r>
            <a:r>
              <a:rPr lang="tr-TR" dirty="0" smtClean="0"/>
              <a:t>? It is a MUST course in our curriculum! </a:t>
            </a:r>
            <a:r>
              <a:rPr lang="tr-TR" dirty="0" smtClean="0">
                <a:sym typeface="Wingdings" panose="05000000000000000000" pitchFamily="2" charset="2"/>
              </a:rPr>
              <a:t></a:t>
            </a:r>
            <a:endParaRPr lang="tr-TR" dirty="0"/>
          </a:p>
          <a:p>
            <a:pPr marL="514350" indent="-514350">
              <a:buFont typeface="+mj-lt"/>
              <a:buAutoNum type="arabicPeriod"/>
            </a:pPr>
            <a:endParaRPr lang="tr-TR" dirty="0" smtClean="0"/>
          </a:p>
          <a:p>
            <a:endParaRPr lang="tr-TR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9509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Organization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Architecture 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/>
              <a:t>In describing computers, a distinction is often made between </a:t>
            </a:r>
            <a:r>
              <a:rPr lang="en-US" i="1" dirty="0"/>
              <a:t>computer </a:t>
            </a:r>
            <a:r>
              <a:rPr lang="en-US" i="1" dirty="0" smtClean="0"/>
              <a:t>architecture</a:t>
            </a:r>
            <a:r>
              <a:rPr lang="tr-TR" i="1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i="1" dirty="0" err="1"/>
              <a:t>computer</a:t>
            </a:r>
            <a:r>
              <a:rPr lang="tr-TR" i="1" dirty="0"/>
              <a:t> </a:t>
            </a:r>
            <a:r>
              <a:rPr lang="tr-TR" i="1" dirty="0" err="1"/>
              <a:t>organization</a:t>
            </a:r>
            <a:r>
              <a:rPr lang="tr-TR" i="1" dirty="0" smtClean="0"/>
              <a:t>.</a:t>
            </a:r>
          </a:p>
          <a:p>
            <a:pPr algn="just"/>
            <a:r>
              <a:rPr lang="en-US" b="1" dirty="0"/>
              <a:t>Computer architecture </a:t>
            </a:r>
            <a:r>
              <a:rPr lang="en-US" dirty="0"/>
              <a:t>refers to those attributes of a system visible to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programmer </a:t>
            </a:r>
            <a:r>
              <a:rPr lang="en-US" dirty="0"/>
              <a:t>or, put another way, those attributes that have a direct impact </a:t>
            </a:r>
            <a:r>
              <a:rPr lang="en-US" dirty="0" smtClean="0"/>
              <a:t>on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logical execution of a program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b="1" dirty="0"/>
              <a:t>Computer organization </a:t>
            </a:r>
            <a:r>
              <a:rPr lang="en-US" dirty="0"/>
              <a:t>refers to the </a:t>
            </a:r>
            <a:r>
              <a:rPr lang="en-US" dirty="0" smtClean="0"/>
              <a:t>operational</a:t>
            </a:r>
            <a:r>
              <a:rPr lang="tr-TR" dirty="0" smtClean="0"/>
              <a:t> </a:t>
            </a:r>
            <a:r>
              <a:rPr lang="en-US" dirty="0" smtClean="0"/>
              <a:t>units </a:t>
            </a:r>
            <a:r>
              <a:rPr lang="en-US" dirty="0"/>
              <a:t>and their interconnections that realize the architectural </a:t>
            </a:r>
            <a:r>
              <a:rPr lang="en-US" dirty="0" smtClean="0"/>
              <a:t>specifications.</a:t>
            </a:r>
            <a:r>
              <a:rPr lang="tr-TR" dirty="0" smtClean="0"/>
              <a:t> </a:t>
            </a:r>
          </a:p>
          <a:p>
            <a:pPr algn="just"/>
            <a:endParaRPr lang="tr-TR" dirty="0"/>
          </a:p>
          <a:p>
            <a:pPr algn="just"/>
            <a:r>
              <a:rPr lang="en-US" dirty="0" smtClean="0"/>
              <a:t>Examples </a:t>
            </a:r>
            <a:r>
              <a:rPr lang="en-US" dirty="0"/>
              <a:t>of architectural attributes include the instruction set, the number of </a:t>
            </a:r>
            <a:r>
              <a:rPr lang="en-US" dirty="0" smtClean="0"/>
              <a:t>bits</a:t>
            </a:r>
            <a:r>
              <a:rPr lang="tr-TR" dirty="0" smtClean="0"/>
              <a:t> </a:t>
            </a:r>
            <a:r>
              <a:rPr lang="en-US" dirty="0" smtClean="0"/>
              <a:t>used </a:t>
            </a:r>
            <a:r>
              <a:rPr lang="en-US" dirty="0"/>
              <a:t>to represent various data types (e.g., numbers, characters), I/O </a:t>
            </a:r>
            <a:r>
              <a:rPr lang="tr-TR" dirty="0" smtClean="0"/>
              <a:t>m</a:t>
            </a:r>
            <a:r>
              <a:rPr lang="en-US" dirty="0" err="1" smtClean="0"/>
              <a:t>echanisms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techniques for addressing memory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tr-TR" dirty="0" err="1"/>
              <a:t>Organizational</a:t>
            </a:r>
            <a:r>
              <a:rPr lang="tr-TR" dirty="0"/>
              <a:t> </a:t>
            </a:r>
            <a:r>
              <a:rPr lang="tr-TR" dirty="0" err="1"/>
              <a:t>attributes</a:t>
            </a:r>
            <a:r>
              <a:rPr lang="tr-TR" dirty="0"/>
              <a:t> </a:t>
            </a:r>
            <a:r>
              <a:rPr lang="tr-TR" dirty="0" err="1"/>
              <a:t>include</a:t>
            </a:r>
            <a:r>
              <a:rPr lang="tr-TR" dirty="0"/>
              <a:t> </a:t>
            </a:r>
            <a:r>
              <a:rPr lang="tr-TR" dirty="0" err="1" smtClean="0"/>
              <a:t>those</a:t>
            </a:r>
            <a:r>
              <a:rPr lang="tr-TR" dirty="0" smtClean="0"/>
              <a:t> </a:t>
            </a:r>
            <a:r>
              <a:rPr lang="en-US" dirty="0" smtClean="0"/>
              <a:t>hardware </a:t>
            </a:r>
            <a:r>
              <a:rPr lang="en-US" dirty="0"/>
              <a:t>details transparent to the programmer, such as control signals; </a:t>
            </a:r>
            <a:r>
              <a:rPr lang="en-US" dirty="0" smtClean="0"/>
              <a:t>interfaces</a:t>
            </a:r>
            <a:r>
              <a:rPr lang="tr-TR" dirty="0" smtClean="0"/>
              <a:t> </a:t>
            </a:r>
            <a:r>
              <a:rPr lang="en-US" dirty="0" smtClean="0"/>
              <a:t>between </a:t>
            </a:r>
            <a:r>
              <a:rPr lang="en-US" dirty="0"/>
              <a:t>the computer and peripherals; and the memory technology used.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4655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Historically, and still today, the distinction between </a:t>
            </a:r>
            <a:r>
              <a:rPr lang="en-US" dirty="0" err="1" smtClean="0"/>
              <a:t>architectu</a:t>
            </a:r>
            <a:r>
              <a:rPr lang="tr-TR" dirty="0" smtClean="0"/>
              <a:t>r</a:t>
            </a:r>
            <a:r>
              <a:rPr lang="en-US" dirty="0" smtClean="0"/>
              <a:t>e </a:t>
            </a:r>
            <a:r>
              <a:rPr lang="en-US" dirty="0"/>
              <a:t>and </a:t>
            </a:r>
            <a:r>
              <a:rPr lang="en-US" dirty="0" smtClean="0"/>
              <a:t>organization</a:t>
            </a:r>
            <a:r>
              <a:rPr lang="tr-TR" dirty="0" smtClean="0"/>
              <a:t> </a:t>
            </a:r>
            <a:r>
              <a:rPr lang="en-US" dirty="0" smtClean="0"/>
              <a:t>has </a:t>
            </a:r>
            <a:r>
              <a:rPr lang="en-US" dirty="0"/>
              <a:t>been an important one. Many computer manufacturers offer a family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computer </a:t>
            </a:r>
            <a:r>
              <a:rPr lang="en-US" dirty="0"/>
              <a:t>models, all with the same architecture but with differences in organization.</a:t>
            </a:r>
          </a:p>
          <a:p>
            <a:r>
              <a:rPr lang="en-US" dirty="0"/>
              <a:t>Consequently, the different models in the family have different price and </a:t>
            </a:r>
            <a:r>
              <a:rPr lang="en-US" dirty="0" smtClean="0"/>
              <a:t>performance</a:t>
            </a:r>
            <a:r>
              <a:rPr lang="tr-TR" dirty="0" smtClean="0"/>
              <a:t> </a:t>
            </a:r>
            <a:r>
              <a:rPr lang="en-US" dirty="0" smtClean="0"/>
              <a:t>characteristics.</a:t>
            </a:r>
            <a:endParaRPr lang="tr-TR" dirty="0" smtClean="0"/>
          </a:p>
          <a:p>
            <a:r>
              <a:rPr lang="en-US" dirty="0" smtClean="0"/>
              <a:t>Furthermore</a:t>
            </a:r>
            <a:r>
              <a:rPr lang="en-US" dirty="0"/>
              <a:t>, a particular architecture may span many years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encompass </a:t>
            </a:r>
            <a:r>
              <a:rPr lang="en-US" dirty="0"/>
              <a:t>a number of different computer models, its organization changing </a:t>
            </a:r>
            <a:r>
              <a:rPr lang="en-US" dirty="0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changing</a:t>
            </a:r>
            <a:r>
              <a:rPr lang="tr-TR" dirty="0" smtClean="0"/>
              <a:t> </a:t>
            </a:r>
            <a:r>
              <a:rPr lang="tr-TR" dirty="0" err="1"/>
              <a:t>technology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1910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Structure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Function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computer is a complex system; contemporary computers contain millions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elementary </a:t>
            </a:r>
            <a:r>
              <a:rPr lang="en-US" dirty="0"/>
              <a:t>electronic components. How, then, can one clearly describe them?</a:t>
            </a:r>
          </a:p>
          <a:p>
            <a:r>
              <a:rPr lang="en-US" dirty="0"/>
              <a:t>The key is to recognize the hierarchical nature of most complex systems, </a:t>
            </a:r>
            <a:r>
              <a:rPr lang="en-US" dirty="0" smtClean="0"/>
              <a:t>including</a:t>
            </a:r>
            <a:r>
              <a:rPr lang="tr-TR" dirty="0" smtClean="0"/>
              <a:t> </a:t>
            </a:r>
            <a:r>
              <a:rPr lang="en-US" smtClean="0"/>
              <a:t>the computer. </a:t>
            </a:r>
            <a:r>
              <a:rPr lang="en-US" dirty="0"/>
              <a:t>A hierarchical system is a set of interrelated </a:t>
            </a:r>
            <a:r>
              <a:rPr lang="en-US" dirty="0" smtClean="0"/>
              <a:t>subsystems,</a:t>
            </a:r>
            <a:r>
              <a:rPr lang="tr-TR" dirty="0" smtClean="0"/>
              <a:t> </a:t>
            </a:r>
            <a:r>
              <a:rPr lang="en-US" dirty="0" smtClean="0"/>
              <a:t>each </a:t>
            </a:r>
            <a:r>
              <a:rPr lang="en-US" dirty="0"/>
              <a:t>of the latter, in turn, hierarchical in structure until we reach some lowest </a:t>
            </a:r>
            <a:r>
              <a:rPr lang="en-US" dirty="0" smtClean="0"/>
              <a:t>level</a:t>
            </a:r>
            <a:r>
              <a:rPr lang="tr-TR" dirty="0" smtClean="0"/>
              <a:t> of </a:t>
            </a:r>
            <a:r>
              <a:rPr lang="tr-TR" dirty="0" err="1"/>
              <a:t>elementary</a:t>
            </a:r>
            <a:r>
              <a:rPr lang="tr-TR" dirty="0"/>
              <a:t> </a:t>
            </a:r>
            <a:r>
              <a:rPr lang="tr-TR" dirty="0" err="1"/>
              <a:t>subsystem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3842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45477"/>
            <a:ext cx="10515600" cy="5731486"/>
          </a:xfrm>
        </p:spPr>
        <p:txBody>
          <a:bodyPr>
            <a:normAutofit/>
          </a:bodyPr>
          <a:lstStyle/>
          <a:p>
            <a:r>
              <a:rPr lang="en-US" dirty="0"/>
              <a:t>The hierarchical nature of complex systems is essential to both their </a:t>
            </a:r>
            <a:r>
              <a:rPr lang="en-US" dirty="0" smtClean="0"/>
              <a:t>design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their description. </a:t>
            </a:r>
            <a:endParaRPr lang="tr-TR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designer need only deal with a particular level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system </a:t>
            </a:r>
            <a:r>
              <a:rPr lang="en-US" dirty="0"/>
              <a:t>at a time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/>
              <a:t>At each level, the system consists of a set of components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their </a:t>
            </a:r>
            <a:r>
              <a:rPr lang="en-US" dirty="0"/>
              <a:t>interrelationships</a:t>
            </a:r>
            <a:r>
              <a:rPr lang="en-US" dirty="0" smtClean="0"/>
              <a:t>.</a:t>
            </a:r>
            <a:r>
              <a:rPr lang="tr-TR" dirty="0" smtClean="0"/>
              <a:t> We are concerned with structure and function:</a:t>
            </a:r>
          </a:p>
          <a:p>
            <a:r>
              <a:rPr lang="en-US" b="1" dirty="0"/>
              <a:t>Structure: </a:t>
            </a:r>
            <a:r>
              <a:rPr lang="en-US" dirty="0"/>
              <a:t>The way in which the components are interrelated.</a:t>
            </a:r>
          </a:p>
          <a:p>
            <a:r>
              <a:rPr lang="en-US" b="1" dirty="0" smtClean="0"/>
              <a:t>Function</a:t>
            </a:r>
            <a:r>
              <a:rPr lang="en-US" b="1" dirty="0"/>
              <a:t>: </a:t>
            </a:r>
            <a:r>
              <a:rPr lang="en-US" dirty="0"/>
              <a:t>The operation of each individual component as part of the structure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/>
              <a:t>In terms of description, we have two choices: starting at the bottom and </a:t>
            </a:r>
            <a:r>
              <a:rPr lang="en-US" dirty="0" smtClean="0"/>
              <a:t>building</a:t>
            </a:r>
            <a:r>
              <a:rPr lang="tr-TR" dirty="0" smtClean="0"/>
              <a:t> </a:t>
            </a:r>
            <a:r>
              <a:rPr lang="en-US" dirty="0" smtClean="0"/>
              <a:t>up </a:t>
            </a:r>
            <a:r>
              <a:rPr lang="en-US" dirty="0"/>
              <a:t>to a complete description, or beginning with a top view and decomposing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system </a:t>
            </a:r>
            <a:r>
              <a:rPr lang="en-US" dirty="0"/>
              <a:t>into its subparts. Evidence from a number of fields suggests that the </a:t>
            </a:r>
            <a:r>
              <a:rPr lang="en-US" b="1" dirty="0" smtClean="0"/>
              <a:t>top-down</a:t>
            </a:r>
            <a:r>
              <a:rPr lang="tr-TR" b="1" dirty="0" smtClean="0"/>
              <a:t> </a:t>
            </a:r>
            <a:r>
              <a:rPr lang="en-US" b="1" dirty="0" smtClean="0"/>
              <a:t>approach</a:t>
            </a:r>
            <a:r>
              <a:rPr lang="en-US" dirty="0" smtClean="0"/>
              <a:t> </a:t>
            </a:r>
            <a:r>
              <a:rPr lang="en-US" dirty="0"/>
              <a:t>is the clearest and most </a:t>
            </a:r>
            <a:r>
              <a:rPr lang="en-US" dirty="0" smtClean="0"/>
              <a:t>effective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7563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Function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Both the structure and functioning of a computer </a:t>
            </a:r>
            <a:r>
              <a:rPr lang="en-US" dirty="0" smtClean="0"/>
              <a:t>are</a:t>
            </a:r>
            <a:r>
              <a:rPr lang="tr-TR" dirty="0" smtClean="0"/>
              <a:t> t</a:t>
            </a:r>
            <a:r>
              <a:rPr lang="en-US" dirty="0" smtClean="0"/>
              <a:t>he </a:t>
            </a:r>
            <a:r>
              <a:rPr lang="en-US" dirty="0"/>
              <a:t>basic functions that a computer can perform. In general terms, there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en-US" dirty="0" smtClean="0"/>
              <a:t>only </a:t>
            </a:r>
            <a:r>
              <a:rPr lang="en-US" dirty="0"/>
              <a:t>four:</a:t>
            </a:r>
          </a:p>
          <a:p>
            <a:pPr lvl="1"/>
            <a:r>
              <a:rPr lang="en-US" dirty="0" smtClean="0"/>
              <a:t>Data </a:t>
            </a:r>
            <a:r>
              <a:rPr lang="en-US" dirty="0"/>
              <a:t>processing</a:t>
            </a:r>
          </a:p>
          <a:p>
            <a:pPr lvl="1"/>
            <a:r>
              <a:rPr lang="tr-TR" dirty="0" smtClean="0"/>
              <a:t>Da</a:t>
            </a:r>
            <a:r>
              <a:rPr lang="en-US" dirty="0" smtClean="0"/>
              <a:t>ta </a:t>
            </a:r>
            <a:r>
              <a:rPr lang="en-US" dirty="0"/>
              <a:t>storage</a:t>
            </a:r>
          </a:p>
          <a:p>
            <a:pPr lvl="1"/>
            <a:r>
              <a:rPr lang="en-US" dirty="0" smtClean="0"/>
              <a:t>Data </a:t>
            </a:r>
            <a:r>
              <a:rPr lang="en-US" dirty="0"/>
              <a:t>movement</a:t>
            </a:r>
          </a:p>
          <a:p>
            <a:pPr lvl="1"/>
            <a:r>
              <a:rPr lang="en-US" dirty="0" smtClean="0"/>
              <a:t>Control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383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 Functional View of the Computer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9</a:t>
            </a:fld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6937" y="187302"/>
            <a:ext cx="4344495" cy="664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529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1426</Words>
  <Application>Microsoft Office PowerPoint</Application>
  <PresentationFormat>Custom</PresentationFormat>
  <Paragraphs>89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COM/BLM 376  Computer Architecture  Chapter 1 Introduction</vt:lpstr>
      <vt:lpstr>Why Study Computer Organization and Architecture?</vt:lpstr>
      <vt:lpstr>Why Study Computer Organization and Architecture?</vt:lpstr>
      <vt:lpstr>Organization and Architecture </vt:lpstr>
      <vt:lpstr>PowerPoint Presentation</vt:lpstr>
      <vt:lpstr>Structure and Function</vt:lpstr>
      <vt:lpstr>PowerPoint Presentation</vt:lpstr>
      <vt:lpstr>Function</vt:lpstr>
      <vt:lpstr>PowerPoint Presentation</vt:lpstr>
      <vt:lpstr>PowerPoint Presentation</vt:lpstr>
      <vt:lpstr>PowerPoint Presentation</vt:lpstr>
      <vt:lpstr>Possible Computer  Operations </vt:lpstr>
      <vt:lpstr>Structure</vt:lpstr>
      <vt:lpstr>The Computer:  Top-Level Structure</vt:lpstr>
      <vt:lpstr>Main Structural Components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COM/BLM 376 Computer Architecture</dc:title>
  <dc:creator>Erkan</dc:creator>
  <cp:lastModifiedBy>Erkan</cp:lastModifiedBy>
  <cp:revision>47</cp:revision>
  <dcterms:created xsi:type="dcterms:W3CDTF">2017-02-20T05:55:41Z</dcterms:created>
  <dcterms:modified xsi:type="dcterms:W3CDTF">2017-03-24T14:52:51Z</dcterms:modified>
</cp:coreProperties>
</file>