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33"/>
  </p:notesMasterIdLst>
  <p:sldIdLst>
    <p:sldId id="257" r:id="rId2"/>
    <p:sldId id="296" r:id="rId3"/>
    <p:sldId id="327" r:id="rId4"/>
    <p:sldId id="328" r:id="rId5"/>
    <p:sldId id="300" r:id="rId6"/>
    <p:sldId id="301" r:id="rId7"/>
    <p:sldId id="325" r:id="rId8"/>
    <p:sldId id="303" r:id="rId9"/>
    <p:sldId id="302" r:id="rId10"/>
    <p:sldId id="304" r:id="rId11"/>
    <p:sldId id="305" r:id="rId12"/>
    <p:sldId id="312" r:id="rId13"/>
    <p:sldId id="306" r:id="rId14"/>
    <p:sldId id="307" r:id="rId15"/>
    <p:sldId id="311" r:id="rId16"/>
    <p:sldId id="329" r:id="rId17"/>
    <p:sldId id="308" r:id="rId18"/>
    <p:sldId id="309" r:id="rId19"/>
    <p:sldId id="310" r:id="rId20"/>
    <p:sldId id="313" r:id="rId21"/>
    <p:sldId id="314" r:id="rId22"/>
    <p:sldId id="315" r:id="rId23"/>
    <p:sldId id="316" r:id="rId24"/>
    <p:sldId id="317" r:id="rId25"/>
    <p:sldId id="326" r:id="rId26"/>
    <p:sldId id="318" r:id="rId27"/>
    <p:sldId id="319" r:id="rId28"/>
    <p:sldId id="320" r:id="rId29"/>
    <p:sldId id="321" r:id="rId30"/>
    <p:sldId id="298" r:id="rId31"/>
    <p:sldId id="297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24" autoAdjust="0"/>
  </p:normalViewPr>
  <p:slideViewPr>
    <p:cSldViewPr snapToGrid="0">
      <p:cViewPr varScale="1">
        <p:scale>
          <a:sx n="63" d="100"/>
          <a:sy n="63" d="100"/>
        </p:scale>
        <p:origin x="1404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32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6eb385fbd599c2de" providerId="LiveId" clId="{0038930A-7503-49DC-8A94-B965DAE29CFF}"/>
    <pc:docChg chg="modSld sldOrd">
      <pc:chgData name="" userId="6eb385fbd599c2de" providerId="LiveId" clId="{0038930A-7503-49DC-8A94-B965DAE29CFF}" dt="2021-04-06T10:34:32.793" v="20" actId="20577"/>
      <pc:docMkLst>
        <pc:docMk/>
      </pc:docMkLst>
      <pc:sldChg chg="ord">
        <pc:chgData name="" userId="6eb385fbd599c2de" providerId="LiveId" clId="{0038930A-7503-49DC-8A94-B965DAE29CFF}" dt="2021-04-06T10:34:15.071" v="1"/>
        <pc:sldMkLst>
          <pc:docMk/>
          <pc:sldMk cId="2904382730" sldId="311"/>
        </pc:sldMkLst>
      </pc:sldChg>
      <pc:sldChg chg="modSp">
        <pc:chgData name="" userId="6eb385fbd599c2de" providerId="LiveId" clId="{0038930A-7503-49DC-8A94-B965DAE29CFF}" dt="2021-04-06T10:34:32.793" v="20" actId="20577"/>
        <pc:sldMkLst>
          <pc:docMk/>
          <pc:sldMk cId="2904382730" sldId="318"/>
        </pc:sldMkLst>
        <pc:spChg chg="mod">
          <ac:chgData name="" userId="6eb385fbd599c2de" providerId="LiveId" clId="{0038930A-7503-49DC-8A94-B965DAE29CFF}" dt="2021-04-06T10:34:32.793" v="20" actId="20577"/>
          <ac:spMkLst>
            <pc:docMk/>
            <pc:sldMk cId="2904382730" sldId="318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894BA-5F33-489D-ACDE-82B58EA5129D}" type="datetimeFigureOut">
              <a:rPr lang="en-US" smtClean="0"/>
              <a:pPr/>
              <a:t>4/6/2021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C7DD4-3DAB-471E-9294-1417E9F8FE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tıklayın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E9305E6-ADDB-44AA-AFEB-8743CE058629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FDE 216-FP</a:t>
            </a: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2E7C7-EEEF-4AE4-99AF-7A27DC2FA3A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031AD72-898D-4696-A7D6-739E992A6AF6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AB801-BCA0-4247-A675-2387E2FEEA5F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AC70-C67D-4464-BA11-7E7E8CE54D9B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DD0F990-ED9F-420B-90F1-9FE8002FC1E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FDE 216-FP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4002BB-F79F-4CAD-9062-E931AA824379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tr-TR"/>
              <a:t>FDE 216-FP</a:t>
            </a:r>
          </a:p>
        </p:txBody>
      </p:sp>
      <p:sp>
        <p:nvSpPr>
          <p:cNvPr id="16" name="15 Metin Yer Tutucusu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15" name="14 Metin Yer Tutucusu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AFE14-CB27-4E0A-959C-3F724AFBC032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73574-6229-40F6-822C-84183297718C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EB76-5CA7-4598-91E8-02AEAC4D7F78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</a:t>
            </a:r>
          </a:p>
        </p:txBody>
      </p:sp>
      <p:sp>
        <p:nvSpPr>
          <p:cNvPr id="8" name="7 Dikdörtgen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1" name="10 Dikdörtgen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1A83872-DC81-43CD-94BB-DACDA97AA853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13" name="12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13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tr-TR"/>
              <a:t>FDE 216-FP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7C5407-DB54-4C97-8D59-9CF166A6536B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/>
              <a:t>FDE 216-FP</a:t>
            </a:r>
          </a:p>
        </p:txBody>
      </p:sp>
      <p:sp>
        <p:nvSpPr>
          <p:cNvPr id="7" name="6 Dikdörtgen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18866D-0444-4E98-9157-10C2F682FB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\\EDA-PC\Users\Eda\Desktop\FDE%20216%20FOOD%20PACKAGING\Videos\Glass%20bottles%20making%20factory-short%20version.mp4" TargetMode="External"/><Relationship Id="rId4" Type="http://schemas.openxmlformats.org/officeDocument/2006/relationships/hyperlink" Target="https://www.youtube.com/watch?v=Us2Ahku3Xws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57158" y="1085850"/>
            <a:ext cx="8458200" cy="2282927"/>
          </a:xfrm>
        </p:spPr>
        <p:txBody>
          <a:bodyPr>
            <a:noAutofit/>
          </a:bodyPr>
          <a:lstStyle/>
          <a:p>
            <a:pPr algn="ctr"/>
            <a:r>
              <a:rPr lang="tr-TR" sz="7200" b="1" dirty="0"/>
              <a:t>GLASS </a:t>
            </a:r>
            <a:r>
              <a:rPr lang="tr-TR" sz="7200" b="1" dirty="0" err="1"/>
              <a:t>packagIng</a:t>
            </a:r>
            <a:r>
              <a:rPr lang="tr-TR" sz="7200" b="1" dirty="0"/>
              <a:t> MATERIALS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2334" y="4100052"/>
            <a:ext cx="6751942" cy="181727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b="1" dirty="0" err="1">
                <a:solidFill>
                  <a:schemeClr val="tx1"/>
                </a:solidFill>
              </a:rPr>
              <a:t>Instructor</a:t>
            </a:r>
            <a:endParaRPr lang="tr-TR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tr-TR" dirty="0" err="1">
                <a:solidFill>
                  <a:schemeClr val="tx1"/>
                </a:solidFill>
              </a:rPr>
              <a:t>Assist</a:t>
            </a:r>
            <a:r>
              <a:rPr lang="tr-TR" dirty="0">
                <a:solidFill>
                  <a:schemeClr val="tx1"/>
                </a:solidFill>
              </a:rPr>
              <a:t>. Prof. Dr. Eda </a:t>
            </a:r>
            <a:r>
              <a:rPr lang="tr-TR" dirty="0" err="1">
                <a:solidFill>
                  <a:schemeClr val="tx1"/>
                </a:solidFill>
              </a:rPr>
              <a:t>Demirok</a:t>
            </a:r>
            <a:r>
              <a:rPr lang="tr-TR" dirty="0">
                <a:solidFill>
                  <a:schemeClr val="tx1"/>
                </a:solidFill>
              </a:rPr>
              <a:t> Soncu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E-mail: </a:t>
            </a:r>
            <a:r>
              <a:rPr lang="tr-TR" b="1" dirty="0" err="1">
                <a:solidFill>
                  <a:schemeClr val="tx1"/>
                </a:solidFill>
              </a:rPr>
              <a:t>edemirok</a:t>
            </a:r>
            <a:r>
              <a:rPr lang="tr-TR" b="1" dirty="0">
                <a:solidFill>
                  <a:schemeClr val="tx1"/>
                </a:solidFill>
              </a:rPr>
              <a:t>@</a:t>
            </a:r>
            <a:r>
              <a:rPr lang="tr-TR" b="1" dirty="0" err="1">
                <a:solidFill>
                  <a:schemeClr val="tx1"/>
                </a:solidFill>
              </a:rPr>
              <a:t>eng</a:t>
            </a:r>
            <a:r>
              <a:rPr lang="tr-TR" b="1" dirty="0">
                <a:solidFill>
                  <a:schemeClr val="tx1"/>
                </a:solidFill>
              </a:rPr>
              <a:t>.</a:t>
            </a:r>
            <a:r>
              <a:rPr lang="tr-TR" b="1" dirty="0" err="1">
                <a:solidFill>
                  <a:schemeClr val="tx1"/>
                </a:solidFill>
              </a:rPr>
              <a:t>ankara</a:t>
            </a:r>
            <a:r>
              <a:rPr lang="tr-TR" b="1" dirty="0">
                <a:solidFill>
                  <a:schemeClr val="tx1"/>
                </a:solidFill>
              </a:rPr>
              <a:t>.edu.tr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Phone: +90312 203 3300 (3639 </a:t>
            </a:r>
            <a:r>
              <a:rPr lang="tr-TR" dirty="0" err="1">
                <a:solidFill>
                  <a:schemeClr val="tx1"/>
                </a:solidFill>
              </a:rPr>
              <a:t>ext</a:t>
            </a:r>
            <a:r>
              <a:rPr lang="tr-TR" dirty="0">
                <a:solidFill>
                  <a:schemeClr val="tx1"/>
                </a:solidFill>
              </a:rPr>
              <a:t>.)</a:t>
            </a:r>
          </a:p>
          <a:p>
            <a:pPr>
              <a:spcBef>
                <a:spcPts val="0"/>
              </a:spcBef>
            </a:pPr>
            <a:r>
              <a:rPr lang="tr-TR" dirty="0">
                <a:solidFill>
                  <a:schemeClr val="tx1"/>
                </a:solidFill>
              </a:rPr>
              <a:t>Office: 2</a:t>
            </a:r>
            <a:r>
              <a:rPr lang="tr-TR" baseline="30000" dirty="0">
                <a:solidFill>
                  <a:schemeClr val="tx1"/>
                </a:solidFill>
              </a:rPr>
              <a:t>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floor</a:t>
            </a:r>
            <a:r>
              <a:rPr lang="tr-TR" dirty="0">
                <a:solidFill>
                  <a:schemeClr val="tx1"/>
                </a:solidFill>
              </a:rPr>
              <a:t> #212</a:t>
            </a: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3050240" y="6103187"/>
            <a:ext cx="5765118" cy="55971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400" b="1" dirty="0" err="1">
                <a:solidFill>
                  <a:schemeClr val="tx1"/>
                </a:solidFill>
              </a:rPr>
              <a:t>Fde</a:t>
            </a:r>
            <a:r>
              <a:rPr lang="tr-TR" sz="2400" b="1" dirty="0">
                <a:solidFill>
                  <a:schemeClr val="tx1"/>
                </a:solidFill>
              </a:rPr>
              <a:t> 216 </a:t>
            </a:r>
            <a:r>
              <a:rPr lang="tr-TR" sz="2400" b="1" dirty="0" err="1">
                <a:solidFill>
                  <a:schemeClr val="tx1"/>
                </a:solidFill>
              </a:rPr>
              <a:t>food</a:t>
            </a:r>
            <a:r>
              <a:rPr lang="tr-TR" sz="2400" b="1" dirty="0">
                <a:solidFill>
                  <a:schemeClr val="tx1"/>
                </a:solidFill>
              </a:rPr>
              <a:t> </a:t>
            </a:r>
            <a:r>
              <a:rPr lang="tr-TR" sz="2400" b="1" dirty="0" err="1">
                <a:solidFill>
                  <a:schemeClr val="tx1"/>
                </a:solidFill>
              </a:rPr>
              <a:t>packagıng</a:t>
            </a:r>
            <a:endParaRPr lang="tr-T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362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300" y="171450"/>
            <a:ext cx="8877300" cy="990600"/>
          </a:xfrm>
        </p:spPr>
        <p:txBody>
          <a:bodyPr>
            <a:noAutofit/>
          </a:bodyPr>
          <a:lstStyle/>
          <a:p>
            <a:r>
              <a:rPr lang="tr-TR" b="1" dirty="0" err="1"/>
              <a:t>Production</a:t>
            </a:r>
            <a:r>
              <a:rPr lang="tr-TR" b="1" dirty="0"/>
              <a:t> </a:t>
            </a:r>
            <a:r>
              <a:rPr lang="tr-TR" b="1" dirty="0" err="1"/>
              <a:t>stages</a:t>
            </a:r>
            <a:r>
              <a:rPr lang="tr-TR" b="1" dirty="0"/>
              <a:t> of </a:t>
            </a:r>
            <a:r>
              <a:rPr lang="tr-TR" b="1" dirty="0" err="1"/>
              <a:t>glass</a:t>
            </a:r>
            <a:r>
              <a:rPr lang="tr-TR" b="1" dirty="0"/>
              <a:t> </a:t>
            </a:r>
            <a:r>
              <a:rPr lang="tr-TR" b="1" dirty="0" err="1"/>
              <a:t>material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10</a:t>
            </a:fld>
            <a:endParaRPr lang="tr-TR"/>
          </a:p>
        </p:txBody>
      </p:sp>
      <p:grpSp>
        <p:nvGrpSpPr>
          <p:cNvPr id="11" name="10 Grup"/>
          <p:cNvGrpSpPr/>
          <p:nvPr/>
        </p:nvGrpSpPr>
        <p:grpSpPr>
          <a:xfrm>
            <a:off x="259656" y="1924050"/>
            <a:ext cx="2045394" cy="1204561"/>
            <a:chOff x="12005" y="0"/>
            <a:chExt cx="1840536" cy="995011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31" name="30 Yuvarlatılmış Dikdörtgen"/>
            <p:cNvSpPr/>
            <p:nvPr/>
          </p:nvSpPr>
          <p:spPr>
            <a:xfrm>
              <a:off x="12005" y="0"/>
              <a:ext cx="1840536" cy="995011"/>
            </a:xfrm>
            <a:prstGeom prst="roundRect">
              <a:avLst>
                <a:gd name="adj" fmla="val 10000"/>
              </a:avLst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Yuvarlatılmış Dikdörtgen 4"/>
            <p:cNvSpPr/>
            <p:nvPr/>
          </p:nvSpPr>
          <p:spPr>
            <a:xfrm>
              <a:off x="12005" y="0"/>
              <a:ext cx="1840536" cy="89695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06680" numCol="1" spcCol="1270" anchor="t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>
                  <a:solidFill>
                    <a:schemeClr val="tx1"/>
                  </a:solidFill>
                </a:rPr>
                <a:t>1)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Melting</a:t>
              </a:r>
              <a:endParaRPr lang="tr-TR" sz="2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12 Grup"/>
          <p:cNvGrpSpPr/>
          <p:nvPr/>
        </p:nvGrpSpPr>
        <p:grpSpPr>
          <a:xfrm>
            <a:off x="2436239" y="2198088"/>
            <a:ext cx="591259" cy="458164"/>
            <a:chOff x="2131438" y="102588"/>
            <a:chExt cx="591259" cy="458164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7" name="26 Sağ Ok"/>
            <p:cNvSpPr/>
            <p:nvPr/>
          </p:nvSpPr>
          <p:spPr>
            <a:xfrm>
              <a:off x="2131438" y="102588"/>
              <a:ext cx="591259" cy="458164"/>
            </a:xfrm>
            <a:prstGeom prst="rightArrow">
              <a:avLst>
                <a:gd name="adj1" fmla="val 60000"/>
                <a:gd name="adj2" fmla="val 50000"/>
              </a:avLst>
            </a:prstGeom>
            <a:sp3d z="-182000"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Sağ Ok 8"/>
            <p:cNvSpPr/>
            <p:nvPr/>
          </p:nvSpPr>
          <p:spPr>
            <a:xfrm>
              <a:off x="2131438" y="194221"/>
              <a:ext cx="453810" cy="274898"/>
            </a:xfrm>
            <a:prstGeom prst="rect">
              <a:avLst/>
            </a:prstGeom>
            <a:sp3d z="-182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2800" b="1" kern="120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13 Grup"/>
          <p:cNvGrpSpPr/>
          <p:nvPr/>
        </p:nvGrpSpPr>
        <p:grpSpPr>
          <a:xfrm>
            <a:off x="3105150" y="1828800"/>
            <a:ext cx="2381249" cy="1295400"/>
            <a:chOff x="2968126" y="0"/>
            <a:chExt cx="1840536" cy="995011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5" name="24 Yuvarlatılmış Dikdörtgen"/>
            <p:cNvSpPr/>
            <p:nvPr/>
          </p:nvSpPr>
          <p:spPr>
            <a:xfrm>
              <a:off x="2968126" y="0"/>
              <a:ext cx="1840536" cy="995011"/>
            </a:xfrm>
            <a:prstGeom prst="roundRect">
              <a:avLst>
                <a:gd name="adj" fmla="val 10000"/>
              </a:avLst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625132"/>
                <a:satOff val="-8440"/>
                <a:lumOff val="-1373"/>
                <a:alphaOff val="0"/>
              </a:schemeClr>
            </a:fillRef>
            <a:effectRef idx="2">
              <a:schemeClr val="accent3">
                <a:hueOff val="5625132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Yuvarlatılmış Dikdörtgen 10"/>
            <p:cNvSpPr/>
            <p:nvPr/>
          </p:nvSpPr>
          <p:spPr>
            <a:xfrm>
              <a:off x="2968126" y="0"/>
              <a:ext cx="1840536" cy="66334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06680" numCol="1" spcCol="1270" anchor="t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>
                  <a:solidFill>
                    <a:schemeClr val="tx1"/>
                  </a:solidFill>
                </a:rPr>
                <a:t>2)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Container</a:t>
              </a:r>
              <a:r>
                <a:rPr lang="tr-TR" sz="2800" b="1" kern="1200" dirty="0">
                  <a:solidFill>
                    <a:schemeClr val="tx1"/>
                  </a:solidFill>
                </a:rPr>
                <a:t>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forming</a:t>
              </a:r>
              <a:endParaRPr lang="tr-TR" sz="2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15 Grup"/>
          <p:cNvGrpSpPr/>
          <p:nvPr/>
        </p:nvGrpSpPr>
        <p:grpSpPr>
          <a:xfrm>
            <a:off x="5620960" y="2198088"/>
            <a:ext cx="591259" cy="458164"/>
            <a:chOff x="5087559" y="102588"/>
            <a:chExt cx="591259" cy="458164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3" name="22 Sağ Ok"/>
            <p:cNvSpPr/>
            <p:nvPr/>
          </p:nvSpPr>
          <p:spPr>
            <a:xfrm>
              <a:off x="5087559" y="102588"/>
              <a:ext cx="591259" cy="458164"/>
            </a:xfrm>
            <a:prstGeom prst="rightArrow">
              <a:avLst>
                <a:gd name="adj1" fmla="val 60000"/>
                <a:gd name="adj2" fmla="val 50000"/>
              </a:avLst>
            </a:prstGeom>
            <a:sp3d z="-182000"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Sağ Ok 13"/>
            <p:cNvSpPr/>
            <p:nvPr/>
          </p:nvSpPr>
          <p:spPr>
            <a:xfrm>
              <a:off x="5087559" y="194221"/>
              <a:ext cx="453810" cy="274898"/>
            </a:xfrm>
            <a:prstGeom prst="rect">
              <a:avLst/>
            </a:prstGeom>
            <a:sp3d z="-182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tr-TR" sz="2800" b="1" kern="120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16 Grup"/>
          <p:cNvGrpSpPr/>
          <p:nvPr/>
        </p:nvGrpSpPr>
        <p:grpSpPr>
          <a:xfrm>
            <a:off x="6324298" y="1905000"/>
            <a:ext cx="2362501" cy="1238250"/>
            <a:chOff x="5924248" y="0"/>
            <a:chExt cx="1840536" cy="995011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1" name="20 Yuvarlatılmış Dikdörtgen"/>
            <p:cNvSpPr/>
            <p:nvPr/>
          </p:nvSpPr>
          <p:spPr>
            <a:xfrm>
              <a:off x="5924248" y="0"/>
              <a:ext cx="1840536" cy="995011"/>
            </a:xfrm>
            <a:prstGeom prst="roundRect">
              <a:avLst>
                <a:gd name="adj" fmla="val 10000"/>
              </a:avLst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4"/>
                <a:satOff val="-16880"/>
                <a:lumOff val="-2745"/>
                <a:alphaOff val="0"/>
              </a:schemeClr>
            </a:fillRef>
            <a:effectRef idx="2">
              <a:schemeClr val="accent3">
                <a:hueOff val="11250264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Yuvarlatılmış Dikdörtgen 15"/>
            <p:cNvSpPr/>
            <p:nvPr/>
          </p:nvSpPr>
          <p:spPr>
            <a:xfrm>
              <a:off x="5924248" y="0"/>
              <a:ext cx="1840536" cy="66334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9136" tIns="199136" rIns="199136" bIns="106680" numCol="1" spcCol="1270" anchor="t" anchorCtr="0">
              <a:noAutofit/>
            </a:bodyPr>
            <a:lstStyle/>
            <a:p>
              <a:pPr lvl="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b="1" kern="1200" dirty="0">
                  <a:solidFill>
                    <a:schemeClr val="tx1"/>
                  </a:solidFill>
                </a:rPr>
                <a:t>3)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Surface</a:t>
              </a:r>
              <a:r>
                <a:rPr lang="tr-TR" sz="2800" b="1" kern="1200" dirty="0">
                  <a:solidFill>
                    <a:schemeClr val="tx1"/>
                  </a:solidFill>
                </a:rPr>
                <a:t>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treatments</a:t>
              </a:r>
              <a:endParaRPr lang="tr-TR" sz="2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17 Grup"/>
          <p:cNvGrpSpPr/>
          <p:nvPr/>
        </p:nvGrpSpPr>
        <p:grpSpPr>
          <a:xfrm>
            <a:off x="3600450" y="3577991"/>
            <a:ext cx="5093394" cy="2194160"/>
            <a:chOff x="6300857" y="663340"/>
            <a:chExt cx="1840536" cy="383245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9" name="18 Yuvarlatılmış Dikdörtgen"/>
            <p:cNvSpPr/>
            <p:nvPr/>
          </p:nvSpPr>
          <p:spPr>
            <a:xfrm>
              <a:off x="6300857" y="663340"/>
              <a:ext cx="1840536" cy="3832459"/>
            </a:xfrm>
            <a:prstGeom prst="roundRect">
              <a:avLst>
                <a:gd name="adj" fmla="val 10000"/>
              </a:avLst>
            </a:prstGeom>
            <a:sp3d z="300000" contourW="19050" prstMaterial="metal">
              <a:bevelT w="88900" h="203200"/>
              <a:bevelB w="165100" h="254000"/>
            </a:sp3d>
          </p:spPr>
          <p:style>
            <a:lnRef idx="0">
              <a:schemeClr val="accent3">
                <a:hueOff val="11250264"/>
                <a:satOff val="-16880"/>
                <a:lumOff val="-2745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Yuvarlatılmış Dikdörtgen 17"/>
            <p:cNvSpPr/>
            <p:nvPr/>
          </p:nvSpPr>
          <p:spPr>
            <a:xfrm>
              <a:off x="6354764" y="717247"/>
              <a:ext cx="1732722" cy="3724645"/>
            </a:xfrm>
            <a:prstGeom prst="rect">
              <a:avLst/>
            </a:prstGeom>
            <a:sp3d z="3000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9136" tIns="199136" rIns="199136" bIns="199136" numCol="1" spcCol="1270" anchor="t" anchorCtr="0">
              <a:noAutofit/>
            </a:bodyPr>
            <a:lstStyle/>
            <a:p>
              <a:pPr marL="285750" lvl="1" indent="-28575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tr-TR" sz="2800" b="1" kern="1200" dirty="0">
                  <a:solidFill>
                    <a:schemeClr val="tx1"/>
                  </a:solidFill>
                </a:rPr>
                <a:t>3.1) Hot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end</a:t>
              </a:r>
              <a:r>
                <a:rPr lang="tr-TR" sz="2800" b="1" kern="1200" dirty="0">
                  <a:solidFill>
                    <a:schemeClr val="tx1"/>
                  </a:solidFill>
                </a:rPr>
                <a:t>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treatment</a:t>
              </a:r>
              <a:endParaRPr lang="tr-TR" sz="2800" b="1" kern="1200" dirty="0">
                <a:solidFill>
                  <a:schemeClr val="tx1"/>
                </a:solidFill>
              </a:endParaRPr>
            </a:p>
            <a:p>
              <a:pPr marL="285750" lvl="1" indent="-28575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tr-TR" sz="2800" b="1" kern="1200" dirty="0">
                  <a:solidFill>
                    <a:schemeClr val="tx1"/>
                  </a:solidFill>
                </a:rPr>
                <a:t>3.2)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Cold</a:t>
              </a:r>
              <a:r>
                <a:rPr lang="tr-TR" sz="2800" b="1" kern="1200" dirty="0">
                  <a:solidFill>
                    <a:schemeClr val="tx1"/>
                  </a:solidFill>
                </a:rPr>
                <a:t>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end</a:t>
              </a:r>
              <a:r>
                <a:rPr lang="tr-TR" sz="2800" b="1" kern="1200" dirty="0">
                  <a:solidFill>
                    <a:schemeClr val="tx1"/>
                  </a:solidFill>
                </a:rPr>
                <a:t>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treatment</a:t>
              </a:r>
              <a:endParaRPr lang="tr-TR" sz="2800" b="1" kern="1200" dirty="0">
                <a:solidFill>
                  <a:schemeClr val="tx1"/>
                </a:solidFill>
              </a:endParaRPr>
            </a:p>
            <a:p>
              <a:pPr marL="285750" lvl="1" indent="-28575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tr-TR" sz="2800" b="1" kern="1200" dirty="0">
                  <a:solidFill>
                    <a:schemeClr val="tx1"/>
                  </a:solidFill>
                </a:rPr>
                <a:t>3.3)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Container</a:t>
              </a:r>
              <a:r>
                <a:rPr lang="tr-TR" sz="2800" b="1" kern="1200" dirty="0">
                  <a:solidFill>
                    <a:schemeClr val="tx1"/>
                  </a:solidFill>
                </a:rPr>
                <a:t>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inspection</a:t>
              </a:r>
              <a:r>
                <a:rPr lang="tr-TR" sz="2800" b="1" kern="1200" dirty="0">
                  <a:solidFill>
                    <a:schemeClr val="tx1"/>
                  </a:solidFill>
                </a:rPr>
                <a:t>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and</a:t>
              </a:r>
              <a:r>
                <a:rPr lang="tr-TR" sz="2800" b="1" kern="1200" dirty="0">
                  <a:solidFill>
                    <a:schemeClr val="tx1"/>
                  </a:solidFill>
                </a:rPr>
                <a:t> </a:t>
              </a:r>
            </a:p>
            <a:p>
              <a:pPr marL="285750" lvl="1" indent="-285750" algn="l" defTabSz="1244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tr-TR" sz="2800" b="1" dirty="0">
                  <a:solidFill>
                    <a:schemeClr val="tx1"/>
                  </a:solidFill>
                </a:rPr>
                <a:t>       </a:t>
              </a:r>
              <a:r>
                <a:rPr lang="tr-TR" sz="2800" b="1" kern="1200" dirty="0" err="1">
                  <a:solidFill>
                    <a:schemeClr val="tx1"/>
                  </a:solidFill>
                </a:rPr>
                <a:t>quality</a:t>
              </a:r>
              <a:endParaRPr lang="tr-TR" sz="28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3" name="32 Sola Bükülü Ok"/>
          <p:cNvSpPr/>
          <p:nvPr/>
        </p:nvSpPr>
        <p:spPr>
          <a:xfrm>
            <a:off x="8134350" y="2819400"/>
            <a:ext cx="762000" cy="1447800"/>
          </a:xfrm>
          <a:prstGeom prst="curved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Step 1) MELTING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3200" dirty="0" err="1"/>
              <a:t>After</a:t>
            </a:r>
            <a:r>
              <a:rPr lang="tr-TR" sz="3200" dirty="0"/>
              <a:t> </a:t>
            </a:r>
            <a:r>
              <a:rPr lang="tr-TR" sz="3200" dirty="0" err="1"/>
              <a:t>materials</a:t>
            </a:r>
            <a:r>
              <a:rPr lang="tr-TR" sz="3200" dirty="0"/>
              <a:t>, </a:t>
            </a:r>
            <a:r>
              <a:rPr lang="tr-TR" sz="3200" dirty="0" err="1"/>
              <a:t>which</a:t>
            </a:r>
            <a:r>
              <a:rPr lang="tr-TR" sz="3200" dirty="0"/>
              <a:t> </a:t>
            </a:r>
            <a:r>
              <a:rPr lang="tr-TR" sz="3200" dirty="0" err="1"/>
              <a:t>are</a:t>
            </a:r>
            <a:r>
              <a:rPr lang="tr-TR" sz="3200" dirty="0"/>
              <a:t> </a:t>
            </a:r>
            <a:r>
              <a:rPr lang="tr-TR" sz="3200" dirty="0" err="1"/>
              <a:t>silica</a:t>
            </a:r>
            <a:r>
              <a:rPr lang="tr-TR" sz="3200" dirty="0"/>
              <a:t>, lime </a:t>
            </a:r>
            <a:r>
              <a:rPr lang="tr-TR" sz="3200" dirty="0" err="1"/>
              <a:t>and</a:t>
            </a:r>
            <a:r>
              <a:rPr lang="tr-TR" sz="3200" dirty="0"/>
              <a:t> soda, </a:t>
            </a:r>
            <a:r>
              <a:rPr lang="tr-TR" sz="3200" dirty="0" err="1"/>
              <a:t>are</a:t>
            </a:r>
            <a:r>
              <a:rPr lang="tr-TR" sz="3200" dirty="0"/>
              <a:t> </a:t>
            </a:r>
            <a:r>
              <a:rPr lang="tr-TR" sz="3200" dirty="0" err="1"/>
              <a:t>mixed</a:t>
            </a:r>
            <a:r>
              <a:rPr lang="tr-TR" sz="3200" dirty="0"/>
              <a:t>, </a:t>
            </a:r>
            <a:r>
              <a:rPr lang="tr-TR" sz="3200" b="1" dirty="0" err="1">
                <a:solidFill>
                  <a:srgbClr val="0000FF"/>
                </a:solidFill>
              </a:rPr>
              <a:t>this</a:t>
            </a:r>
            <a:r>
              <a:rPr lang="tr-TR" sz="3200" b="1" dirty="0">
                <a:solidFill>
                  <a:srgbClr val="0000FF"/>
                </a:solidFill>
              </a:rPr>
              <a:t> </a:t>
            </a:r>
            <a:r>
              <a:rPr lang="tr-TR" sz="3200" b="1" dirty="0" err="1">
                <a:solidFill>
                  <a:srgbClr val="0000FF"/>
                </a:solidFill>
              </a:rPr>
              <a:t>composition</a:t>
            </a:r>
            <a:r>
              <a:rPr lang="tr-TR" sz="3200" b="1" dirty="0">
                <a:solidFill>
                  <a:srgbClr val="0000FF"/>
                </a:solidFill>
              </a:rPr>
              <a:t> is </a:t>
            </a:r>
            <a:r>
              <a:rPr lang="tr-TR" sz="3200" b="1" dirty="0" err="1">
                <a:solidFill>
                  <a:srgbClr val="0000FF"/>
                </a:solidFill>
              </a:rPr>
              <a:t>melted</a:t>
            </a:r>
            <a:r>
              <a:rPr lang="tr-TR" sz="3200" b="1" dirty="0">
                <a:solidFill>
                  <a:srgbClr val="0000FF"/>
                </a:solidFill>
              </a:rPr>
              <a:t> in a </a:t>
            </a:r>
            <a:r>
              <a:rPr lang="tr-TR" sz="3200" b="1" dirty="0" err="1">
                <a:solidFill>
                  <a:srgbClr val="0000FF"/>
                </a:solidFill>
              </a:rPr>
              <a:t>furnace</a:t>
            </a:r>
            <a:r>
              <a:rPr lang="tr-TR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>
                <a:solidFill>
                  <a:srgbClr val="0000FF"/>
                </a:solidFill>
              </a:rPr>
              <a:t>at temperatures of around 1350°C</a:t>
            </a:r>
            <a:endParaRPr lang="tr-TR" sz="3200" b="1" dirty="0">
              <a:solidFill>
                <a:srgbClr val="0000FF"/>
              </a:solidFill>
            </a:endParaRPr>
          </a:p>
          <a:p>
            <a:endParaRPr lang="tr-TR" sz="3200" dirty="0"/>
          </a:p>
          <a:p>
            <a:r>
              <a:rPr lang="tr-TR" sz="3200" dirty="0" err="1"/>
              <a:t>Then</a:t>
            </a:r>
            <a:r>
              <a:rPr lang="tr-TR" sz="3200" dirty="0"/>
              <a:t>, </a:t>
            </a:r>
            <a:r>
              <a:rPr lang="tr-TR" sz="3200" b="1" dirty="0" err="1">
                <a:solidFill>
                  <a:srgbClr val="C00000"/>
                </a:solidFill>
              </a:rPr>
              <a:t>the</a:t>
            </a:r>
            <a:r>
              <a:rPr lang="tr-TR" sz="3200" b="1" dirty="0">
                <a:solidFill>
                  <a:srgbClr val="C00000"/>
                </a:solidFill>
              </a:rPr>
              <a:t> </a:t>
            </a:r>
            <a:r>
              <a:rPr lang="tr-TR" sz="3200" b="1" dirty="0" err="1">
                <a:solidFill>
                  <a:srgbClr val="C00000"/>
                </a:solidFill>
              </a:rPr>
              <a:t>molten</a:t>
            </a:r>
            <a:r>
              <a:rPr lang="tr-TR" sz="3200" b="1" dirty="0">
                <a:solidFill>
                  <a:srgbClr val="C00000"/>
                </a:solidFill>
              </a:rPr>
              <a:t> </a:t>
            </a:r>
            <a:r>
              <a:rPr lang="tr-TR" sz="3200" b="1" dirty="0" err="1">
                <a:solidFill>
                  <a:srgbClr val="C00000"/>
                </a:solidFill>
              </a:rPr>
              <a:t>glass</a:t>
            </a:r>
            <a:r>
              <a:rPr lang="tr-TR" sz="3200" b="1" dirty="0">
                <a:solidFill>
                  <a:srgbClr val="C00000"/>
                </a:solidFill>
              </a:rPr>
              <a:t> is </a:t>
            </a:r>
            <a:r>
              <a:rPr lang="en-US" sz="3200" b="1" dirty="0">
                <a:solidFill>
                  <a:srgbClr val="C00000"/>
                </a:solidFill>
              </a:rPr>
              <a:t>allowed to flow </a:t>
            </a:r>
            <a:r>
              <a:rPr lang="en-US" sz="3200" dirty="0"/>
              <a:t>through a temperature controlled channel</a:t>
            </a:r>
            <a:r>
              <a:rPr lang="tr-TR" sz="3200" dirty="0"/>
              <a:t> </a:t>
            </a:r>
            <a:r>
              <a:rPr lang="en-US" sz="3200" dirty="0"/>
              <a:t>to </a:t>
            </a:r>
            <a:r>
              <a:rPr lang="en-US" sz="3200" b="1" dirty="0">
                <a:solidFill>
                  <a:srgbClr val="C00000"/>
                </a:solidFill>
              </a:rPr>
              <a:t>the forming machine</a:t>
            </a:r>
            <a:endParaRPr lang="tr-TR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Parts</a:t>
            </a:r>
            <a:r>
              <a:rPr lang="tr-TR" b="1" dirty="0"/>
              <a:t> of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glass</a:t>
            </a:r>
            <a:r>
              <a:rPr lang="tr-TR" b="1" dirty="0"/>
              <a:t> </a:t>
            </a:r>
            <a:r>
              <a:rPr lang="tr-TR" b="1" dirty="0" err="1"/>
              <a:t>bottle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13315" name="AutoShape 3" descr="Wine bottle shapes: why are they so different? | WINERY LOVERS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317" name="AutoShape 5" descr="Wine bottle shapes: why are they so different? | WINERY LOVERS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319" name="AutoShape 7" descr="Wine bottle shapes: why are they so different? | WINERY LOV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3321" name="Picture 9" descr="Wine bottle shapes: why are they so different? | WINERY LOVERS"/>
          <p:cNvPicPr>
            <a:picLocks noChangeAspect="1" noChangeArrowheads="1"/>
          </p:cNvPicPr>
          <p:nvPr/>
        </p:nvPicPr>
        <p:blipFill>
          <a:blip r:embed="rId2"/>
          <a:srcRect b="10180"/>
          <a:stretch>
            <a:fillRect/>
          </a:stretch>
        </p:blipFill>
        <p:spPr bwMode="auto">
          <a:xfrm>
            <a:off x="612774" y="1714500"/>
            <a:ext cx="7990501" cy="4781550"/>
          </a:xfrm>
          <a:prstGeom prst="rect">
            <a:avLst/>
          </a:prstGeom>
          <a:noFill/>
        </p:spPr>
      </p:pic>
      <p:sp>
        <p:nvSpPr>
          <p:cNvPr id="12" name="11 Oval"/>
          <p:cNvSpPr/>
          <p:nvPr/>
        </p:nvSpPr>
        <p:spPr>
          <a:xfrm flipV="1">
            <a:off x="4514850" y="3905250"/>
            <a:ext cx="1162050" cy="123825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4" name="13 Düz Bağlayıcı"/>
          <p:cNvCxnSpPr/>
          <p:nvPr/>
        </p:nvCxnSpPr>
        <p:spPr>
          <a:xfrm>
            <a:off x="5276850" y="4552950"/>
            <a:ext cx="1123950" cy="381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16 Metin kutusu"/>
          <p:cNvSpPr txBox="1"/>
          <p:nvPr/>
        </p:nvSpPr>
        <p:spPr>
          <a:xfrm>
            <a:off x="6400800" y="4667250"/>
            <a:ext cx="2095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err="1"/>
              <a:t>Tilt</a:t>
            </a:r>
            <a:r>
              <a:rPr lang="tr-TR" sz="3200" b="1" dirty="0"/>
              <a:t> </a:t>
            </a:r>
            <a:r>
              <a:rPr lang="tr-TR" sz="3200" b="1" dirty="0" err="1"/>
              <a:t>angle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Step 2) CONTAINER FORMING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In the feeder</a:t>
            </a:r>
            <a:r>
              <a:rPr lang="tr-TR" sz="2800" dirty="0"/>
              <a:t>, </a:t>
            </a:r>
            <a:r>
              <a:rPr lang="en-US" sz="2800" b="1" dirty="0"/>
              <a:t>the molten glass is extruded </a:t>
            </a:r>
            <a:r>
              <a:rPr lang="en-US" sz="2800" dirty="0"/>
              <a:t>through an orifice of</a:t>
            </a:r>
            <a:r>
              <a:rPr lang="tr-TR" sz="2800" dirty="0"/>
              <a:t> </a:t>
            </a:r>
            <a:r>
              <a:rPr lang="en-US" sz="2800" dirty="0"/>
              <a:t>known diameter at a predetermined rate </a:t>
            </a:r>
            <a:endParaRPr lang="tr-TR" sz="2800" dirty="0"/>
          </a:p>
          <a:p>
            <a:r>
              <a:rPr lang="tr-TR" sz="2800" dirty="0" err="1"/>
              <a:t>Then</a:t>
            </a:r>
            <a:r>
              <a:rPr lang="tr-TR" sz="2800" dirty="0"/>
              <a:t>, </a:t>
            </a:r>
            <a:r>
              <a:rPr lang="tr-TR" sz="2800" b="1" dirty="0">
                <a:solidFill>
                  <a:srgbClr val="C00000"/>
                </a:solidFill>
              </a:rPr>
              <a:t>it </a:t>
            </a:r>
            <a:r>
              <a:rPr lang="en-US" sz="2800" b="1" dirty="0">
                <a:solidFill>
                  <a:srgbClr val="C00000"/>
                </a:solidFill>
              </a:rPr>
              <a:t>is cropped into a solid cylindrical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shape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dirty="0"/>
              <a:t>(</a:t>
            </a:r>
            <a:r>
              <a:rPr lang="tr-TR" sz="2800" dirty="0" err="1"/>
              <a:t>This</a:t>
            </a:r>
            <a:r>
              <a:rPr lang="tr-TR" sz="2800" dirty="0"/>
              <a:t> </a:t>
            </a:r>
            <a:r>
              <a:rPr lang="en-US" sz="2800" dirty="0"/>
              <a:t>cylinder of glass is known in the trade as a </a:t>
            </a:r>
            <a:r>
              <a:rPr lang="en-US" sz="2800" b="1" i="1" dirty="0">
                <a:solidFill>
                  <a:srgbClr val="C00000"/>
                </a:solidFill>
              </a:rPr>
              <a:t>gob</a:t>
            </a:r>
            <a:r>
              <a:rPr lang="tr-TR" sz="2800" b="1" i="1" dirty="0">
                <a:solidFill>
                  <a:srgbClr val="C00000"/>
                </a:solidFill>
              </a:rPr>
              <a:t>)</a:t>
            </a:r>
          </a:p>
          <a:p>
            <a:r>
              <a:rPr lang="en-US" sz="2800" dirty="0"/>
              <a:t>The gob is </a:t>
            </a:r>
            <a:r>
              <a:rPr lang="en-US" sz="2800" b="1" dirty="0">
                <a:solidFill>
                  <a:srgbClr val="0000FF"/>
                </a:solidFill>
              </a:rPr>
              <a:t>allowed to free-fall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into the forming machine</a:t>
            </a:r>
            <a:r>
              <a:rPr lang="tr-TR" sz="2800" dirty="0"/>
              <a:t>, </a:t>
            </a:r>
            <a:r>
              <a:rPr lang="tr-TR" sz="2800" dirty="0" err="1"/>
              <a:t>where</a:t>
            </a:r>
            <a:r>
              <a:rPr lang="tr-TR" sz="2800" dirty="0"/>
              <a:t> it </a:t>
            </a:r>
            <a:r>
              <a:rPr lang="tr-TR" sz="2800" dirty="0" err="1"/>
              <a:t>enters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parison</a:t>
            </a:r>
            <a:endParaRPr lang="tr-TR" sz="2800" b="1" dirty="0">
              <a:solidFill>
                <a:srgbClr val="0000FF"/>
              </a:solidFill>
            </a:endParaRPr>
          </a:p>
          <a:p>
            <a:r>
              <a:rPr lang="tr-TR" sz="2800" b="1" dirty="0" err="1"/>
              <a:t>The</a:t>
            </a:r>
            <a:r>
              <a:rPr lang="tr-TR" sz="2800" b="1" dirty="0"/>
              <a:t> </a:t>
            </a:r>
            <a:r>
              <a:rPr lang="tr-TR" sz="2800" b="1" dirty="0" err="1"/>
              <a:t>parison</a:t>
            </a:r>
            <a:r>
              <a:rPr lang="tr-TR" sz="2800" b="1" dirty="0"/>
              <a:t> </a:t>
            </a:r>
            <a:r>
              <a:rPr lang="tr-TR" sz="2800" b="1" dirty="0" err="1"/>
              <a:t>comprises</a:t>
            </a:r>
            <a:r>
              <a:rPr lang="tr-TR" sz="2800" b="1" dirty="0"/>
              <a:t> </a:t>
            </a:r>
            <a:r>
              <a:rPr lang="en-US" sz="2800" b="1" dirty="0"/>
              <a:t>a neck finish mould and a </a:t>
            </a:r>
            <a:r>
              <a:rPr lang="en-US" sz="2800" b="1" dirty="0" err="1"/>
              <a:t>parison</a:t>
            </a:r>
            <a:r>
              <a:rPr lang="en-US" sz="2800" b="1" dirty="0"/>
              <a:t> mould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Step 2) CONTAINER FORMING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The </a:t>
            </a:r>
            <a:r>
              <a:rPr lang="en-US" sz="3200" dirty="0" err="1"/>
              <a:t>parison</a:t>
            </a:r>
            <a:r>
              <a:rPr lang="en-US" sz="3200" dirty="0"/>
              <a:t> is </a:t>
            </a:r>
            <a:r>
              <a:rPr lang="en-US" sz="3200" b="1" dirty="0">
                <a:solidFill>
                  <a:srgbClr val="C00000"/>
                </a:solidFill>
              </a:rPr>
              <a:t>formed by either pressing or blowing the gob to the shape</a:t>
            </a:r>
            <a:r>
              <a:rPr lang="tr-TR" sz="3200" b="1" dirty="0">
                <a:solidFill>
                  <a:srgbClr val="C00000"/>
                </a:solidFill>
              </a:rPr>
              <a:t> of </a:t>
            </a:r>
            <a:r>
              <a:rPr lang="tr-TR" sz="3200" b="1" dirty="0" err="1">
                <a:solidFill>
                  <a:srgbClr val="C00000"/>
                </a:solidFill>
              </a:rPr>
              <a:t>the</a:t>
            </a:r>
            <a:r>
              <a:rPr lang="tr-TR" sz="3200" b="1" dirty="0">
                <a:solidFill>
                  <a:srgbClr val="C00000"/>
                </a:solidFill>
              </a:rPr>
              <a:t> </a:t>
            </a:r>
            <a:r>
              <a:rPr lang="tr-TR" sz="3200" b="1" dirty="0" err="1">
                <a:solidFill>
                  <a:srgbClr val="C00000"/>
                </a:solidFill>
              </a:rPr>
              <a:t>parison</a:t>
            </a:r>
            <a:r>
              <a:rPr lang="tr-TR" sz="3200" b="1" dirty="0">
                <a:solidFill>
                  <a:srgbClr val="C00000"/>
                </a:solidFill>
              </a:rPr>
              <a:t> </a:t>
            </a:r>
            <a:r>
              <a:rPr lang="tr-TR" sz="3200" b="1" dirty="0" err="1">
                <a:solidFill>
                  <a:srgbClr val="C00000"/>
                </a:solidFill>
              </a:rPr>
              <a:t>mould</a:t>
            </a:r>
            <a:endParaRPr lang="tr-TR" sz="3200" b="1" dirty="0">
              <a:solidFill>
                <a:srgbClr val="C00000"/>
              </a:solidFill>
            </a:endParaRPr>
          </a:p>
          <a:p>
            <a:endParaRPr lang="tr-TR" sz="3200" b="1" dirty="0">
              <a:solidFill>
                <a:srgbClr val="C00000"/>
              </a:solidFill>
            </a:endParaRPr>
          </a:p>
          <a:p>
            <a:r>
              <a:rPr lang="tr-TR" sz="3200" dirty="0" err="1"/>
              <a:t>Then</a:t>
            </a:r>
            <a:r>
              <a:rPr lang="tr-TR" sz="3200" dirty="0"/>
              <a:t>, t</a:t>
            </a:r>
            <a:r>
              <a:rPr lang="en-US" sz="3200" dirty="0"/>
              <a:t>he </a:t>
            </a:r>
            <a:r>
              <a:rPr lang="en-US" sz="3200" dirty="0" err="1"/>
              <a:t>parison</a:t>
            </a:r>
            <a:r>
              <a:rPr lang="en-US" sz="3200" dirty="0"/>
              <a:t> </a:t>
            </a:r>
            <a:r>
              <a:rPr lang="en-US" sz="3200" b="1" dirty="0"/>
              <a:t>is</a:t>
            </a:r>
            <a:r>
              <a:rPr lang="tr-TR" sz="3200" b="1" dirty="0"/>
              <a:t> </a:t>
            </a:r>
            <a:r>
              <a:rPr lang="tr-TR" sz="3200" b="1" dirty="0" err="1"/>
              <a:t>inverted</a:t>
            </a:r>
            <a:r>
              <a:rPr lang="tr-TR" sz="3200" b="1" dirty="0"/>
              <a:t> </a:t>
            </a:r>
            <a:r>
              <a:rPr lang="tr-TR" sz="3200" b="1" dirty="0" err="1"/>
              <a:t>and</a:t>
            </a:r>
            <a:r>
              <a:rPr lang="en-US" sz="3200" b="1" dirty="0"/>
              <a:t> placed into the final</a:t>
            </a:r>
            <a:r>
              <a:rPr lang="tr-TR" sz="3200" b="1" dirty="0"/>
              <a:t> </a:t>
            </a:r>
            <a:r>
              <a:rPr lang="en-US" sz="3200" b="1" dirty="0"/>
              <a:t>mould and blown out to the shape of the final mould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Forming</a:t>
            </a:r>
            <a:r>
              <a:rPr lang="tr-TR" b="1" dirty="0"/>
              <a:t> of </a:t>
            </a:r>
            <a:r>
              <a:rPr lang="tr-TR" b="1" dirty="0" err="1"/>
              <a:t>glass</a:t>
            </a:r>
            <a:r>
              <a:rPr lang="tr-TR" b="1" dirty="0"/>
              <a:t> </a:t>
            </a:r>
            <a:r>
              <a:rPr lang="tr-TR" b="1" dirty="0" err="1"/>
              <a:t>bottle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15</a:t>
            </a:fld>
            <a:endParaRPr lang="tr-TR"/>
          </a:p>
        </p:txBody>
      </p:sp>
      <p:pic>
        <p:nvPicPr>
          <p:cNvPr id="14338" name="Picture 2" descr="Glass Mak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581150"/>
            <a:ext cx="9144000" cy="501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Step 2) CONTAINER FORMING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3200" dirty="0" err="1"/>
              <a:t>There</a:t>
            </a:r>
            <a:r>
              <a:rPr lang="tr-TR" sz="3200" dirty="0"/>
              <a:t> is </a:t>
            </a:r>
            <a:r>
              <a:rPr lang="tr-TR" sz="3200" dirty="0" err="1"/>
              <a:t>two</a:t>
            </a:r>
            <a:r>
              <a:rPr lang="tr-TR" sz="3200" dirty="0"/>
              <a:t> </a:t>
            </a:r>
            <a:r>
              <a:rPr lang="tr-TR" sz="3200" dirty="0" err="1"/>
              <a:t>different</a:t>
            </a:r>
            <a:r>
              <a:rPr lang="tr-TR" sz="3200" dirty="0"/>
              <a:t> </a:t>
            </a:r>
            <a:r>
              <a:rPr lang="tr-TR" sz="3200" dirty="0" err="1"/>
              <a:t>way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produce</a:t>
            </a:r>
            <a:r>
              <a:rPr lang="tr-TR" sz="3200" dirty="0"/>
              <a:t> </a:t>
            </a:r>
            <a:r>
              <a:rPr lang="tr-TR" sz="3200" dirty="0" err="1"/>
              <a:t>glass</a:t>
            </a:r>
            <a:r>
              <a:rPr lang="tr-TR" sz="3200" dirty="0"/>
              <a:t> </a:t>
            </a:r>
            <a:r>
              <a:rPr lang="tr-TR" sz="3200" dirty="0" err="1"/>
              <a:t>material</a:t>
            </a:r>
            <a:r>
              <a:rPr lang="tr-TR" sz="3200" dirty="0"/>
              <a:t> </a:t>
            </a:r>
          </a:p>
          <a:p>
            <a:pPr>
              <a:buNone/>
            </a:pPr>
            <a:endParaRPr lang="tr-TR" sz="1000" dirty="0"/>
          </a:p>
          <a:p>
            <a:pPr lvl="1"/>
            <a:r>
              <a:rPr lang="tr-TR" sz="2800" b="1" i="1" dirty="0" err="1">
                <a:solidFill>
                  <a:srgbClr val="C00000"/>
                </a:solidFill>
              </a:rPr>
              <a:t>press</a:t>
            </a:r>
            <a:r>
              <a:rPr lang="tr-TR" sz="2800" b="1" i="1" dirty="0">
                <a:solidFill>
                  <a:srgbClr val="C00000"/>
                </a:solidFill>
              </a:rPr>
              <a:t> </a:t>
            </a:r>
            <a:r>
              <a:rPr lang="tr-TR" sz="2800" b="1" i="1" dirty="0" err="1">
                <a:solidFill>
                  <a:srgbClr val="C00000"/>
                </a:solidFill>
              </a:rPr>
              <a:t>and</a:t>
            </a:r>
            <a:r>
              <a:rPr lang="tr-TR" sz="2800" b="1" i="1" dirty="0">
                <a:solidFill>
                  <a:srgbClr val="C00000"/>
                </a:solidFill>
              </a:rPr>
              <a:t> </a:t>
            </a:r>
            <a:r>
              <a:rPr lang="tr-TR" sz="2800" b="1" i="1" dirty="0" err="1">
                <a:solidFill>
                  <a:srgbClr val="C00000"/>
                </a:solidFill>
              </a:rPr>
              <a:t>blow</a:t>
            </a:r>
            <a:r>
              <a:rPr lang="tr-TR" sz="2800" b="1" i="1" dirty="0">
                <a:solidFill>
                  <a:srgbClr val="C00000"/>
                </a:solidFill>
              </a:rPr>
              <a:t> </a:t>
            </a:r>
            <a:r>
              <a:rPr lang="tr-TR" sz="2800" b="1" i="1" dirty="0" err="1">
                <a:solidFill>
                  <a:srgbClr val="C00000"/>
                </a:solidFill>
              </a:rPr>
              <a:t>process</a:t>
            </a:r>
            <a:r>
              <a:rPr lang="tr-TR" sz="2800" i="1" dirty="0"/>
              <a:t>, </a:t>
            </a:r>
            <a:r>
              <a:rPr lang="tr-TR" sz="2800" i="1" dirty="0" err="1"/>
              <a:t>which</a:t>
            </a:r>
            <a:r>
              <a:rPr lang="tr-TR" sz="2800" i="1" dirty="0"/>
              <a:t> is </a:t>
            </a:r>
            <a:r>
              <a:rPr lang="tr-TR" sz="2800" i="1" dirty="0" err="1"/>
              <a:t>generally</a:t>
            </a:r>
            <a:r>
              <a:rPr lang="tr-TR" sz="2800" i="1" dirty="0"/>
              <a:t> </a:t>
            </a:r>
            <a:r>
              <a:rPr lang="tr-TR" sz="2800" i="1" dirty="0" err="1"/>
              <a:t>used</a:t>
            </a:r>
            <a:r>
              <a:rPr lang="tr-TR" sz="2800" i="1" dirty="0"/>
              <a:t> </a:t>
            </a:r>
            <a:r>
              <a:rPr lang="tr-TR" sz="2800" i="1" dirty="0" err="1"/>
              <a:t>for</a:t>
            </a:r>
            <a:r>
              <a:rPr lang="tr-TR" sz="2800" i="1" dirty="0"/>
              <a:t> </a:t>
            </a:r>
            <a:r>
              <a:rPr lang="tr-TR" sz="2800" i="1" dirty="0" err="1"/>
              <a:t>jars</a:t>
            </a:r>
            <a:r>
              <a:rPr lang="tr-TR" sz="2800" i="1" dirty="0"/>
              <a:t> </a:t>
            </a:r>
            <a:r>
              <a:rPr lang="tr-TR" sz="2800" i="1" dirty="0" err="1"/>
              <a:t>with</a:t>
            </a:r>
            <a:r>
              <a:rPr lang="tr-TR" sz="2800" i="1" dirty="0"/>
              <a:t> a </a:t>
            </a:r>
            <a:r>
              <a:rPr lang="tr-TR" sz="2800" i="1" dirty="0" err="1"/>
              <a:t>neck</a:t>
            </a:r>
            <a:r>
              <a:rPr lang="tr-TR" sz="2800" i="1" dirty="0"/>
              <a:t> </a:t>
            </a:r>
            <a:r>
              <a:rPr lang="tr-TR" sz="2800" i="1" dirty="0" err="1"/>
              <a:t>finish</a:t>
            </a:r>
            <a:r>
              <a:rPr lang="tr-TR" sz="2800" i="1" dirty="0"/>
              <a:t> size of ≥35 mm</a:t>
            </a:r>
          </a:p>
          <a:p>
            <a:pPr lvl="1"/>
            <a:r>
              <a:rPr lang="tr-TR" sz="2800" b="1" i="1" dirty="0" err="1">
                <a:solidFill>
                  <a:srgbClr val="0000FF"/>
                </a:solidFill>
              </a:rPr>
              <a:t>blow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and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blow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process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or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narrow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neck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press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and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blow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process</a:t>
            </a:r>
            <a:r>
              <a:rPr lang="tr-TR" sz="2800" i="1" dirty="0"/>
              <a:t>, </a:t>
            </a:r>
            <a:r>
              <a:rPr lang="tr-TR" sz="2800" i="1" dirty="0" err="1"/>
              <a:t>which</a:t>
            </a:r>
            <a:r>
              <a:rPr lang="tr-TR" sz="2800" i="1" dirty="0"/>
              <a:t> is </a:t>
            </a:r>
            <a:r>
              <a:rPr lang="tr-TR" sz="2800" i="1" dirty="0" err="1"/>
              <a:t>usually</a:t>
            </a:r>
            <a:r>
              <a:rPr lang="tr-TR" sz="2800" i="1" dirty="0"/>
              <a:t> </a:t>
            </a:r>
            <a:r>
              <a:rPr lang="tr-TR" sz="2800" i="1" dirty="0" err="1"/>
              <a:t>used</a:t>
            </a:r>
            <a:r>
              <a:rPr lang="tr-TR" sz="2800" i="1" dirty="0"/>
              <a:t> </a:t>
            </a:r>
            <a:r>
              <a:rPr lang="tr-TR" sz="2800" i="1" dirty="0" err="1"/>
              <a:t>for</a:t>
            </a:r>
            <a:r>
              <a:rPr lang="tr-TR" sz="2800" i="1" dirty="0"/>
              <a:t> </a:t>
            </a:r>
            <a:r>
              <a:rPr lang="tr-TR" sz="2800" i="1" dirty="0" err="1"/>
              <a:t>bottles</a:t>
            </a:r>
            <a:r>
              <a:rPr lang="tr-TR" sz="2800" i="1" dirty="0"/>
              <a:t> </a:t>
            </a:r>
            <a:r>
              <a:rPr lang="tr-TR" sz="2800" i="1" dirty="0" err="1"/>
              <a:t>with</a:t>
            </a:r>
            <a:r>
              <a:rPr lang="tr-TR" sz="2800" i="1" dirty="0"/>
              <a:t> </a:t>
            </a:r>
            <a:r>
              <a:rPr lang="tr-TR" sz="2800" dirty="0"/>
              <a:t>a </a:t>
            </a:r>
            <a:r>
              <a:rPr lang="tr-TR" sz="2800" dirty="0" err="1"/>
              <a:t>neck</a:t>
            </a:r>
            <a:r>
              <a:rPr lang="tr-TR" sz="2800" dirty="0"/>
              <a:t> </a:t>
            </a:r>
            <a:r>
              <a:rPr lang="tr-TR" sz="2800" dirty="0" err="1"/>
              <a:t>finish</a:t>
            </a:r>
            <a:r>
              <a:rPr lang="tr-TR" sz="2800" dirty="0"/>
              <a:t> size of ≤35mm</a:t>
            </a: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Step 2) CONTAINER FORMING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800" dirty="0" err="1"/>
              <a:t>Additionally</a:t>
            </a:r>
            <a:r>
              <a:rPr lang="tr-TR" sz="2800" dirty="0"/>
              <a:t>, </a:t>
            </a:r>
            <a:r>
              <a:rPr lang="tr-TR" sz="2800" dirty="0" err="1"/>
              <a:t>during</a:t>
            </a:r>
            <a:r>
              <a:rPr lang="tr-TR" sz="2800" dirty="0"/>
              <a:t> </a:t>
            </a:r>
            <a:r>
              <a:rPr lang="tr-TR" sz="2800" dirty="0" err="1"/>
              <a:t>forming</a:t>
            </a:r>
            <a:r>
              <a:rPr lang="tr-TR" sz="2800" dirty="0"/>
              <a:t> </a:t>
            </a:r>
            <a:r>
              <a:rPr lang="tr-TR" sz="2800" dirty="0" err="1"/>
              <a:t>process</a:t>
            </a:r>
            <a:r>
              <a:rPr lang="tr-TR" sz="2800" dirty="0"/>
              <a:t>, </a:t>
            </a:r>
            <a:r>
              <a:rPr lang="tr-TR" sz="2800" b="1" dirty="0" err="1">
                <a:solidFill>
                  <a:srgbClr val="C00000"/>
                </a:solidFill>
              </a:rPr>
              <a:t>arrangement</a:t>
            </a:r>
            <a:r>
              <a:rPr lang="tr-TR" sz="2800" b="1" dirty="0">
                <a:solidFill>
                  <a:srgbClr val="C00000"/>
                </a:solidFill>
              </a:rPr>
              <a:t> of </a:t>
            </a:r>
            <a:r>
              <a:rPr lang="tr-TR" sz="2800" b="1" dirty="0" err="1">
                <a:solidFill>
                  <a:srgbClr val="C00000"/>
                </a:solidFill>
              </a:rPr>
              <a:t>tilt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angle</a:t>
            </a:r>
            <a:r>
              <a:rPr lang="tr-TR" sz="2800" dirty="0"/>
              <a:t> is </a:t>
            </a:r>
            <a:r>
              <a:rPr lang="tr-TR" sz="2800" dirty="0" err="1"/>
              <a:t>another</a:t>
            </a:r>
            <a:r>
              <a:rPr lang="tr-TR" sz="2800" dirty="0"/>
              <a:t> </a:t>
            </a:r>
            <a:r>
              <a:rPr lang="tr-TR" sz="2800" dirty="0" err="1"/>
              <a:t>crucial</a:t>
            </a:r>
            <a:r>
              <a:rPr lang="tr-TR" sz="2800" dirty="0"/>
              <a:t> step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stability</a:t>
            </a:r>
            <a:r>
              <a:rPr lang="tr-TR" sz="2800" dirty="0"/>
              <a:t> </a:t>
            </a:r>
            <a:r>
              <a:rPr lang="tr-TR" sz="2800" dirty="0" err="1"/>
              <a:t>degree</a:t>
            </a:r>
            <a:r>
              <a:rPr lang="tr-TR" sz="2800" dirty="0"/>
              <a:t> of </a:t>
            </a:r>
            <a:r>
              <a:rPr lang="tr-TR" sz="2800" dirty="0" err="1"/>
              <a:t>glass</a:t>
            </a:r>
            <a:r>
              <a:rPr lang="tr-TR" sz="2800" dirty="0"/>
              <a:t> </a:t>
            </a:r>
            <a:r>
              <a:rPr lang="tr-TR" sz="2800" dirty="0" err="1"/>
              <a:t>materials</a:t>
            </a:r>
            <a:endParaRPr lang="tr-TR" sz="2800" dirty="0"/>
          </a:p>
          <a:p>
            <a:pPr lvl="1"/>
            <a:endParaRPr lang="tr-TR" sz="2800" dirty="0"/>
          </a:p>
          <a:p>
            <a:pPr lvl="1"/>
            <a:r>
              <a:rPr lang="tr-TR" sz="2800" dirty="0" err="1"/>
              <a:t>Tilt</a:t>
            </a:r>
            <a:r>
              <a:rPr lang="tr-TR" sz="2800" dirty="0"/>
              <a:t> </a:t>
            </a:r>
            <a:r>
              <a:rPr lang="tr-TR" sz="2800" dirty="0" err="1"/>
              <a:t>angle</a:t>
            </a:r>
            <a:r>
              <a:rPr lang="tr-TR" sz="2800" dirty="0"/>
              <a:t> </a:t>
            </a:r>
            <a:r>
              <a:rPr lang="tr-TR" sz="2800" dirty="0" err="1"/>
              <a:t>should</a:t>
            </a:r>
            <a:r>
              <a:rPr lang="tr-TR" sz="2800" dirty="0"/>
              <a:t> be</a:t>
            </a:r>
            <a:r>
              <a:rPr lang="en-US" sz="2800" dirty="0"/>
              <a:t> ≥22°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a </a:t>
            </a:r>
            <a:r>
              <a:rPr lang="tr-TR" sz="2800" dirty="0" err="1"/>
              <a:t>wide</a:t>
            </a:r>
            <a:r>
              <a:rPr lang="tr-TR" sz="2800" dirty="0"/>
              <a:t>-</a:t>
            </a:r>
            <a:r>
              <a:rPr lang="tr-TR" sz="2800" dirty="0" err="1"/>
              <a:t>mouthed</a:t>
            </a:r>
            <a:r>
              <a:rPr lang="tr-TR" sz="2800" dirty="0"/>
              <a:t> </a:t>
            </a:r>
            <a:r>
              <a:rPr lang="tr-TR" sz="2800" dirty="0" err="1"/>
              <a:t>jar</a:t>
            </a:r>
            <a:endParaRPr lang="tr-TR" sz="2800" dirty="0"/>
          </a:p>
          <a:p>
            <a:pPr lvl="1"/>
            <a:r>
              <a:rPr lang="tr-TR" sz="2800" dirty="0" err="1"/>
              <a:t>Tilt</a:t>
            </a:r>
            <a:r>
              <a:rPr lang="tr-TR" sz="2800" dirty="0"/>
              <a:t> </a:t>
            </a:r>
            <a:r>
              <a:rPr lang="tr-TR" sz="2800" dirty="0" err="1"/>
              <a:t>angle</a:t>
            </a:r>
            <a:r>
              <a:rPr lang="tr-TR" sz="2800" dirty="0"/>
              <a:t> </a:t>
            </a:r>
            <a:r>
              <a:rPr lang="tr-TR" sz="2800" dirty="0" err="1"/>
              <a:t>should</a:t>
            </a:r>
            <a:r>
              <a:rPr lang="tr-TR" sz="2800" dirty="0"/>
              <a:t> be</a:t>
            </a:r>
            <a:r>
              <a:rPr lang="en-US" sz="2800" dirty="0"/>
              <a:t> ≥16°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a </a:t>
            </a:r>
            <a:r>
              <a:rPr lang="tr-TR" sz="2800" dirty="0" err="1"/>
              <a:t>bottle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Step 3) SURFACE TREATMENTS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3200" dirty="0" err="1"/>
              <a:t>After</a:t>
            </a:r>
            <a:r>
              <a:rPr lang="tr-TR" sz="3200" dirty="0"/>
              <a:t> </a:t>
            </a:r>
            <a:r>
              <a:rPr lang="tr-TR" sz="3200" dirty="0" err="1"/>
              <a:t>forming</a:t>
            </a:r>
            <a:r>
              <a:rPr lang="tr-TR" sz="3200" dirty="0"/>
              <a:t> </a:t>
            </a:r>
            <a:r>
              <a:rPr lang="tr-TR" sz="3200" dirty="0" err="1"/>
              <a:t>process</a:t>
            </a:r>
            <a:r>
              <a:rPr lang="tr-TR" sz="3200" dirty="0"/>
              <a:t> is </a:t>
            </a:r>
            <a:r>
              <a:rPr lang="tr-TR" sz="3200" dirty="0" err="1"/>
              <a:t>completed</a:t>
            </a:r>
            <a:r>
              <a:rPr lang="tr-TR" sz="3200" dirty="0"/>
              <a:t>, </a:t>
            </a:r>
            <a:r>
              <a:rPr lang="tr-TR" sz="3200" dirty="0" err="1"/>
              <a:t>three</a:t>
            </a:r>
            <a:r>
              <a:rPr lang="tr-TR" sz="3200" dirty="0"/>
              <a:t> </a:t>
            </a:r>
            <a:r>
              <a:rPr lang="tr-TR" sz="3200" dirty="0" err="1"/>
              <a:t>following</a:t>
            </a:r>
            <a:r>
              <a:rPr lang="tr-TR" sz="3200" dirty="0"/>
              <a:t> </a:t>
            </a:r>
            <a:r>
              <a:rPr lang="tr-TR" sz="3200" dirty="0" err="1"/>
              <a:t>stages</a:t>
            </a:r>
            <a:r>
              <a:rPr lang="tr-TR" sz="3200" dirty="0"/>
              <a:t> </a:t>
            </a:r>
            <a:r>
              <a:rPr lang="tr-TR" sz="3200" dirty="0" err="1"/>
              <a:t>are</a:t>
            </a:r>
            <a:r>
              <a:rPr lang="tr-TR" sz="3200" dirty="0"/>
              <a:t> </a:t>
            </a:r>
            <a:r>
              <a:rPr lang="tr-TR" sz="3200" dirty="0" err="1"/>
              <a:t>applied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glass</a:t>
            </a:r>
            <a:r>
              <a:rPr lang="tr-TR" sz="3200" dirty="0"/>
              <a:t> </a:t>
            </a:r>
            <a:r>
              <a:rPr lang="tr-TR" sz="3200" dirty="0" err="1"/>
              <a:t>container</a:t>
            </a:r>
            <a:endParaRPr lang="tr-TR" sz="3200" dirty="0"/>
          </a:p>
          <a:p>
            <a:pPr lvl="2"/>
            <a:r>
              <a:rPr lang="tr-TR" sz="3200" dirty="0"/>
              <a:t>Hot </a:t>
            </a:r>
            <a:r>
              <a:rPr lang="tr-TR" sz="3200" dirty="0" err="1"/>
              <a:t>end</a:t>
            </a:r>
            <a:r>
              <a:rPr lang="tr-TR" sz="3200" dirty="0"/>
              <a:t> </a:t>
            </a:r>
            <a:r>
              <a:rPr lang="tr-TR" sz="3200" dirty="0" err="1"/>
              <a:t>treatment</a:t>
            </a:r>
            <a:endParaRPr lang="tr-TR" sz="3200" dirty="0"/>
          </a:p>
          <a:p>
            <a:pPr lvl="2"/>
            <a:r>
              <a:rPr lang="tr-TR" sz="3200" dirty="0" err="1"/>
              <a:t>Cold</a:t>
            </a:r>
            <a:r>
              <a:rPr lang="tr-TR" sz="3200" dirty="0"/>
              <a:t> </a:t>
            </a:r>
            <a:r>
              <a:rPr lang="tr-TR" sz="3200" dirty="0" err="1"/>
              <a:t>end</a:t>
            </a:r>
            <a:r>
              <a:rPr lang="tr-TR" sz="3200" dirty="0"/>
              <a:t> </a:t>
            </a:r>
            <a:r>
              <a:rPr lang="tr-TR" sz="3200" dirty="0" err="1"/>
              <a:t>treatment</a:t>
            </a:r>
            <a:endParaRPr lang="tr-TR" sz="3200" dirty="0"/>
          </a:p>
          <a:p>
            <a:pPr lvl="2"/>
            <a:r>
              <a:rPr lang="tr-TR" sz="3200" dirty="0" err="1"/>
              <a:t>Container</a:t>
            </a:r>
            <a:r>
              <a:rPr lang="tr-TR" sz="3200" dirty="0"/>
              <a:t> </a:t>
            </a:r>
            <a:r>
              <a:rPr lang="tr-TR" sz="3200" dirty="0" err="1"/>
              <a:t>inspection</a:t>
            </a:r>
            <a:r>
              <a:rPr lang="tr-TR" sz="3200" dirty="0"/>
              <a:t> </a:t>
            </a:r>
            <a:r>
              <a:rPr lang="tr-TR" sz="3200" dirty="0" err="1"/>
              <a:t>and</a:t>
            </a:r>
            <a:r>
              <a:rPr lang="tr-TR" sz="3200" dirty="0"/>
              <a:t> </a:t>
            </a:r>
            <a:r>
              <a:rPr lang="tr-TR" sz="3200" dirty="0" err="1"/>
              <a:t>quality</a:t>
            </a:r>
            <a:endParaRPr lang="tr-TR" sz="3200" dirty="0"/>
          </a:p>
          <a:p>
            <a:endParaRPr lang="tr-TR" sz="4000" dirty="0"/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Step 3.1) HOT END TREATMENT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84048" y="1600200"/>
            <a:ext cx="8531352" cy="4495800"/>
          </a:xfrm>
        </p:spPr>
        <p:txBody>
          <a:bodyPr>
            <a:noAutofit/>
          </a:bodyPr>
          <a:lstStyle/>
          <a:p>
            <a:r>
              <a:rPr lang="en-US" sz="2800" dirty="0"/>
              <a:t>The </a:t>
            </a:r>
            <a:r>
              <a:rPr lang="en-US" sz="2800" b="1" dirty="0"/>
              <a:t>purpose </a:t>
            </a:r>
            <a:r>
              <a:rPr lang="en-US" sz="2800" dirty="0"/>
              <a:t>of hot end surface treatment is </a:t>
            </a:r>
            <a:r>
              <a:rPr lang="en-US" sz="2800" b="1" dirty="0">
                <a:solidFill>
                  <a:srgbClr val="C00000"/>
                </a:solidFill>
              </a:rPr>
              <a:t>to prevent surface damage whilst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the bottle is still hot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0000FF"/>
                </a:solidFill>
              </a:rPr>
              <a:t>to help maintain the strength of the container</a:t>
            </a:r>
            <a:endParaRPr lang="tr-TR" sz="2800" b="1" dirty="0">
              <a:solidFill>
                <a:srgbClr val="0000FF"/>
              </a:solidFill>
            </a:endParaRPr>
          </a:p>
          <a:p>
            <a:pPr>
              <a:buNone/>
            </a:pPr>
            <a:endParaRPr lang="tr-TR" sz="1000" b="1" dirty="0">
              <a:solidFill>
                <a:srgbClr val="0000FF"/>
              </a:solidFill>
            </a:endParaRPr>
          </a:p>
          <a:p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en-US" sz="2800" dirty="0"/>
              <a:t>most common coating material deposited is </a:t>
            </a:r>
            <a:r>
              <a:rPr lang="en-US" sz="2800" b="1" dirty="0"/>
              <a:t>tin oxide</a:t>
            </a:r>
            <a:endParaRPr lang="tr-TR" sz="2800" b="1" dirty="0"/>
          </a:p>
          <a:p>
            <a:r>
              <a:rPr lang="tr-TR" sz="2800" dirty="0" err="1"/>
              <a:t>Sometimes</a:t>
            </a:r>
            <a:r>
              <a:rPr lang="tr-TR" sz="2800" dirty="0"/>
              <a:t>, </a:t>
            </a:r>
            <a:r>
              <a:rPr lang="tr-TR" sz="2800" b="1" dirty="0" err="1"/>
              <a:t>derivatives</a:t>
            </a:r>
            <a:r>
              <a:rPr lang="tr-TR" sz="2800" b="1" dirty="0"/>
              <a:t> of </a:t>
            </a:r>
            <a:r>
              <a:rPr lang="tr-TR" sz="2800" b="1" dirty="0" err="1"/>
              <a:t>titanium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also</a:t>
            </a:r>
            <a:r>
              <a:rPr lang="tr-TR" sz="2800" dirty="0"/>
              <a:t> </a:t>
            </a:r>
            <a:r>
              <a:rPr lang="tr-TR" sz="2800" dirty="0" err="1"/>
              <a:t>used</a:t>
            </a:r>
            <a:r>
              <a:rPr lang="tr-TR" sz="2800" dirty="0"/>
              <a:t>; </a:t>
            </a:r>
            <a:r>
              <a:rPr lang="tr-TR" sz="2800" dirty="0" err="1"/>
              <a:t>although</a:t>
            </a:r>
            <a:r>
              <a:rPr lang="tr-TR" sz="2800" dirty="0"/>
              <a:t>, it </a:t>
            </a:r>
            <a:r>
              <a:rPr lang="tr-TR" sz="2800" b="1" dirty="0" err="1">
                <a:solidFill>
                  <a:srgbClr val="C00000"/>
                </a:solidFill>
              </a:rPr>
              <a:t>tends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to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generate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more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high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friction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surfaces</a:t>
            </a:r>
            <a:r>
              <a:rPr lang="tr-TR" sz="2800" dirty="0"/>
              <a:t>. </a:t>
            </a:r>
            <a:r>
              <a:rPr lang="tr-TR" sz="2800" dirty="0" err="1"/>
              <a:t>In</a:t>
            </a:r>
            <a:r>
              <a:rPr lang="tr-TR" sz="2800" dirty="0"/>
              <a:t> </a:t>
            </a:r>
            <a:r>
              <a:rPr lang="tr-TR" sz="2800" dirty="0" err="1"/>
              <a:t>this</a:t>
            </a:r>
            <a:r>
              <a:rPr lang="tr-TR" sz="2800" dirty="0"/>
              <a:t> </a:t>
            </a:r>
            <a:r>
              <a:rPr lang="tr-TR" sz="2800" dirty="0" err="1"/>
              <a:t>condition</a:t>
            </a:r>
            <a:r>
              <a:rPr lang="tr-TR" sz="2800" dirty="0"/>
              <a:t>, </a:t>
            </a:r>
            <a:r>
              <a:rPr lang="tr-TR" sz="2800" b="1" dirty="0" err="1"/>
              <a:t>lubricant</a:t>
            </a:r>
            <a:r>
              <a:rPr lang="tr-TR" sz="2800" dirty="0"/>
              <a:t> (a </a:t>
            </a:r>
            <a:r>
              <a:rPr lang="tr-TR" sz="2800" dirty="0" err="1"/>
              <a:t>greasy</a:t>
            </a:r>
            <a:r>
              <a:rPr lang="tr-TR" sz="2800" dirty="0"/>
              <a:t> </a:t>
            </a:r>
            <a:r>
              <a:rPr lang="tr-TR" sz="2800" dirty="0" err="1"/>
              <a:t>compound</a:t>
            </a:r>
            <a:r>
              <a:rPr lang="tr-TR" sz="2800" dirty="0"/>
              <a:t>) is </a:t>
            </a:r>
            <a:r>
              <a:rPr lang="tr-TR" sz="2800" dirty="0" err="1"/>
              <a:t>added</a:t>
            </a:r>
            <a:r>
              <a:rPr lang="tr-TR" sz="2800" dirty="0"/>
              <a:t> in </a:t>
            </a:r>
            <a:r>
              <a:rPr lang="tr-TR" sz="2800" dirty="0" err="1"/>
              <a:t>order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overcome</a:t>
            </a:r>
            <a:r>
              <a:rPr lang="tr-TR" sz="2800" dirty="0"/>
              <a:t> </a:t>
            </a:r>
            <a:r>
              <a:rPr lang="tr-TR" sz="2800" dirty="0" err="1"/>
              <a:t>this</a:t>
            </a:r>
            <a:r>
              <a:rPr lang="tr-TR" sz="2800" dirty="0"/>
              <a:t> problem</a:t>
            </a: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Glass</a:t>
            </a:r>
            <a:r>
              <a:rPr lang="tr-TR" b="1" dirty="0"/>
              <a:t> </a:t>
            </a:r>
            <a:r>
              <a:rPr lang="tr-TR" b="1" dirty="0" err="1"/>
              <a:t>packaging</a:t>
            </a:r>
            <a:r>
              <a:rPr lang="tr-TR" b="1" dirty="0"/>
              <a:t> in </a:t>
            </a:r>
            <a:r>
              <a:rPr lang="tr-TR" b="1" dirty="0" err="1"/>
              <a:t>food</a:t>
            </a:r>
            <a:r>
              <a:rPr lang="tr-TR" b="1" dirty="0"/>
              <a:t> </a:t>
            </a:r>
            <a:r>
              <a:rPr lang="tr-TR" b="1" dirty="0" err="1"/>
              <a:t>industry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800" dirty="0" err="1"/>
              <a:t>Glass</a:t>
            </a:r>
            <a:r>
              <a:rPr lang="tr-TR" sz="2800" dirty="0"/>
              <a:t> is </a:t>
            </a:r>
            <a:r>
              <a:rPr lang="tr-TR" sz="2800" b="1" dirty="0" err="1">
                <a:solidFill>
                  <a:srgbClr val="C00000"/>
                </a:solidFill>
              </a:rPr>
              <a:t>defined</a:t>
            </a:r>
            <a:r>
              <a:rPr lang="tr-TR" sz="2800" b="1" dirty="0">
                <a:solidFill>
                  <a:srgbClr val="C00000"/>
                </a:solidFill>
              </a:rPr>
              <a:t> as a mineral </a:t>
            </a:r>
            <a:r>
              <a:rPr lang="en-US" sz="2800" b="1" dirty="0">
                <a:solidFill>
                  <a:srgbClr val="C00000"/>
                </a:solidFill>
              </a:rPr>
              <a:t>product obtained by melting</a:t>
            </a:r>
            <a:endParaRPr lang="tr-TR" sz="2800" b="1" dirty="0">
              <a:solidFill>
                <a:srgbClr val="C00000"/>
              </a:solidFill>
            </a:endParaRPr>
          </a:p>
          <a:p>
            <a:r>
              <a:rPr lang="tr-TR" sz="2800" dirty="0" err="1"/>
              <a:t>In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food</a:t>
            </a:r>
            <a:r>
              <a:rPr lang="tr-TR" sz="2800" dirty="0"/>
              <a:t> </a:t>
            </a:r>
            <a:r>
              <a:rPr lang="tr-TR" sz="2800" dirty="0" err="1"/>
              <a:t>industry</a:t>
            </a:r>
            <a:r>
              <a:rPr lang="tr-TR" sz="2800" dirty="0"/>
              <a:t>, t</a:t>
            </a:r>
            <a:r>
              <a:rPr lang="en-US" sz="2800" dirty="0"/>
              <a:t>he two main types of glass container</a:t>
            </a:r>
            <a:r>
              <a:rPr lang="tr-TR" sz="2800" dirty="0"/>
              <a:t>s</a:t>
            </a:r>
            <a:r>
              <a:rPr lang="en-US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used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packaging</a:t>
            </a:r>
            <a:endParaRPr lang="tr-TR" sz="2800" dirty="0"/>
          </a:p>
          <a:p>
            <a:pPr lvl="2"/>
            <a:r>
              <a:rPr lang="tr-TR" sz="2800" b="1" dirty="0" err="1"/>
              <a:t>Bottles</a:t>
            </a:r>
            <a:r>
              <a:rPr lang="tr-TR" sz="2800" b="1" dirty="0"/>
              <a:t>: </a:t>
            </a:r>
            <a:r>
              <a:rPr lang="tr-TR" sz="2800" b="1" dirty="0" err="1"/>
              <a:t>They</a:t>
            </a:r>
            <a:r>
              <a:rPr lang="tr-TR" sz="2800" b="1" dirty="0"/>
              <a:t> </a:t>
            </a:r>
            <a:r>
              <a:rPr lang="tr-TR" sz="2800" b="1" dirty="0" err="1"/>
              <a:t>have</a:t>
            </a:r>
            <a:r>
              <a:rPr lang="tr-TR" sz="2800" b="1" dirty="0"/>
              <a:t> </a:t>
            </a:r>
            <a:r>
              <a:rPr lang="tr-TR" sz="2800" b="1" dirty="0" err="1"/>
              <a:t>narrow</a:t>
            </a:r>
            <a:r>
              <a:rPr lang="tr-TR" sz="2800" b="1" dirty="0"/>
              <a:t> </a:t>
            </a:r>
            <a:r>
              <a:rPr lang="tr-TR" sz="2800" b="1" dirty="0" err="1"/>
              <a:t>necks</a:t>
            </a:r>
            <a:endParaRPr lang="tr-TR" sz="2800" b="1" dirty="0"/>
          </a:p>
          <a:p>
            <a:pPr lvl="2"/>
            <a:r>
              <a:rPr lang="tr-TR" sz="2800" b="1" dirty="0" err="1">
                <a:solidFill>
                  <a:srgbClr val="0000FF"/>
                </a:solidFill>
              </a:rPr>
              <a:t>Jars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and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pots</a:t>
            </a:r>
            <a:r>
              <a:rPr lang="tr-TR" sz="2800" b="1" dirty="0">
                <a:solidFill>
                  <a:srgbClr val="0000FF"/>
                </a:solidFill>
              </a:rPr>
              <a:t>: </a:t>
            </a:r>
            <a:r>
              <a:rPr lang="tr-TR" sz="2800" b="1" dirty="0" err="1">
                <a:solidFill>
                  <a:srgbClr val="0000FF"/>
                </a:solidFill>
              </a:rPr>
              <a:t>They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have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wide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openings</a:t>
            </a:r>
            <a:endParaRPr lang="tr-TR" sz="2800" b="1" dirty="0">
              <a:solidFill>
                <a:srgbClr val="0000FF"/>
              </a:solidFill>
            </a:endParaRPr>
          </a:p>
        </p:txBody>
      </p:sp>
      <p:pic>
        <p:nvPicPr>
          <p:cNvPr id="29698" name="Picture 2" descr="O reposicionamento das embalagens de vidro - Vidrad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4575" y="4572000"/>
            <a:ext cx="4289425" cy="2286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Step 3.2) COLD END TREATMENT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800" dirty="0" err="1"/>
              <a:t>Cold</a:t>
            </a:r>
            <a:r>
              <a:rPr lang="tr-TR" sz="2800" dirty="0"/>
              <a:t> </a:t>
            </a:r>
            <a:r>
              <a:rPr lang="tr-TR" sz="2800" dirty="0" err="1"/>
              <a:t>end</a:t>
            </a:r>
            <a:r>
              <a:rPr lang="tr-TR" sz="2800" dirty="0"/>
              <a:t> </a:t>
            </a:r>
            <a:r>
              <a:rPr lang="tr-TR" sz="2800" dirty="0" err="1"/>
              <a:t>treatment</a:t>
            </a:r>
            <a:r>
              <a:rPr lang="tr-TR" sz="2800" dirty="0"/>
              <a:t> </a:t>
            </a:r>
            <a:r>
              <a:rPr lang="tr-TR" sz="2800" dirty="0" err="1"/>
              <a:t>process</a:t>
            </a:r>
            <a:r>
              <a:rPr lang="tr-TR" sz="2800" dirty="0"/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applied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by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spray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or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vapour</a:t>
            </a:r>
            <a:r>
              <a:rPr lang="tr-TR" sz="2800" b="1" dirty="0">
                <a:solidFill>
                  <a:srgbClr val="C00000"/>
                </a:solidFill>
              </a:rPr>
              <a:t> of </a:t>
            </a:r>
            <a:r>
              <a:rPr lang="tr-TR" sz="2800" b="1" dirty="0" err="1">
                <a:solidFill>
                  <a:srgbClr val="C00000"/>
                </a:solidFill>
              </a:rPr>
              <a:t>lubricants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into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the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container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</a:p>
          <a:p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most</a:t>
            </a:r>
            <a:r>
              <a:rPr lang="tr-TR" sz="2800" dirty="0"/>
              <a:t> </a:t>
            </a:r>
            <a:r>
              <a:rPr lang="tr-TR" sz="2800" dirty="0" err="1"/>
              <a:t>commonly</a:t>
            </a:r>
            <a:r>
              <a:rPr lang="tr-TR" sz="2800" dirty="0"/>
              <a:t> </a:t>
            </a:r>
            <a:r>
              <a:rPr lang="tr-TR" sz="2800" dirty="0" err="1"/>
              <a:t>lubricants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derivatives</a:t>
            </a:r>
            <a:r>
              <a:rPr lang="tr-TR" sz="2800" dirty="0"/>
              <a:t> of </a:t>
            </a:r>
            <a:r>
              <a:rPr lang="tr-TR" sz="2800" b="1" dirty="0"/>
              <a:t>polyester </a:t>
            </a:r>
            <a:r>
              <a:rPr lang="tr-TR" sz="2800" b="1" dirty="0" err="1"/>
              <a:t>waxes</a:t>
            </a:r>
            <a:r>
              <a:rPr lang="tr-TR" sz="2800" b="1" dirty="0"/>
              <a:t> </a:t>
            </a:r>
            <a:r>
              <a:rPr lang="tr-TR" sz="2800" b="1" dirty="0" err="1"/>
              <a:t>or</a:t>
            </a:r>
            <a:r>
              <a:rPr lang="tr-TR" sz="2800" b="1" dirty="0"/>
              <a:t> </a:t>
            </a:r>
            <a:r>
              <a:rPr lang="tr-TR" sz="2800" b="1" dirty="0" err="1"/>
              <a:t>polyethylene</a:t>
            </a:r>
            <a:endParaRPr lang="tr-TR" sz="2800" b="1" dirty="0"/>
          </a:p>
          <a:p>
            <a:r>
              <a:rPr lang="tr-TR" sz="2800" dirty="0" err="1"/>
              <a:t>This</a:t>
            </a:r>
            <a:r>
              <a:rPr lang="tr-TR" sz="2800" dirty="0"/>
              <a:t> </a:t>
            </a:r>
            <a:r>
              <a:rPr lang="tr-TR" sz="2800" dirty="0" err="1"/>
              <a:t>process</a:t>
            </a:r>
            <a:r>
              <a:rPr lang="tr-TR" sz="2800" dirty="0"/>
              <a:t> has </a:t>
            </a:r>
            <a:r>
              <a:rPr lang="tr-TR" sz="2800" dirty="0" err="1"/>
              <a:t>two</a:t>
            </a:r>
            <a:r>
              <a:rPr lang="tr-TR" sz="2800" dirty="0"/>
              <a:t> </a:t>
            </a:r>
            <a:r>
              <a:rPr lang="tr-TR" sz="2800" dirty="0" err="1"/>
              <a:t>crucial</a:t>
            </a:r>
            <a:r>
              <a:rPr lang="tr-TR" sz="2800" dirty="0"/>
              <a:t> </a:t>
            </a:r>
            <a:r>
              <a:rPr lang="tr-TR" sz="2800" dirty="0" err="1"/>
              <a:t>purposes</a:t>
            </a:r>
            <a:endParaRPr lang="tr-TR" sz="2800" dirty="0"/>
          </a:p>
          <a:p>
            <a:pPr lvl="2"/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first</a:t>
            </a:r>
            <a:r>
              <a:rPr lang="tr-TR" sz="2800" dirty="0"/>
              <a:t> </a:t>
            </a:r>
            <a:r>
              <a:rPr lang="tr-TR" sz="2800" dirty="0" err="1"/>
              <a:t>purpose</a:t>
            </a:r>
            <a:r>
              <a:rPr lang="tr-TR" sz="2800" dirty="0"/>
              <a:t> is </a:t>
            </a:r>
            <a:r>
              <a:rPr lang="en-US" sz="2800" b="1" dirty="0">
                <a:solidFill>
                  <a:srgbClr val="0000FF"/>
                </a:solidFill>
              </a:rPr>
              <a:t>to create a lubricated surface </a:t>
            </a:r>
            <a:r>
              <a:rPr lang="en-US" sz="2800" dirty="0"/>
              <a:t>that does not break down under the influence of</a:t>
            </a:r>
            <a:r>
              <a:rPr lang="tr-TR" sz="2800" dirty="0"/>
              <a:t> </a:t>
            </a:r>
            <a:r>
              <a:rPr lang="tr-TR" sz="2800" dirty="0" err="1"/>
              <a:t>pressure</a:t>
            </a:r>
            <a:r>
              <a:rPr lang="tr-TR" sz="2800" dirty="0"/>
              <a:t> </a:t>
            </a:r>
            <a:r>
              <a:rPr lang="tr-TR" sz="2800" dirty="0" err="1"/>
              <a:t>or</a:t>
            </a:r>
            <a:r>
              <a:rPr lang="tr-TR" sz="2800" dirty="0"/>
              <a:t> </a:t>
            </a:r>
            <a:r>
              <a:rPr lang="tr-TR" sz="2800" dirty="0" err="1"/>
              <a:t>water</a:t>
            </a:r>
            <a:endParaRPr lang="tr-TR" sz="2800" dirty="0"/>
          </a:p>
          <a:p>
            <a:pPr lvl="2"/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second</a:t>
            </a:r>
            <a:r>
              <a:rPr lang="tr-TR" sz="2800" dirty="0"/>
              <a:t> </a:t>
            </a:r>
            <a:r>
              <a:rPr lang="tr-TR" sz="2800" dirty="0" err="1"/>
              <a:t>one</a:t>
            </a:r>
            <a:r>
              <a:rPr lang="tr-TR" sz="2800" dirty="0"/>
              <a:t> is </a:t>
            </a:r>
            <a:r>
              <a:rPr lang="tr-TR" sz="2800" b="1" dirty="0" err="1">
                <a:solidFill>
                  <a:srgbClr val="0000FF"/>
                </a:solidFill>
              </a:rPr>
              <a:t>to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help</a:t>
            </a:r>
            <a:r>
              <a:rPr lang="en-US" sz="2800" b="1" dirty="0">
                <a:solidFill>
                  <a:srgbClr val="0000FF"/>
                </a:solidFill>
              </a:rPr>
              <a:t> the flow of containers </a:t>
            </a:r>
            <a:r>
              <a:rPr lang="en-US" sz="2800" dirty="0"/>
              <a:t>through a high speed filling</a:t>
            </a:r>
            <a:r>
              <a:rPr lang="tr-TR" sz="2800" dirty="0"/>
              <a:t> </a:t>
            </a:r>
            <a:r>
              <a:rPr lang="tr-TR" sz="2800" dirty="0" err="1"/>
              <a:t>line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Step 3.3) CONTAINER INSPECTION AND QUALITY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800" dirty="0"/>
              <a:t>Q</a:t>
            </a:r>
            <a:r>
              <a:rPr lang="en-US" sz="2800" dirty="0" err="1"/>
              <a:t>uality</a:t>
            </a:r>
            <a:r>
              <a:rPr lang="en-US" sz="2800" dirty="0"/>
              <a:t> assurance is needed to ensure that consumer</a:t>
            </a:r>
            <a:r>
              <a:rPr lang="tr-TR" sz="2800" dirty="0"/>
              <a:t> </a:t>
            </a:r>
            <a:r>
              <a:rPr lang="en-US" sz="2800" dirty="0"/>
              <a:t>safety, brand owner’s needs and efficiency in handling, packing, distribution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purchasing</a:t>
            </a:r>
            <a:r>
              <a:rPr lang="tr-TR" sz="2800" dirty="0"/>
              <a:t> </a:t>
            </a:r>
            <a:r>
              <a:rPr lang="tr-TR" sz="2800" dirty="0" err="1"/>
              <a:t>stages</a:t>
            </a:r>
            <a:endParaRPr lang="tr-TR" sz="2800" dirty="0"/>
          </a:p>
          <a:p>
            <a:pPr>
              <a:buNone/>
            </a:pPr>
            <a:endParaRPr lang="tr-TR" sz="1000" dirty="0"/>
          </a:p>
          <a:p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techniques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quality</a:t>
            </a:r>
            <a:r>
              <a:rPr lang="tr-TR" sz="2800" dirty="0"/>
              <a:t> </a:t>
            </a:r>
            <a:r>
              <a:rPr lang="tr-TR" sz="2800" dirty="0" err="1"/>
              <a:t>control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defined</a:t>
            </a:r>
            <a:r>
              <a:rPr lang="tr-TR" sz="2800" dirty="0"/>
              <a:t> in </a:t>
            </a:r>
            <a:r>
              <a:rPr lang="tr-TR" sz="2800" dirty="0" err="1"/>
              <a:t>one</a:t>
            </a:r>
            <a:r>
              <a:rPr lang="tr-TR" sz="2800" dirty="0"/>
              <a:t> of </a:t>
            </a:r>
            <a:r>
              <a:rPr lang="tr-TR" sz="2800" dirty="0" err="1"/>
              <a:t>three</a:t>
            </a:r>
            <a:r>
              <a:rPr lang="tr-TR" sz="2800" dirty="0"/>
              <a:t> </a:t>
            </a:r>
            <a:r>
              <a:rPr lang="tr-TR" sz="2800" dirty="0" err="1"/>
              <a:t>categories</a:t>
            </a:r>
            <a:endParaRPr lang="tr-TR" sz="2800" dirty="0"/>
          </a:p>
          <a:p>
            <a:pPr lvl="2"/>
            <a:r>
              <a:rPr lang="tr-TR" sz="2800" dirty="0" err="1"/>
              <a:t>Chemical</a:t>
            </a:r>
            <a:r>
              <a:rPr lang="tr-TR" sz="2800" dirty="0"/>
              <a:t> </a:t>
            </a:r>
            <a:r>
              <a:rPr lang="tr-TR" sz="2800" dirty="0" err="1"/>
              <a:t>techniques</a:t>
            </a:r>
            <a:endParaRPr lang="tr-TR" sz="2800" dirty="0"/>
          </a:p>
          <a:p>
            <a:pPr lvl="2"/>
            <a:r>
              <a:rPr lang="tr-TR" sz="2800" dirty="0" err="1"/>
              <a:t>Physical</a:t>
            </a:r>
            <a:r>
              <a:rPr lang="tr-TR" sz="2800" dirty="0"/>
              <a:t> </a:t>
            </a:r>
            <a:r>
              <a:rPr lang="tr-TR" sz="2800" dirty="0" err="1"/>
              <a:t>techniques</a:t>
            </a:r>
            <a:endParaRPr lang="tr-TR" sz="2800" dirty="0"/>
          </a:p>
          <a:p>
            <a:pPr lvl="2"/>
            <a:r>
              <a:rPr lang="tr-TR" sz="2800" dirty="0" err="1"/>
              <a:t>Visual</a:t>
            </a:r>
            <a:r>
              <a:rPr lang="tr-TR" sz="2800" dirty="0"/>
              <a:t> </a:t>
            </a:r>
            <a:r>
              <a:rPr lang="tr-TR" sz="2800" dirty="0" err="1"/>
              <a:t>techniques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Chemical</a:t>
            </a:r>
            <a:r>
              <a:rPr lang="tr-TR" b="1" dirty="0"/>
              <a:t> </a:t>
            </a:r>
            <a:r>
              <a:rPr lang="tr-TR" b="1" dirty="0" err="1"/>
              <a:t>quality</a:t>
            </a:r>
            <a:r>
              <a:rPr lang="tr-TR" b="1" dirty="0"/>
              <a:t> </a:t>
            </a:r>
            <a:r>
              <a:rPr lang="tr-TR" b="1" dirty="0" err="1"/>
              <a:t>control</a:t>
            </a:r>
            <a:r>
              <a:rPr lang="tr-TR" b="1" dirty="0"/>
              <a:t> </a:t>
            </a:r>
            <a:r>
              <a:rPr lang="tr-TR" b="1" dirty="0" err="1"/>
              <a:t>techniques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Chemical testing </a:t>
            </a:r>
            <a:r>
              <a:rPr lang="en-US" sz="2800" dirty="0"/>
              <a:t>by </a:t>
            </a:r>
            <a:r>
              <a:rPr lang="en-US" sz="2800" dirty="0" err="1"/>
              <a:t>spectrophotometry</a:t>
            </a:r>
            <a:r>
              <a:rPr lang="en-US" sz="2800" dirty="0"/>
              <a:t>, flame photometry and X-ray</a:t>
            </a:r>
            <a:r>
              <a:rPr lang="tr-TR" sz="2800" dirty="0"/>
              <a:t> </a:t>
            </a:r>
            <a:r>
              <a:rPr lang="en-US" sz="2800" dirty="0"/>
              <a:t>fluorescence </a:t>
            </a:r>
            <a:r>
              <a:rPr lang="en-US" sz="2800" b="1" dirty="0">
                <a:solidFill>
                  <a:srgbClr val="C00000"/>
                </a:solidFill>
              </a:rPr>
              <a:t>is used to check raw materials and the finished glass</a:t>
            </a:r>
            <a:endParaRPr lang="tr-TR" sz="2800" b="1" dirty="0">
              <a:solidFill>
                <a:srgbClr val="C00000"/>
              </a:solidFill>
            </a:endParaRPr>
          </a:p>
          <a:p>
            <a:endParaRPr lang="tr-TR" sz="2800" dirty="0"/>
          </a:p>
          <a:p>
            <a:r>
              <a:rPr lang="en-US" sz="2800" dirty="0"/>
              <a:t>Small changes</a:t>
            </a:r>
            <a:r>
              <a:rPr lang="tr-TR" sz="2800" dirty="0"/>
              <a:t> </a:t>
            </a:r>
            <a:r>
              <a:rPr lang="en-US" sz="2800" dirty="0"/>
              <a:t>in the proportions</a:t>
            </a:r>
            <a:r>
              <a:rPr lang="tr-TR" sz="2800" dirty="0"/>
              <a:t> of </a:t>
            </a:r>
            <a:r>
              <a:rPr lang="tr-TR" sz="2800" dirty="0" err="1"/>
              <a:t>glass</a:t>
            </a:r>
            <a:r>
              <a:rPr lang="tr-TR" sz="2800" dirty="0"/>
              <a:t> </a:t>
            </a:r>
            <a:r>
              <a:rPr lang="tr-TR" sz="2800" dirty="0" err="1"/>
              <a:t>compounds</a:t>
            </a:r>
            <a:r>
              <a:rPr lang="en-US" sz="2800" dirty="0"/>
              <a:t> and purity of raw materials can have a significant effect on</a:t>
            </a:r>
            <a:r>
              <a:rPr lang="tr-TR" sz="2800" dirty="0"/>
              <a:t> </a:t>
            </a:r>
            <a:r>
              <a:rPr lang="tr-TR" sz="2800" dirty="0" err="1"/>
              <a:t>processing</a:t>
            </a:r>
            <a:r>
              <a:rPr lang="tr-TR" sz="2800" dirty="0"/>
              <a:t> </a:t>
            </a:r>
            <a:r>
              <a:rPr lang="tr-TR" sz="2800" dirty="0" err="1"/>
              <a:t>conditions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physical</a:t>
            </a:r>
            <a:r>
              <a:rPr lang="tr-TR" sz="2800" dirty="0"/>
              <a:t> </a:t>
            </a:r>
            <a:r>
              <a:rPr lang="tr-TR" sz="2800" dirty="0" err="1"/>
              <a:t>properties</a:t>
            </a:r>
            <a:r>
              <a:rPr lang="tr-TR" sz="2800" dirty="0"/>
              <a:t> (</a:t>
            </a:r>
            <a:r>
              <a:rPr lang="tr-TR" sz="2800" dirty="0" err="1"/>
              <a:t>such</a:t>
            </a:r>
            <a:r>
              <a:rPr lang="tr-TR" sz="2800" dirty="0"/>
              <a:t> as </a:t>
            </a:r>
            <a:r>
              <a:rPr lang="tr-TR" sz="2800" dirty="0" err="1"/>
              <a:t>fragility</a:t>
            </a:r>
            <a:r>
              <a:rPr lang="tr-T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/>
              <a:t>Physical</a:t>
            </a:r>
            <a:r>
              <a:rPr lang="tr-TR" b="1" dirty="0"/>
              <a:t> </a:t>
            </a:r>
            <a:r>
              <a:rPr lang="tr-TR" b="1" dirty="0" err="1"/>
              <a:t>quality</a:t>
            </a:r>
            <a:r>
              <a:rPr lang="tr-TR" b="1" dirty="0"/>
              <a:t> </a:t>
            </a:r>
            <a:r>
              <a:rPr lang="tr-TR" b="1" dirty="0" err="1"/>
              <a:t>control</a:t>
            </a:r>
            <a:r>
              <a:rPr lang="tr-TR" b="1" dirty="0"/>
              <a:t> </a:t>
            </a:r>
            <a:r>
              <a:rPr lang="tr-TR" b="1" dirty="0" err="1"/>
              <a:t>techniques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tr-TR" sz="3200" dirty="0"/>
          </a:p>
          <a:p>
            <a:r>
              <a:rPr lang="en-US" sz="3200" b="1" dirty="0"/>
              <a:t>Physical tests</a:t>
            </a:r>
            <a:r>
              <a:rPr lang="en-US" sz="3200" dirty="0"/>
              <a:t> include checking </a:t>
            </a:r>
            <a:r>
              <a:rPr lang="en-US" sz="3200" b="1" dirty="0">
                <a:solidFill>
                  <a:srgbClr val="C00000"/>
                </a:solidFill>
              </a:rPr>
              <a:t>dimensional tolerances</a:t>
            </a:r>
            <a:r>
              <a:rPr lang="en-US" sz="3200" dirty="0"/>
              <a:t>, tests for </a:t>
            </a:r>
            <a:r>
              <a:rPr lang="en-US" sz="3200" b="1" dirty="0">
                <a:solidFill>
                  <a:srgbClr val="0000FF"/>
                </a:solidFill>
              </a:rPr>
              <a:t>color</a:t>
            </a:r>
            <a:r>
              <a:rPr lang="en-US" sz="3200" dirty="0"/>
              <a:t>, </a:t>
            </a:r>
            <a:r>
              <a:rPr lang="en-US" sz="3200" b="1" dirty="0"/>
              <a:t>impact</a:t>
            </a:r>
            <a:r>
              <a:rPr lang="tr-TR" sz="3200" b="1" dirty="0"/>
              <a:t> </a:t>
            </a:r>
            <a:r>
              <a:rPr lang="en-US" sz="3200" b="1" dirty="0"/>
              <a:t>strength</a:t>
            </a:r>
            <a:r>
              <a:rPr lang="en-US" sz="3200" dirty="0"/>
              <a:t>, </a:t>
            </a:r>
            <a:r>
              <a:rPr lang="en-US" sz="3200" b="1" dirty="0">
                <a:solidFill>
                  <a:srgbClr val="C00000"/>
                </a:solidFill>
              </a:rPr>
              <a:t>thermal shock resistance</a:t>
            </a:r>
            <a:r>
              <a:rPr lang="en-US" sz="3200" dirty="0"/>
              <a:t> and </a:t>
            </a:r>
            <a:r>
              <a:rPr lang="en-US" sz="3200" b="1" dirty="0">
                <a:solidFill>
                  <a:srgbClr val="0000FF"/>
                </a:solidFill>
              </a:rPr>
              <a:t>internal pressure strength</a:t>
            </a:r>
            <a:endParaRPr lang="tr-TR" sz="3200" b="1" dirty="0">
              <a:solidFill>
                <a:srgbClr val="0000FF"/>
              </a:solidFill>
            </a:endParaRP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Visual</a:t>
            </a:r>
            <a:r>
              <a:rPr lang="tr-TR" b="1" dirty="0"/>
              <a:t> </a:t>
            </a:r>
            <a:r>
              <a:rPr lang="tr-TR" b="1" dirty="0" err="1"/>
              <a:t>quality</a:t>
            </a:r>
            <a:r>
              <a:rPr lang="tr-TR" b="1" dirty="0"/>
              <a:t> </a:t>
            </a:r>
            <a:r>
              <a:rPr lang="tr-TR" b="1" dirty="0" err="1"/>
              <a:t>control</a:t>
            </a:r>
            <a:r>
              <a:rPr lang="tr-TR" b="1" dirty="0"/>
              <a:t> </a:t>
            </a:r>
            <a:r>
              <a:rPr lang="tr-TR" b="1" dirty="0" err="1"/>
              <a:t>techniques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800" dirty="0" err="1"/>
              <a:t>Visual</a:t>
            </a:r>
            <a:r>
              <a:rPr lang="tr-TR" sz="2800" dirty="0"/>
              <a:t> </a:t>
            </a:r>
            <a:r>
              <a:rPr lang="tr-TR" sz="2800" dirty="0" err="1"/>
              <a:t>tests</a:t>
            </a:r>
            <a:r>
              <a:rPr lang="tr-TR" sz="2800" dirty="0"/>
              <a:t> </a:t>
            </a:r>
            <a:r>
              <a:rPr lang="en-US" sz="2800" dirty="0"/>
              <a:t>check for defects that can be seen</a:t>
            </a:r>
            <a:r>
              <a:rPr lang="tr-TR" sz="2800" dirty="0"/>
              <a:t> </a:t>
            </a:r>
            <a:r>
              <a:rPr lang="tr-TR" sz="2800" dirty="0" err="1"/>
              <a:t>with</a:t>
            </a:r>
            <a:r>
              <a:rPr lang="tr-TR" sz="2800" dirty="0"/>
              <a:t> </a:t>
            </a:r>
            <a:r>
              <a:rPr lang="tr-TR" sz="2800" dirty="0" err="1"/>
              <a:t>neck</a:t>
            </a:r>
            <a:r>
              <a:rPr lang="tr-TR" sz="2800" dirty="0"/>
              <a:t> </a:t>
            </a:r>
            <a:r>
              <a:rPr lang="tr-TR" sz="2800" dirty="0" err="1"/>
              <a:t>eyes</a:t>
            </a:r>
            <a:endParaRPr lang="tr-TR" sz="2800" dirty="0"/>
          </a:p>
          <a:p>
            <a:pPr>
              <a:buNone/>
            </a:pPr>
            <a:endParaRPr lang="tr-TR" sz="1000" dirty="0"/>
          </a:p>
          <a:p>
            <a:r>
              <a:rPr lang="tr-TR" sz="2800" dirty="0" err="1"/>
              <a:t>These</a:t>
            </a:r>
            <a:r>
              <a:rPr lang="tr-TR" sz="2800" dirty="0"/>
              <a:t> </a:t>
            </a:r>
            <a:r>
              <a:rPr lang="tr-TR" sz="2800" dirty="0" err="1"/>
              <a:t>defects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detected</a:t>
            </a:r>
            <a:r>
              <a:rPr lang="tr-TR" sz="2800" dirty="0"/>
              <a:t> </a:t>
            </a:r>
            <a:r>
              <a:rPr lang="tr-TR" sz="2800" dirty="0" err="1"/>
              <a:t>by</a:t>
            </a:r>
            <a:r>
              <a:rPr lang="tr-TR" sz="2800" dirty="0"/>
              <a:t> </a:t>
            </a:r>
            <a:r>
              <a:rPr lang="tr-TR" sz="2800" dirty="0" err="1"/>
              <a:t>automatic</a:t>
            </a:r>
            <a:r>
              <a:rPr lang="tr-TR" sz="2800" dirty="0"/>
              <a:t> </a:t>
            </a:r>
            <a:r>
              <a:rPr lang="tr-TR" sz="2800" dirty="0" err="1"/>
              <a:t>monitoring</a:t>
            </a:r>
            <a:r>
              <a:rPr lang="tr-TR" sz="2800" dirty="0"/>
              <a:t> </a:t>
            </a:r>
            <a:r>
              <a:rPr lang="tr-TR" sz="2800" dirty="0" err="1"/>
              <a:t>system</a:t>
            </a:r>
            <a:r>
              <a:rPr lang="tr-TR" sz="2800" dirty="0"/>
              <a:t> </a:t>
            </a:r>
            <a:r>
              <a:rPr lang="tr-TR" sz="2800" dirty="0" err="1"/>
              <a:t>with</a:t>
            </a:r>
            <a:r>
              <a:rPr lang="tr-TR" sz="2800" dirty="0"/>
              <a:t> </a:t>
            </a:r>
            <a:r>
              <a:rPr lang="tr-TR" sz="2800" dirty="0" err="1"/>
              <a:t>multiple</a:t>
            </a:r>
            <a:r>
              <a:rPr lang="tr-TR" sz="2800" dirty="0"/>
              <a:t> </a:t>
            </a:r>
            <a:r>
              <a:rPr lang="tr-TR" sz="2800" dirty="0" err="1"/>
              <a:t>cameras</a:t>
            </a:r>
            <a:endParaRPr lang="tr-TR" sz="2800" dirty="0"/>
          </a:p>
          <a:p>
            <a:pPr>
              <a:buNone/>
            </a:pPr>
            <a:endParaRPr lang="tr-TR" sz="1000" dirty="0"/>
          </a:p>
          <a:p>
            <a:r>
              <a:rPr lang="tr-TR" sz="2800" b="1" dirty="0" err="1"/>
              <a:t>Visual</a:t>
            </a:r>
            <a:r>
              <a:rPr lang="tr-TR" sz="2800" b="1" dirty="0"/>
              <a:t> </a:t>
            </a:r>
            <a:r>
              <a:rPr lang="tr-TR" sz="2800" b="1" dirty="0" err="1"/>
              <a:t>defects</a:t>
            </a:r>
            <a:r>
              <a:rPr lang="tr-TR" sz="2800" b="1" dirty="0"/>
              <a:t> </a:t>
            </a:r>
            <a:r>
              <a:rPr lang="tr-TR" sz="2800" dirty="0" err="1"/>
              <a:t>comprise</a:t>
            </a:r>
            <a:r>
              <a:rPr lang="tr-TR" sz="2800" dirty="0"/>
              <a:t> </a:t>
            </a:r>
            <a:r>
              <a:rPr lang="tr-TR" sz="2800" dirty="0" err="1"/>
              <a:t>various</a:t>
            </a:r>
            <a:r>
              <a:rPr lang="tr-TR" sz="2800" dirty="0"/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types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of cracks</a:t>
            </a:r>
            <a:r>
              <a:rPr lang="en-US" sz="2800" dirty="0"/>
              <a:t>,</a:t>
            </a:r>
            <a:r>
              <a:rPr lang="tr-TR" sz="2800" dirty="0"/>
              <a:t> </a:t>
            </a:r>
            <a:r>
              <a:rPr lang="en-US" sz="2800" b="1" dirty="0">
                <a:solidFill>
                  <a:srgbClr val="C00000"/>
                </a:solidFill>
              </a:rPr>
              <a:t>foreign bodies</a:t>
            </a:r>
            <a:r>
              <a:rPr lang="tr-TR" sz="2800" dirty="0"/>
              <a:t>, </a:t>
            </a:r>
            <a:r>
              <a:rPr lang="en-US" sz="2800" b="1" dirty="0">
                <a:solidFill>
                  <a:srgbClr val="0000FF"/>
                </a:solidFill>
              </a:rPr>
              <a:t>material contamination from the process environment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tr-TR" sz="2800" dirty="0" err="1"/>
              <a:t>and</a:t>
            </a:r>
            <a:r>
              <a:rPr lang="en-US" sz="2800" dirty="0"/>
              <a:t> </a:t>
            </a:r>
            <a:r>
              <a:rPr lang="en-US" sz="2800" b="1" dirty="0" err="1">
                <a:solidFill>
                  <a:srgbClr val="C00000"/>
                </a:solidFill>
              </a:rPr>
              <a:t>mis</a:t>
            </a:r>
            <a:r>
              <a:rPr lang="en-US" sz="2800" b="1" dirty="0">
                <a:solidFill>
                  <a:srgbClr val="C00000"/>
                </a:solidFill>
              </a:rPr>
              <a:t>-shapes</a:t>
            </a: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Visual</a:t>
            </a:r>
            <a:r>
              <a:rPr lang="tr-TR" b="1" dirty="0"/>
              <a:t> </a:t>
            </a:r>
            <a:r>
              <a:rPr lang="tr-TR" b="1" dirty="0" err="1"/>
              <a:t>quality</a:t>
            </a:r>
            <a:r>
              <a:rPr lang="tr-TR" b="1" dirty="0"/>
              <a:t> </a:t>
            </a:r>
            <a:r>
              <a:rPr lang="tr-TR" b="1" dirty="0" err="1"/>
              <a:t>control</a:t>
            </a:r>
            <a:r>
              <a:rPr lang="tr-TR" b="1" dirty="0"/>
              <a:t> </a:t>
            </a:r>
            <a:r>
              <a:rPr lang="tr-TR" b="1" dirty="0" err="1"/>
              <a:t>techniques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800" dirty="0" err="1"/>
              <a:t>Visual</a:t>
            </a:r>
            <a:r>
              <a:rPr lang="tr-TR" sz="2800" dirty="0"/>
              <a:t> d</a:t>
            </a:r>
            <a:r>
              <a:rPr lang="en-US" sz="2800" dirty="0" err="1"/>
              <a:t>efects</a:t>
            </a:r>
            <a:r>
              <a:rPr lang="en-US" sz="2800" dirty="0"/>
              <a:t> are classified as </a:t>
            </a:r>
            <a:r>
              <a:rPr lang="tr-TR" sz="2800" dirty="0" err="1"/>
              <a:t>follow</a:t>
            </a:r>
            <a:endParaRPr lang="tr-TR" sz="2800" dirty="0"/>
          </a:p>
          <a:p>
            <a:pPr>
              <a:buNone/>
            </a:pPr>
            <a:endParaRPr lang="en-US" sz="2800" dirty="0"/>
          </a:p>
          <a:p>
            <a:pPr lvl="2"/>
            <a:r>
              <a:rPr lang="en-US" sz="2800" b="1" dirty="0"/>
              <a:t>Critical</a:t>
            </a:r>
            <a:r>
              <a:rPr lang="tr-TR" sz="2800" b="1" dirty="0"/>
              <a:t> </a:t>
            </a:r>
            <a:r>
              <a:rPr lang="en-US" sz="2800" b="1" dirty="0"/>
              <a:t>defects </a:t>
            </a:r>
            <a:r>
              <a:rPr lang="en-US" sz="2800" dirty="0"/>
              <a:t>which endanger the consumer or prevent use in</a:t>
            </a:r>
            <a:r>
              <a:rPr lang="tr-TR" sz="2800" dirty="0"/>
              <a:t> </a:t>
            </a:r>
            <a:r>
              <a:rPr lang="tr-TR" sz="2800" dirty="0" err="1"/>
              <a:t>packaging</a:t>
            </a:r>
            <a:endParaRPr lang="tr-TR" sz="2800" dirty="0"/>
          </a:p>
          <a:p>
            <a:pPr lvl="2"/>
            <a:r>
              <a:rPr lang="tr-TR" sz="2800" b="1" dirty="0">
                <a:solidFill>
                  <a:srgbClr val="C00000"/>
                </a:solidFill>
              </a:rPr>
              <a:t>M</a:t>
            </a:r>
            <a:r>
              <a:rPr lang="en-US" sz="2800" b="1" dirty="0" err="1">
                <a:solidFill>
                  <a:srgbClr val="C00000"/>
                </a:solidFill>
              </a:rPr>
              <a:t>ajor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defects </a:t>
            </a:r>
            <a:r>
              <a:rPr lang="en-US" sz="2800" dirty="0"/>
              <a:t>which seriously affect efficiency in packing</a:t>
            </a:r>
            <a:endParaRPr lang="tr-TR" sz="2800" dirty="0"/>
          </a:p>
          <a:p>
            <a:pPr lvl="2"/>
            <a:r>
              <a:rPr lang="tr-TR" sz="2800" b="1" dirty="0">
                <a:solidFill>
                  <a:srgbClr val="0000FF"/>
                </a:solidFill>
              </a:rPr>
              <a:t>M</a:t>
            </a:r>
            <a:r>
              <a:rPr lang="en-US" sz="2800" b="1" dirty="0" err="1">
                <a:solidFill>
                  <a:srgbClr val="0000FF"/>
                </a:solidFill>
              </a:rPr>
              <a:t>inor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defects </a:t>
            </a:r>
            <a:r>
              <a:rPr lang="en-US" sz="2800" dirty="0"/>
              <a:t>that relate to appearance even though the container is</a:t>
            </a:r>
            <a:r>
              <a:rPr lang="tr-TR" sz="2800" dirty="0"/>
              <a:t> </a:t>
            </a:r>
            <a:r>
              <a:rPr lang="tr-TR" sz="2800" dirty="0" err="1"/>
              <a:t>functionally</a:t>
            </a:r>
            <a:r>
              <a:rPr lang="tr-TR" sz="2800" dirty="0"/>
              <a:t> </a:t>
            </a:r>
            <a:r>
              <a:rPr lang="tr-TR" sz="2800" dirty="0" err="1"/>
              <a:t>satisfactory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/>
              <a:t>Closure</a:t>
            </a:r>
            <a:r>
              <a:rPr lang="tr-TR" sz="4800" b="1" dirty="0"/>
              <a:t> </a:t>
            </a:r>
            <a:r>
              <a:rPr lang="tr-TR" sz="4800" b="1" dirty="0" err="1"/>
              <a:t>selection</a:t>
            </a:r>
            <a:endParaRPr lang="en-US" sz="48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Closures for glass packaging </a:t>
            </a:r>
            <a:r>
              <a:rPr lang="en-US" sz="2800" dirty="0"/>
              <a:t>containers are usually </a:t>
            </a:r>
            <a:r>
              <a:rPr lang="en-US" sz="2800" b="1" dirty="0">
                <a:solidFill>
                  <a:srgbClr val="0000FF"/>
                </a:solidFill>
              </a:rPr>
              <a:t>metal or plastic</a:t>
            </a:r>
            <a:r>
              <a:rPr lang="en-US" sz="2800" dirty="0"/>
              <a:t>, though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cork </a:t>
            </a:r>
            <a:r>
              <a:rPr lang="en-US" sz="2800" dirty="0"/>
              <a:t>is still widely used for wines and spirits</a:t>
            </a:r>
            <a:endParaRPr lang="tr-TR" sz="2800" dirty="0"/>
          </a:p>
          <a:p>
            <a:pPr>
              <a:buNone/>
            </a:pPr>
            <a:endParaRPr lang="tr-TR" sz="2800" dirty="0"/>
          </a:p>
          <a:p>
            <a:r>
              <a:rPr lang="en-US" sz="2800" b="1" dirty="0" err="1"/>
              <a:t>Effecti</a:t>
            </a:r>
            <a:r>
              <a:rPr lang="tr-TR" sz="2800" b="1" dirty="0"/>
              <a:t>ve </a:t>
            </a:r>
            <a:r>
              <a:rPr lang="en-US" sz="2800" b="1" dirty="0"/>
              <a:t>seal</a:t>
            </a:r>
            <a:r>
              <a:rPr lang="tr-TR" sz="2800" b="1"/>
              <a:t>ing</a:t>
            </a:r>
            <a:r>
              <a:rPr lang="en-US" sz="2800" b="1"/>
              <a:t> </a:t>
            </a:r>
            <a:r>
              <a:rPr lang="en-US" sz="2800" b="1" dirty="0"/>
              <a:t>is achieved</a:t>
            </a:r>
            <a:r>
              <a:rPr lang="tr-TR" sz="2800" b="1" dirty="0"/>
              <a:t> </a:t>
            </a:r>
            <a:r>
              <a:rPr lang="en-US" sz="2800" dirty="0"/>
              <a:t>either by a </a:t>
            </a:r>
            <a:r>
              <a:rPr lang="en-US" sz="2800" b="1" dirty="0">
                <a:solidFill>
                  <a:srgbClr val="C00000"/>
                </a:solidFill>
              </a:rPr>
              <a:t>tight fitting plug</a:t>
            </a:r>
            <a:r>
              <a:rPr lang="en-US" sz="2800" dirty="0"/>
              <a:t>, </a:t>
            </a:r>
            <a:r>
              <a:rPr lang="en-US" sz="2800" b="1" dirty="0">
                <a:solidFill>
                  <a:srgbClr val="0000FF"/>
                </a:solidFill>
              </a:rPr>
              <a:t>a screw threaded cap</a:t>
            </a:r>
            <a:r>
              <a:rPr lang="en-US" sz="2800" dirty="0"/>
              <a:t> applied with torque in one</a:t>
            </a:r>
            <a:r>
              <a:rPr lang="tr-TR" sz="2800" dirty="0"/>
              <a:t> </a:t>
            </a:r>
            <a:r>
              <a:rPr lang="en-US" sz="2800" dirty="0"/>
              <a:t>of several ways or </a:t>
            </a:r>
            <a:r>
              <a:rPr lang="en-US" sz="2800" b="1" dirty="0">
                <a:solidFill>
                  <a:srgbClr val="C00000"/>
                </a:solidFill>
              </a:rPr>
              <a:t>a metal cap </a:t>
            </a:r>
            <a:r>
              <a:rPr lang="en-US" sz="2800" dirty="0"/>
              <a:t>applied with pressure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Different</a:t>
            </a:r>
            <a:r>
              <a:rPr lang="tr-TR" b="1" dirty="0"/>
              <a:t> </a:t>
            </a:r>
            <a:r>
              <a:rPr lang="tr-TR" b="1" dirty="0" err="1"/>
              <a:t>types</a:t>
            </a:r>
            <a:r>
              <a:rPr lang="tr-TR" b="1" dirty="0"/>
              <a:t> of </a:t>
            </a:r>
            <a:r>
              <a:rPr lang="tr-TR" b="1" dirty="0" err="1"/>
              <a:t>closures</a:t>
            </a:r>
            <a:endParaRPr lang="en-US" b="1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27</a:t>
            </a:fld>
            <a:endParaRPr lang="tr-TR"/>
          </a:p>
        </p:txBody>
      </p:sp>
      <p:pic>
        <p:nvPicPr>
          <p:cNvPr id="6146" name="Picture 2" descr="kaka-Sealed Bottle Cap Silicone Wine Beer Cover Air-tight Stopper ..."/>
          <p:cNvPicPr>
            <a:picLocks noChangeAspect="1" noChangeArrowheads="1"/>
          </p:cNvPicPr>
          <p:nvPr/>
        </p:nvPicPr>
        <p:blipFill>
          <a:blip r:embed="rId2" cstate="print"/>
          <a:srcRect t="6107"/>
          <a:stretch>
            <a:fillRect/>
          </a:stretch>
        </p:blipFill>
        <p:spPr bwMode="auto">
          <a:xfrm>
            <a:off x="327024" y="1733550"/>
            <a:ext cx="2587625" cy="2429602"/>
          </a:xfrm>
          <a:prstGeom prst="rect">
            <a:avLst/>
          </a:prstGeom>
          <a:noFill/>
        </p:spPr>
      </p:pic>
      <p:pic>
        <p:nvPicPr>
          <p:cNvPr id="6148" name="Picture 4" descr="Tamper-evident band - Wikipe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8098" y="4302124"/>
            <a:ext cx="3001434" cy="2251076"/>
          </a:xfrm>
          <a:prstGeom prst="rect">
            <a:avLst/>
          </a:prstGeom>
          <a:noFill/>
        </p:spPr>
      </p:pic>
      <p:sp>
        <p:nvSpPr>
          <p:cNvPr id="6150" name="AutoShape 6" descr="500g Hexagon Honey Jar Glass With Twist Off Lid Metal Cap For Jam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152" name="AutoShape 8" descr="500g Hexagon Honey Jar Glass With Twist Off Lid Metal Cap For Jam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6154" name="Picture 10" descr="China Set of 2 Glass Honey Jars with Printed Metal Cap - China ...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35983" y="1695450"/>
            <a:ext cx="3645314" cy="2531837"/>
          </a:xfrm>
          <a:prstGeom prst="rect">
            <a:avLst/>
          </a:prstGeom>
          <a:noFill/>
        </p:spPr>
      </p:pic>
      <p:sp>
        <p:nvSpPr>
          <p:cNvPr id="12" name="11 Metin kutusu"/>
          <p:cNvSpPr txBox="1"/>
          <p:nvPr/>
        </p:nvSpPr>
        <p:spPr>
          <a:xfrm>
            <a:off x="3009900" y="2495550"/>
            <a:ext cx="1866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/>
              <a:t>Air</a:t>
            </a:r>
            <a:r>
              <a:rPr lang="tr-TR" sz="2800" b="1" dirty="0"/>
              <a:t>-</a:t>
            </a:r>
            <a:r>
              <a:rPr lang="en-US" sz="2800" b="1" dirty="0"/>
              <a:t>tight fitting plug</a:t>
            </a:r>
            <a:endParaRPr lang="tr-TR" sz="2800" b="1" dirty="0"/>
          </a:p>
        </p:txBody>
      </p:sp>
      <p:sp>
        <p:nvSpPr>
          <p:cNvPr id="13" name="12 Metin kutusu"/>
          <p:cNvSpPr txBox="1"/>
          <p:nvPr/>
        </p:nvSpPr>
        <p:spPr>
          <a:xfrm>
            <a:off x="685800" y="4953000"/>
            <a:ext cx="1866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/>
              <a:t>Screw</a:t>
            </a:r>
            <a:r>
              <a:rPr lang="tr-TR" sz="2800" b="1" dirty="0"/>
              <a:t> </a:t>
            </a:r>
            <a:r>
              <a:rPr lang="tr-TR" sz="2800" b="1" dirty="0" err="1"/>
              <a:t>caps</a:t>
            </a:r>
            <a:endParaRPr lang="tr-TR" sz="2800" b="1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6743700" y="4781550"/>
            <a:ext cx="1866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/>
              <a:t>Metal </a:t>
            </a:r>
            <a:r>
              <a:rPr lang="tr-TR" sz="2800" b="1" dirty="0" err="1"/>
              <a:t>caps</a:t>
            </a:r>
            <a:r>
              <a:rPr lang="tr-TR" sz="2800" b="1" dirty="0"/>
              <a:t> </a:t>
            </a:r>
          </a:p>
        </p:txBody>
      </p:sp>
      <p:sp>
        <p:nvSpPr>
          <p:cNvPr id="15" name="14 Sola Bükülü Ok"/>
          <p:cNvSpPr/>
          <p:nvPr/>
        </p:nvSpPr>
        <p:spPr>
          <a:xfrm rot="5400000">
            <a:off x="1924050" y="5276850"/>
            <a:ext cx="685800" cy="1371600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6" name="15 Sola Bükülü Ok"/>
          <p:cNvSpPr/>
          <p:nvPr/>
        </p:nvSpPr>
        <p:spPr>
          <a:xfrm>
            <a:off x="8198459" y="3390900"/>
            <a:ext cx="685800" cy="1371600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7" name="16 Sola Bükülü Ok"/>
          <p:cNvSpPr/>
          <p:nvPr/>
        </p:nvSpPr>
        <p:spPr>
          <a:xfrm rot="16795654">
            <a:off x="3150209" y="1447798"/>
            <a:ext cx="685800" cy="1371600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b="1" dirty="0" err="1"/>
              <a:t>Closure</a:t>
            </a:r>
            <a:r>
              <a:rPr lang="tr-TR" sz="4800" b="1" dirty="0"/>
              <a:t> </a:t>
            </a:r>
            <a:r>
              <a:rPr lang="tr-TR" sz="4800" b="1" dirty="0" err="1"/>
              <a:t>selection</a:t>
            </a:r>
            <a:endParaRPr lang="en-US" sz="4800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Careful choice of closure is essential</a:t>
            </a:r>
            <a:r>
              <a:rPr lang="tr-TR" sz="2800" dirty="0"/>
              <a:t>. </a:t>
            </a:r>
            <a:r>
              <a:rPr lang="en-US" sz="2800" b="1" dirty="0"/>
              <a:t>Too large</a:t>
            </a:r>
            <a:r>
              <a:rPr lang="tr-TR" sz="2800" b="1" dirty="0"/>
              <a:t> </a:t>
            </a:r>
            <a:r>
              <a:rPr lang="en-US" sz="2800" b="1" dirty="0"/>
              <a:t>closure can create leakage</a:t>
            </a:r>
            <a:r>
              <a:rPr lang="tr-TR" sz="2800" dirty="0"/>
              <a:t>, </a:t>
            </a:r>
            <a:r>
              <a:rPr lang="tr-TR" sz="2800" dirty="0" err="1"/>
              <a:t>while</a:t>
            </a:r>
            <a:r>
              <a:rPr lang="tr-TR" sz="2800" dirty="0"/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too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small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closure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may</a:t>
            </a:r>
            <a:r>
              <a:rPr lang="tr-TR" sz="2800" b="1" dirty="0">
                <a:solidFill>
                  <a:srgbClr val="C00000"/>
                </a:solidFill>
              </a:rPr>
              <a:t> not fit </a:t>
            </a:r>
            <a:r>
              <a:rPr lang="tr-TR" sz="2800" b="1" dirty="0" err="1">
                <a:solidFill>
                  <a:srgbClr val="C00000"/>
                </a:solidFill>
              </a:rPr>
              <a:t>with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glass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material</a:t>
            </a:r>
            <a:endParaRPr lang="tr-TR" sz="2800" b="1" dirty="0">
              <a:solidFill>
                <a:srgbClr val="C00000"/>
              </a:solidFill>
            </a:endParaRPr>
          </a:p>
          <a:p>
            <a:r>
              <a:rPr lang="tr-TR" sz="2800" dirty="0" err="1"/>
              <a:t>Three</a:t>
            </a:r>
            <a:r>
              <a:rPr lang="tr-TR" sz="2800" dirty="0"/>
              <a:t> </a:t>
            </a:r>
            <a:r>
              <a:rPr lang="tr-TR" sz="2800" dirty="0" err="1"/>
              <a:t>types</a:t>
            </a:r>
            <a:r>
              <a:rPr lang="tr-TR" sz="2800" dirty="0"/>
              <a:t> of </a:t>
            </a:r>
            <a:r>
              <a:rPr lang="tr-TR" sz="2800" dirty="0" err="1"/>
              <a:t>closure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used</a:t>
            </a:r>
            <a:r>
              <a:rPr lang="tr-TR" sz="2800" dirty="0"/>
              <a:t> in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food</a:t>
            </a:r>
            <a:r>
              <a:rPr lang="tr-TR" sz="2800" dirty="0"/>
              <a:t> </a:t>
            </a:r>
            <a:r>
              <a:rPr lang="tr-TR" sz="2800" dirty="0" err="1"/>
              <a:t>industry</a:t>
            </a:r>
            <a:r>
              <a:rPr lang="tr-TR" sz="2800" dirty="0"/>
              <a:t> </a:t>
            </a:r>
            <a:r>
              <a:rPr lang="tr-TR" sz="2800" dirty="0" err="1"/>
              <a:t>today</a:t>
            </a:r>
            <a:endParaRPr lang="tr-TR" sz="2800" dirty="0"/>
          </a:p>
          <a:p>
            <a:pPr lvl="2"/>
            <a:r>
              <a:rPr lang="tr-TR" sz="2800" dirty="0"/>
              <a:t>Normal </a:t>
            </a:r>
            <a:r>
              <a:rPr lang="tr-TR" sz="2800" dirty="0" err="1"/>
              <a:t>seal</a:t>
            </a:r>
            <a:endParaRPr lang="tr-TR" sz="2800" dirty="0"/>
          </a:p>
          <a:p>
            <a:pPr lvl="2"/>
            <a:r>
              <a:rPr lang="tr-TR" sz="2800" dirty="0" err="1"/>
              <a:t>Vacuum</a:t>
            </a:r>
            <a:r>
              <a:rPr lang="tr-TR" sz="2800" dirty="0"/>
              <a:t> </a:t>
            </a:r>
            <a:r>
              <a:rPr lang="tr-TR" sz="2800" dirty="0" err="1"/>
              <a:t>seal</a:t>
            </a:r>
            <a:endParaRPr lang="tr-TR" sz="2800" dirty="0"/>
          </a:p>
          <a:p>
            <a:pPr lvl="2"/>
            <a:r>
              <a:rPr lang="tr-TR" sz="2800" dirty="0" err="1"/>
              <a:t>Pressure</a:t>
            </a:r>
            <a:r>
              <a:rPr lang="tr-TR" sz="2800" dirty="0"/>
              <a:t> </a:t>
            </a:r>
            <a:r>
              <a:rPr lang="tr-TR" sz="2800" dirty="0" err="1"/>
              <a:t>seal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Normal, </a:t>
            </a:r>
            <a:r>
              <a:rPr lang="tr-TR" b="1" dirty="0" err="1"/>
              <a:t>vacuum</a:t>
            </a:r>
            <a:r>
              <a:rPr lang="tr-TR" b="1" dirty="0"/>
              <a:t> </a:t>
            </a:r>
            <a:r>
              <a:rPr lang="tr-TR" b="1" dirty="0" err="1"/>
              <a:t>or</a:t>
            </a:r>
            <a:r>
              <a:rPr lang="tr-TR" b="1" dirty="0"/>
              <a:t> </a:t>
            </a:r>
            <a:r>
              <a:rPr lang="tr-TR" b="1" dirty="0" err="1"/>
              <a:t>pressure</a:t>
            </a:r>
            <a:r>
              <a:rPr lang="tr-TR" b="1" dirty="0"/>
              <a:t> </a:t>
            </a:r>
            <a:r>
              <a:rPr lang="tr-TR" b="1" dirty="0" err="1"/>
              <a:t>seals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29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422148" y="1600200"/>
            <a:ext cx="8531352" cy="4495800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rgbClr val="C00000"/>
                </a:solidFill>
              </a:rPr>
              <a:t>Normal </a:t>
            </a:r>
            <a:r>
              <a:rPr lang="tr-TR" sz="2800" b="1" dirty="0" err="1">
                <a:solidFill>
                  <a:srgbClr val="C00000"/>
                </a:solidFill>
              </a:rPr>
              <a:t>seals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applied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to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non</a:t>
            </a:r>
            <a:r>
              <a:rPr lang="tr-TR" sz="2800" b="1" dirty="0">
                <a:solidFill>
                  <a:srgbClr val="C00000"/>
                </a:solidFill>
              </a:rPr>
              <a:t>-</a:t>
            </a:r>
            <a:r>
              <a:rPr lang="tr-TR" sz="2800" b="1" dirty="0" err="1">
                <a:solidFill>
                  <a:srgbClr val="C00000"/>
                </a:solidFill>
              </a:rPr>
              <a:t>vacuum</a:t>
            </a:r>
            <a:r>
              <a:rPr lang="tr-TR" sz="2800" b="1" dirty="0">
                <a:solidFill>
                  <a:srgbClr val="C00000"/>
                </a:solidFill>
              </a:rPr>
              <a:t>/</a:t>
            </a:r>
            <a:r>
              <a:rPr lang="tr-TR" sz="2800" b="1" dirty="0" err="1">
                <a:solidFill>
                  <a:srgbClr val="C00000"/>
                </a:solidFill>
              </a:rPr>
              <a:t>non</a:t>
            </a:r>
            <a:r>
              <a:rPr lang="tr-TR" sz="2800" b="1" dirty="0">
                <a:solidFill>
                  <a:srgbClr val="C00000"/>
                </a:solidFill>
              </a:rPr>
              <a:t>-</a:t>
            </a:r>
            <a:r>
              <a:rPr lang="tr-TR" sz="2800" b="1" dirty="0" err="1">
                <a:solidFill>
                  <a:srgbClr val="C00000"/>
                </a:solidFill>
              </a:rPr>
              <a:t>pressure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filled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products</a:t>
            </a:r>
            <a:r>
              <a:rPr lang="tr-TR" sz="2800" dirty="0"/>
              <a:t> </a:t>
            </a:r>
            <a:r>
              <a:rPr lang="tr-TR" sz="2800" dirty="0" err="1"/>
              <a:t>such</a:t>
            </a:r>
            <a:r>
              <a:rPr lang="tr-TR" sz="2800" dirty="0"/>
              <a:t> as </a:t>
            </a:r>
            <a:r>
              <a:rPr lang="tr-TR" sz="2800" dirty="0" err="1"/>
              <a:t>coffee</a:t>
            </a:r>
            <a:r>
              <a:rPr lang="tr-TR" sz="2800" dirty="0"/>
              <a:t>, </a:t>
            </a:r>
            <a:r>
              <a:rPr lang="tr-TR" sz="2800" dirty="0" err="1"/>
              <a:t>milk</a:t>
            </a:r>
            <a:r>
              <a:rPr lang="tr-TR" sz="2800" dirty="0"/>
              <a:t> </a:t>
            </a:r>
            <a:r>
              <a:rPr lang="tr-TR" sz="2800" dirty="0" err="1"/>
              <a:t>powders</a:t>
            </a:r>
            <a:r>
              <a:rPr lang="tr-TR" sz="2800" dirty="0"/>
              <a:t>, </a:t>
            </a:r>
            <a:r>
              <a:rPr lang="tr-TR" sz="2800" dirty="0" err="1"/>
              <a:t>milk</a:t>
            </a:r>
            <a:r>
              <a:rPr lang="tr-TR" sz="2800" dirty="0"/>
              <a:t>, </a:t>
            </a:r>
            <a:r>
              <a:rPr lang="tr-TR" sz="2800" dirty="0" err="1"/>
              <a:t>yoghurts</a:t>
            </a:r>
            <a:r>
              <a:rPr lang="tr-TR" sz="2800" dirty="0"/>
              <a:t>, </a:t>
            </a:r>
            <a:r>
              <a:rPr lang="tr-TR" sz="2800" dirty="0" err="1"/>
              <a:t>peanut</a:t>
            </a:r>
            <a:r>
              <a:rPr lang="tr-TR" sz="2800" dirty="0"/>
              <a:t> </a:t>
            </a:r>
            <a:r>
              <a:rPr lang="tr-TR" sz="2800" dirty="0" err="1"/>
              <a:t>butter</a:t>
            </a:r>
            <a:r>
              <a:rPr lang="tr-TR" sz="2800" dirty="0"/>
              <a:t> </a:t>
            </a:r>
            <a:r>
              <a:rPr lang="tr-TR" sz="2800" dirty="0" err="1"/>
              <a:t>or</a:t>
            </a:r>
            <a:r>
              <a:rPr lang="tr-TR" sz="2800" dirty="0"/>
              <a:t> </a:t>
            </a:r>
            <a:r>
              <a:rPr lang="tr-TR" sz="2800" dirty="0" err="1"/>
              <a:t>chocolate</a:t>
            </a:r>
            <a:r>
              <a:rPr lang="tr-TR" sz="2800" dirty="0"/>
              <a:t> </a:t>
            </a:r>
            <a:r>
              <a:rPr lang="tr-TR" sz="2800" dirty="0" err="1"/>
              <a:t>spreads</a:t>
            </a:r>
            <a:endParaRPr lang="tr-TR" sz="2800" dirty="0"/>
          </a:p>
          <a:p>
            <a:pPr>
              <a:buNone/>
            </a:pPr>
            <a:endParaRPr lang="tr-TR" sz="1000" dirty="0"/>
          </a:p>
          <a:p>
            <a:r>
              <a:rPr lang="tr-TR" sz="2800" b="1" dirty="0"/>
              <a:t>Metal </a:t>
            </a:r>
            <a:r>
              <a:rPr lang="tr-TR" sz="2800" b="1" dirty="0" err="1"/>
              <a:t>closures</a:t>
            </a:r>
            <a:r>
              <a:rPr lang="tr-TR" sz="2800" b="1" dirty="0"/>
              <a:t> </a:t>
            </a:r>
            <a:r>
              <a:rPr lang="tr-TR" sz="2800" b="1" dirty="0" err="1"/>
              <a:t>are</a:t>
            </a:r>
            <a:r>
              <a:rPr lang="tr-TR" sz="2800" b="1" dirty="0"/>
              <a:t> </a:t>
            </a:r>
            <a:r>
              <a:rPr lang="tr-TR" sz="2800" b="1" dirty="0" err="1"/>
              <a:t>used</a:t>
            </a:r>
            <a:r>
              <a:rPr lang="tr-TR" sz="2800" b="1" dirty="0"/>
              <a:t> </a:t>
            </a:r>
            <a:r>
              <a:rPr lang="tr-TR" sz="2800" b="1" dirty="0" err="1"/>
              <a:t>for</a:t>
            </a:r>
            <a:r>
              <a:rPr lang="tr-TR" sz="2800" b="1" dirty="0"/>
              <a:t> </a:t>
            </a:r>
            <a:r>
              <a:rPr lang="tr-TR" sz="2800" b="1" dirty="0" err="1"/>
              <a:t>vacuum</a:t>
            </a:r>
            <a:r>
              <a:rPr lang="tr-TR" sz="2800" b="1" dirty="0"/>
              <a:t> </a:t>
            </a:r>
            <a:r>
              <a:rPr lang="tr-TR" sz="2800" b="1" dirty="0" err="1"/>
              <a:t>seals</a:t>
            </a:r>
            <a:r>
              <a:rPr lang="tr-TR" sz="2800" dirty="0"/>
              <a:t>. </a:t>
            </a:r>
            <a:r>
              <a:rPr lang="en-US" sz="2800" dirty="0"/>
              <a:t>They can be </a:t>
            </a:r>
            <a:r>
              <a:rPr lang="en-US" sz="2800" b="1" dirty="0"/>
              <a:t>pressed or twisted</a:t>
            </a:r>
            <a:r>
              <a:rPr lang="tr-TR" sz="2800" b="1" dirty="0"/>
              <a:t> </a:t>
            </a:r>
            <a:r>
              <a:rPr lang="tr-TR" sz="2800" dirty="0"/>
              <a:t>on </a:t>
            </a:r>
            <a:r>
              <a:rPr lang="tr-TR" sz="2800" dirty="0" err="1"/>
              <a:t>glass</a:t>
            </a:r>
            <a:r>
              <a:rPr lang="tr-TR" sz="2800" dirty="0"/>
              <a:t> </a:t>
            </a:r>
            <a:r>
              <a:rPr lang="tr-TR" sz="2800" dirty="0" err="1"/>
              <a:t>while</a:t>
            </a:r>
            <a:r>
              <a:rPr lang="tr-TR" sz="2800" dirty="0"/>
              <a:t> </a:t>
            </a:r>
            <a:r>
              <a:rPr lang="en-US" sz="2800" b="1" dirty="0"/>
              <a:t>vacuum</a:t>
            </a:r>
            <a:r>
              <a:rPr lang="tr-TR" sz="2800" b="1" dirty="0"/>
              <a:t> </a:t>
            </a:r>
            <a:r>
              <a:rPr lang="en-US" sz="2800" b="1" dirty="0"/>
              <a:t>is created by flushing the headspace </a:t>
            </a:r>
            <a:r>
              <a:rPr lang="tr-TR" sz="2800" b="1" dirty="0" err="1"/>
              <a:t>air</a:t>
            </a:r>
            <a:r>
              <a:rPr lang="tr-TR" sz="2800" b="1" dirty="0"/>
              <a:t> </a:t>
            </a:r>
            <a:r>
              <a:rPr lang="en-US" sz="2800" b="1" dirty="0"/>
              <a:t>with steam</a:t>
            </a:r>
            <a:r>
              <a:rPr lang="tr-TR" sz="2800" dirty="0"/>
              <a:t>. </a:t>
            </a:r>
            <a:r>
              <a:rPr lang="tr-TR" sz="2800" dirty="0" err="1"/>
              <a:t>Vacuum</a:t>
            </a:r>
            <a:r>
              <a:rPr lang="tr-TR" sz="2800" dirty="0"/>
              <a:t> </a:t>
            </a:r>
            <a:r>
              <a:rPr lang="tr-TR" sz="2800" dirty="0" err="1"/>
              <a:t>seal</a:t>
            </a:r>
            <a:r>
              <a:rPr lang="tr-TR" sz="2800" dirty="0"/>
              <a:t> is </a:t>
            </a:r>
            <a:r>
              <a:rPr lang="tr-TR" sz="2800" dirty="0" err="1"/>
              <a:t>used</a:t>
            </a:r>
            <a:r>
              <a:rPr lang="tr-TR" sz="2800" dirty="0"/>
              <a:t> </a:t>
            </a:r>
            <a:r>
              <a:rPr lang="tr-TR" sz="2800" dirty="0" err="1"/>
              <a:t>during</a:t>
            </a:r>
            <a:r>
              <a:rPr lang="tr-TR" sz="2800" dirty="0"/>
              <a:t> </a:t>
            </a:r>
            <a:r>
              <a:rPr lang="en-US" sz="2800" dirty="0"/>
              <a:t>in-bottle pasteurization and sterilization</a:t>
            </a:r>
            <a:r>
              <a:rPr lang="tr-TR" sz="2800" dirty="0"/>
              <a:t> </a:t>
            </a:r>
          </a:p>
          <a:p>
            <a:pPr>
              <a:buNone/>
            </a:pPr>
            <a:endParaRPr lang="tr-TR" sz="1000" dirty="0"/>
          </a:p>
          <a:p>
            <a:r>
              <a:rPr lang="en-US" sz="2800" b="1" dirty="0">
                <a:solidFill>
                  <a:srgbClr val="0000FF"/>
                </a:solidFill>
              </a:rPr>
              <a:t>Pressure seals</a:t>
            </a:r>
            <a:r>
              <a:rPr lang="en-US" sz="2800" dirty="0"/>
              <a:t> can be </a:t>
            </a:r>
            <a:r>
              <a:rPr lang="en-US" sz="2800" b="1" dirty="0">
                <a:solidFill>
                  <a:srgbClr val="0000FF"/>
                </a:solidFill>
              </a:rPr>
              <a:t>metal or plastic </a:t>
            </a:r>
            <a:r>
              <a:rPr lang="tr-TR" sz="2800" b="1" dirty="0" err="1">
                <a:solidFill>
                  <a:srgbClr val="0000FF"/>
                </a:solidFill>
              </a:rPr>
              <a:t>lid</a:t>
            </a:r>
            <a:r>
              <a:rPr lang="tr-TR" sz="2800" dirty="0"/>
              <a:t>, </a:t>
            </a:r>
            <a:r>
              <a:rPr lang="tr-TR" sz="2800" dirty="0" err="1"/>
              <a:t>which</a:t>
            </a:r>
            <a:r>
              <a:rPr lang="tr-TR" sz="2800" dirty="0"/>
              <a:t> is </a:t>
            </a:r>
            <a:r>
              <a:rPr lang="tr-TR" sz="2800" b="1" dirty="0">
                <a:solidFill>
                  <a:srgbClr val="0000FF"/>
                </a:solidFill>
              </a:rPr>
              <a:t>p</a:t>
            </a:r>
            <a:r>
              <a:rPr lang="en-US" sz="2800" b="1" dirty="0" err="1">
                <a:solidFill>
                  <a:srgbClr val="0000FF"/>
                </a:solidFill>
              </a:rPr>
              <a:t>ressed</a:t>
            </a:r>
            <a:r>
              <a:rPr lang="en-US" sz="2800" b="1" dirty="0">
                <a:solidFill>
                  <a:srgbClr val="0000FF"/>
                </a:solidFill>
              </a:rPr>
              <a:t> or twisted </a:t>
            </a:r>
            <a:r>
              <a:rPr lang="tr-TR" sz="2800" b="1" dirty="0">
                <a:solidFill>
                  <a:srgbClr val="0000FF"/>
                </a:solidFill>
              </a:rPr>
              <a:t>on </a:t>
            </a:r>
            <a:r>
              <a:rPr lang="tr-TR" sz="2800" b="1" dirty="0" err="1">
                <a:solidFill>
                  <a:srgbClr val="0000FF"/>
                </a:solidFill>
              </a:rPr>
              <a:t>glass</a:t>
            </a:r>
            <a:endParaRPr lang="tr-TR" sz="28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Common</a:t>
            </a:r>
            <a:r>
              <a:rPr lang="tr-TR" b="1" dirty="0"/>
              <a:t> </a:t>
            </a:r>
            <a:r>
              <a:rPr lang="tr-TR" b="1" dirty="0" err="1"/>
              <a:t>composition</a:t>
            </a:r>
            <a:r>
              <a:rPr lang="tr-TR" b="1" dirty="0"/>
              <a:t> of </a:t>
            </a:r>
            <a:r>
              <a:rPr lang="tr-TR" b="1" dirty="0" err="1"/>
              <a:t>glass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534400" cy="4495800"/>
          </a:xfrm>
        </p:spPr>
        <p:txBody>
          <a:bodyPr>
            <a:noAutofit/>
          </a:bodyPr>
          <a:lstStyle/>
          <a:p>
            <a:r>
              <a:rPr lang="en-US" sz="2400" dirty="0"/>
              <a:t>Common glasses can have different chemical composition</a:t>
            </a:r>
            <a:r>
              <a:rPr lang="tr-TR" sz="2400" dirty="0"/>
              <a:t> </a:t>
            </a:r>
            <a:r>
              <a:rPr lang="en-US" sz="2400" dirty="0"/>
              <a:t>leading to</a:t>
            </a:r>
            <a:r>
              <a:rPr lang="tr-TR" sz="2400" dirty="0"/>
              <a:t> </a:t>
            </a:r>
            <a:r>
              <a:rPr lang="en-US" sz="2400" dirty="0"/>
              <a:t>their own color, thermal or mechanical resistance</a:t>
            </a:r>
            <a:endParaRPr lang="tr-TR" sz="2400" dirty="0"/>
          </a:p>
          <a:p>
            <a:r>
              <a:rPr lang="tr-TR" sz="2400" b="1" dirty="0" err="1">
                <a:solidFill>
                  <a:srgbClr val="C00000"/>
                </a:solidFill>
              </a:rPr>
              <a:t>The</a:t>
            </a:r>
            <a:r>
              <a:rPr lang="en-US" sz="2400" b="1" dirty="0">
                <a:solidFill>
                  <a:srgbClr val="C00000"/>
                </a:solidFill>
              </a:rPr>
              <a:t> major component</a:t>
            </a:r>
            <a:r>
              <a:rPr lang="tr-TR" sz="2400" b="1" dirty="0">
                <a:solidFill>
                  <a:srgbClr val="C00000"/>
                </a:solidFill>
              </a:rPr>
              <a:t>s of </a:t>
            </a:r>
            <a:r>
              <a:rPr lang="tr-TR" sz="2400" b="1" dirty="0" err="1">
                <a:solidFill>
                  <a:srgbClr val="C00000"/>
                </a:solidFill>
              </a:rPr>
              <a:t>glass</a:t>
            </a:r>
            <a:r>
              <a:rPr lang="tr-TR" sz="2400" b="1" dirty="0">
                <a:solidFill>
                  <a:srgbClr val="C00000"/>
                </a:solidFill>
              </a:rPr>
              <a:t> </a:t>
            </a:r>
            <a:r>
              <a:rPr lang="tr-TR" sz="2400" b="1" dirty="0" err="1">
                <a:solidFill>
                  <a:srgbClr val="C00000"/>
                </a:solidFill>
              </a:rPr>
              <a:t>material</a:t>
            </a:r>
            <a:r>
              <a:rPr lang="tr-TR" sz="2400" b="1" dirty="0">
                <a:solidFill>
                  <a:srgbClr val="C00000"/>
                </a:solidFill>
              </a:rPr>
              <a:t> </a:t>
            </a:r>
            <a:r>
              <a:rPr lang="tr-TR" sz="2400" b="1" dirty="0" err="1">
                <a:solidFill>
                  <a:srgbClr val="C00000"/>
                </a:solidFill>
              </a:rPr>
              <a:t>are</a:t>
            </a:r>
            <a:endParaRPr lang="tr-TR" sz="2400" b="1" dirty="0">
              <a:solidFill>
                <a:srgbClr val="C00000"/>
              </a:solidFill>
            </a:endParaRPr>
          </a:p>
          <a:p>
            <a:pPr lvl="1"/>
            <a:r>
              <a:rPr lang="en-US" sz="2400" dirty="0"/>
              <a:t>silica (SiO2)</a:t>
            </a:r>
            <a:r>
              <a:rPr lang="tr-TR" sz="2400" dirty="0"/>
              <a:t>, </a:t>
            </a:r>
            <a:r>
              <a:rPr lang="tr-TR" sz="2400" dirty="0" err="1"/>
              <a:t>which</a:t>
            </a:r>
            <a:r>
              <a:rPr lang="tr-TR" sz="2400" dirty="0"/>
              <a:t> is </a:t>
            </a:r>
            <a:r>
              <a:rPr lang="tr-TR" sz="2400" dirty="0" err="1"/>
              <a:t>obtained</a:t>
            </a:r>
            <a:r>
              <a:rPr lang="tr-TR" sz="2400" dirty="0"/>
              <a:t> </a:t>
            </a:r>
            <a:r>
              <a:rPr lang="en-US" sz="2400" dirty="0"/>
              <a:t>from high purity sand</a:t>
            </a:r>
            <a:endParaRPr lang="tr-TR" sz="2400" dirty="0"/>
          </a:p>
          <a:p>
            <a:pPr lvl="1"/>
            <a:r>
              <a:rPr lang="en-US" sz="2400" dirty="0"/>
              <a:t>lime (</a:t>
            </a:r>
            <a:r>
              <a:rPr lang="en-US" sz="2400" dirty="0" err="1"/>
              <a:t>CaO</a:t>
            </a:r>
            <a:r>
              <a:rPr lang="en-US" sz="2400" dirty="0"/>
              <a:t>)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</a:t>
            </a:r>
            <a:r>
              <a:rPr lang="tr-TR" sz="2400" dirty="0" err="1"/>
              <a:t>limestone</a:t>
            </a:r>
            <a:r>
              <a:rPr lang="tr-TR" sz="2400" dirty="0"/>
              <a:t> (</a:t>
            </a:r>
            <a:r>
              <a:rPr lang="tr-TR" sz="2400" dirty="0" err="1"/>
              <a:t>calcium</a:t>
            </a:r>
            <a:r>
              <a:rPr lang="tr-TR" sz="2400" dirty="0"/>
              <a:t> </a:t>
            </a:r>
            <a:r>
              <a:rPr lang="tr-TR" sz="2400" dirty="0" err="1"/>
              <a:t>carbonate</a:t>
            </a:r>
            <a:r>
              <a:rPr lang="tr-TR" sz="2400" dirty="0"/>
              <a:t>)</a:t>
            </a:r>
          </a:p>
          <a:p>
            <a:pPr lvl="1"/>
            <a:r>
              <a:rPr lang="tr-TR" sz="2400" dirty="0"/>
              <a:t>soda (Na2O), </a:t>
            </a:r>
            <a:r>
              <a:rPr lang="tr-TR" sz="2400" dirty="0" err="1"/>
              <a:t>which</a:t>
            </a:r>
            <a:r>
              <a:rPr lang="tr-TR" sz="2400" dirty="0"/>
              <a:t> is </a:t>
            </a:r>
            <a:r>
              <a:rPr lang="tr-TR" sz="2400" dirty="0" err="1"/>
              <a:t>provided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soda </a:t>
            </a:r>
            <a:r>
              <a:rPr lang="tr-TR" sz="2400" dirty="0" err="1"/>
              <a:t>ash</a:t>
            </a:r>
            <a:endParaRPr lang="tr-TR" sz="2400" dirty="0"/>
          </a:p>
          <a:p>
            <a:pPr lvl="1"/>
            <a:r>
              <a:rPr lang="en-US" sz="2400" dirty="0"/>
              <a:t>alumina (Al2O3)</a:t>
            </a:r>
            <a:endParaRPr lang="tr-TR" sz="2400" dirty="0"/>
          </a:p>
          <a:p>
            <a:pPr lvl="1"/>
            <a:r>
              <a:rPr lang="pt-BR" sz="2400" dirty="0"/>
              <a:t>magnesia (MgO) </a:t>
            </a:r>
            <a:endParaRPr lang="tr-TR" sz="2400" dirty="0"/>
          </a:p>
          <a:p>
            <a:pPr lvl="1"/>
            <a:r>
              <a:rPr lang="pt-BR" sz="2400" dirty="0"/>
              <a:t>potash (K2O)</a:t>
            </a:r>
            <a:endParaRPr lang="tr-TR" sz="2400" dirty="0"/>
          </a:p>
          <a:p>
            <a:pPr lvl="1"/>
            <a:r>
              <a:rPr lang="tr-TR" sz="2400" dirty="0" err="1"/>
              <a:t>cullet</a:t>
            </a:r>
            <a:r>
              <a:rPr lang="tr-TR" sz="2400" dirty="0"/>
              <a:t> </a:t>
            </a:r>
            <a:r>
              <a:rPr lang="tr-TR" sz="2400" dirty="0" err="1"/>
              <a:t>which</a:t>
            </a:r>
            <a:r>
              <a:rPr lang="tr-TR" sz="2400" dirty="0"/>
              <a:t> is a </a:t>
            </a:r>
            <a:r>
              <a:rPr lang="tr-TR" sz="2400" dirty="0" err="1"/>
              <a:t>recycled</a:t>
            </a:r>
            <a:r>
              <a:rPr lang="tr-TR" sz="2400" dirty="0"/>
              <a:t> </a:t>
            </a:r>
            <a:r>
              <a:rPr lang="tr-TR" sz="2400" dirty="0" err="1"/>
              <a:t>broken</a:t>
            </a:r>
            <a:r>
              <a:rPr lang="tr-TR" sz="2400" dirty="0"/>
              <a:t> </a:t>
            </a:r>
            <a:r>
              <a:rPr lang="tr-TR" sz="2400" dirty="0" err="1"/>
              <a:t>glass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30</a:t>
            </a:fld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009650"/>
          </a:xfrm>
        </p:spPr>
        <p:txBody>
          <a:bodyPr>
            <a:noAutofit/>
          </a:bodyPr>
          <a:lstStyle/>
          <a:p>
            <a:pPr algn="ctr"/>
            <a:r>
              <a:rPr lang="tr-TR" sz="4800" b="1" dirty="0" err="1">
                <a:solidFill>
                  <a:srgbClr val="C00000"/>
                </a:solidFill>
              </a:rPr>
              <a:t>Production</a:t>
            </a:r>
            <a:r>
              <a:rPr lang="tr-TR" sz="4800" b="1" dirty="0">
                <a:solidFill>
                  <a:srgbClr val="C00000"/>
                </a:solidFill>
              </a:rPr>
              <a:t> </a:t>
            </a:r>
            <a:r>
              <a:rPr lang="tr-TR" sz="4800" b="1" dirty="0" err="1">
                <a:solidFill>
                  <a:srgbClr val="C00000"/>
                </a:solidFill>
              </a:rPr>
              <a:t>process</a:t>
            </a:r>
            <a:r>
              <a:rPr lang="tr-TR" sz="4800" b="1" dirty="0">
                <a:solidFill>
                  <a:srgbClr val="C00000"/>
                </a:solidFill>
              </a:rPr>
              <a:t> of </a:t>
            </a:r>
            <a:r>
              <a:rPr lang="tr-TR" sz="4800" b="1" dirty="0" err="1">
                <a:solidFill>
                  <a:srgbClr val="C00000"/>
                </a:solidFill>
              </a:rPr>
              <a:t>glass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8" name="Glass bottles making factory-short version.mp4">
            <a:hlinkClick r:id="" action="ppaction://media"/>
          </p:cNvPr>
          <p:cNvPicPr>
            <a:picLocks noGrp="1" noRot="1" noChangeAspect="1"/>
          </p:cNvPicPr>
          <p:nvPr>
            <p:ph sz="quarter" idx="4294967295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1543050"/>
            <a:ext cx="9144000" cy="5372100"/>
          </a:xfrm>
          <a:prstGeom prst="rect">
            <a:avLst/>
          </a:prstGeom>
        </p:spPr>
      </p:pic>
      <p:sp>
        <p:nvSpPr>
          <p:cNvPr id="7" name="6 Metin kutusu"/>
          <p:cNvSpPr txBox="1"/>
          <p:nvPr/>
        </p:nvSpPr>
        <p:spPr>
          <a:xfrm>
            <a:off x="0" y="876300"/>
            <a:ext cx="9372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b="1" dirty="0" err="1">
                <a:solidFill>
                  <a:srgbClr val="0000FF"/>
                </a:solidFill>
              </a:rPr>
              <a:t>Youtube</a:t>
            </a:r>
            <a:r>
              <a:rPr lang="tr-TR" sz="2600" b="1" dirty="0">
                <a:solidFill>
                  <a:srgbClr val="0000FF"/>
                </a:solidFill>
              </a:rPr>
              <a:t> link: h</a:t>
            </a:r>
            <a:r>
              <a:rPr lang="tr-TR" sz="2600" b="1" dirty="0">
                <a:solidFill>
                  <a:srgbClr val="0000FF"/>
                </a:solidFill>
                <a:hlinkClick r:id="rId4"/>
              </a:rPr>
              <a:t>ttps://www.youtube.com/watch?v=Us2Ahku3Xws</a:t>
            </a:r>
            <a:endParaRPr lang="tr-TR" sz="26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References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31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tr-TR" sz="2800" dirty="0" err="1"/>
              <a:t>Coles</a:t>
            </a:r>
            <a:r>
              <a:rPr lang="tr-TR" sz="2800" dirty="0"/>
              <a:t> R. et al. (2003). </a:t>
            </a:r>
            <a:r>
              <a:rPr lang="tr-TR" sz="2800" dirty="0" err="1"/>
              <a:t>Food</a:t>
            </a:r>
            <a:r>
              <a:rPr lang="tr-TR" sz="2800" dirty="0"/>
              <a:t> </a:t>
            </a:r>
            <a:r>
              <a:rPr lang="tr-TR" sz="2800" dirty="0" err="1"/>
              <a:t>Packaging</a:t>
            </a:r>
            <a:r>
              <a:rPr lang="tr-TR" sz="2800" dirty="0"/>
              <a:t> </a:t>
            </a:r>
            <a:r>
              <a:rPr lang="tr-TR" sz="2800" dirty="0" err="1"/>
              <a:t>Technology</a:t>
            </a:r>
            <a:r>
              <a:rPr lang="tr-TR" sz="2800" dirty="0"/>
              <a:t>. </a:t>
            </a:r>
            <a:r>
              <a:rPr lang="tr-TR" sz="2800" dirty="0" err="1"/>
              <a:t>Blackwell</a:t>
            </a:r>
            <a:r>
              <a:rPr lang="tr-TR" sz="2800" dirty="0"/>
              <a:t> </a:t>
            </a:r>
            <a:r>
              <a:rPr lang="tr-TR" sz="2800" dirty="0" err="1"/>
              <a:t>Publishing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CRC </a:t>
            </a:r>
            <a:r>
              <a:rPr lang="tr-TR" sz="2800" dirty="0" err="1"/>
              <a:t>Press</a:t>
            </a:r>
            <a:r>
              <a:rPr lang="tr-TR" sz="2800" dirty="0"/>
              <a:t>. </a:t>
            </a:r>
            <a:r>
              <a:rPr lang="tr-TR" sz="2800" b="1" dirty="0"/>
              <a:t>(in </a:t>
            </a:r>
            <a:r>
              <a:rPr lang="tr-TR" sz="2800" b="1" dirty="0" err="1"/>
              <a:t>Chapter</a:t>
            </a:r>
            <a:r>
              <a:rPr lang="tr-TR" sz="2800" b="1" dirty="0"/>
              <a:t> 6 </a:t>
            </a:r>
            <a:r>
              <a:rPr lang="tr-TR" sz="2800" b="1" dirty="0" err="1"/>
              <a:t>pages</a:t>
            </a:r>
            <a:r>
              <a:rPr lang="tr-TR" sz="2800" b="1" dirty="0"/>
              <a:t> 152-173)  </a:t>
            </a:r>
          </a:p>
          <a:p>
            <a:endParaRPr lang="tr-TR" sz="2800" b="1" dirty="0"/>
          </a:p>
          <a:p>
            <a:r>
              <a:rPr lang="tr-TR" sz="2800" dirty="0" err="1"/>
              <a:t>Piergiovanni</a:t>
            </a:r>
            <a:r>
              <a:rPr lang="tr-TR" sz="2800" dirty="0"/>
              <a:t>, L. &amp; Limbo, S. (2016). </a:t>
            </a:r>
            <a:r>
              <a:rPr lang="tr-TR" sz="2800" b="1" dirty="0" err="1"/>
              <a:t>Food</a:t>
            </a:r>
            <a:r>
              <a:rPr lang="tr-TR" sz="2800" b="1" dirty="0"/>
              <a:t> </a:t>
            </a:r>
            <a:r>
              <a:rPr lang="tr-TR" sz="2800" b="1" dirty="0" err="1"/>
              <a:t>Packaging</a:t>
            </a:r>
            <a:r>
              <a:rPr lang="tr-TR" sz="2800" b="1" dirty="0"/>
              <a:t> </a:t>
            </a:r>
            <a:r>
              <a:rPr lang="tr-TR" sz="2800" b="1" dirty="0" err="1"/>
              <a:t>Materials</a:t>
            </a:r>
            <a:r>
              <a:rPr lang="tr-TR" sz="2800" b="1" dirty="0"/>
              <a:t>. </a:t>
            </a:r>
            <a:r>
              <a:rPr lang="tr-TR" sz="2800" dirty="0" err="1"/>
              <a:t>Springer</a:t>
            </a:r>
            <a:r>
              <a:rPr lang="tr-TR" sz="2800" dirty="0"/>
              <a:t>. </a:t>
            </a:r>
            <a:r>
              <a:rPr lang="tr-TR" sz="2800" b="1" dirty="0"/>
              <a:t>(in </a:t>
            </a:r>
            <a:r>
              <a:rPr lang="tr-TR" sz="2800" b="1" dirty="0" err="1"/>
              <a:t>Chapter</a:t>
            </a:r>
            <a:r>
              <a:rPr lang="tr-TR" sz="2800" b="1" dirty="0"/>
              <a:t> 2 </a:t>
            </a:r>
            <a:r>
              <a:rPr lang="tr-TR" sz="2800" b="1" dirty="0" err="1"/>
              <a:t>pages</a:t>
            </a:r>
            <a:r>
              <a:rPr lang="tr-TR" sz="2800" b="1" dirty="0"/>
              <a:t> 6-10) </a:t>
            </a:r>
            <a:endParaRPr lang="tr-TR" sz="2800" dirty="0"/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functions</a:t>
            </a:r>
            <a:r>
              <a:rPr lang="tr-TR" b="1" dirty="0"/>
              <a:t> of </a:t>
            </a:r>
            <a:r>
              <a:rPr lang="tr-TR" b="1" dirty="0" err="1"/>
              <a:t>compounds</a:t>
            </a:r>
            <a:r>
              <a:rPr lang="tr-TR" b="1" dirty="0"/>
              <a:t> </a:t>
            </a:r>
            <a:r>
              <a:rPr lang="tr-TR" b="1" dirty="0" err="1"/>
              <a:t>used</a:t>
            </a:r>
            <a:r>
              <a:rPr lang="tr-TR" b="1" dirty="0"/>
              <a:t> in </a:t>
            </a:r>
            <a:r>
              <a:rPr lang="tr-TR" b="1" dirty="0" err="1"/>
              <a:t>glass</a:t>
            </a:r>
            <a:r>
              <a:rPr lang="tr-TR" b="1" dirty="0"/>
              <a:t> </a:t>
            </a:r>
            <a:r>
              <a:rPr lang="tr-TR" b="1" dirty="0" err="1"/>
              <a:t>materials</a:t>
            </a:r>
            <a:endParaRPr lang="en-US" b="1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 l="34846" t="31444" r="15813" b="19531"/>
          <a:stretch>
            <a:fillRect/>
          </a:stretch>
        </p:blipFill>
        <p:spPr bwMode="auto">
          <a:xfrm>
            <a:off x="247650" y="2228850"/>
            <a:ext cx="889635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7 Metin kutusu"/>
          <p:cNvSpPr txBox="1"/>
          <p:nvPr/>
        </p:nvSpPr>
        <p:spPr>
          <a:xfrm>
            <a:off x="438150" y="1809750"/>
            <a:ext cx="84391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C00000"/>
                </a:solidFill>
              </a:rPr>
              <a:t>INGREDIENTS                 FUNCTIONS</a:t>
            </a:r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8818866D-0444-4E98-9157-10C2F682FBB5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title" idx="4294967295"/>
          </p:nvPr>
        </p:nvSpPr>
        <p:spPr>
          <a:xfrm>
            <a:off x="0" y="95250"/>
            <a:ext cx="9144000" cy="933450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Composition</a:t>
            </a:r>
            <a:r>
              <a:rPr lang="tr-TR" b="1" dirty="0"/>
              <a:t> of </a:t>
            </a:r>
            <a:r>
              <a:rPr lang="tr-TR" b="1" dirty="0" err="1"/>
              <a:t>glass</a:t>
            </a:r>
            <a:r>
              <a:rPr lang="tr-TR" b="1" dirty="0"/>
              <a:t> </a:t>
            </a:r>
            <a:r>
              <a:rPr lang="tr-TR" b="1" dirty="0" err="1"/>
              <a:t>with</a:t>
            </a:r>
            <a:r>
              <a:rPr lang="tr-TR" b="1" dirty="0"/>
              <a:t> </a:t>
            </a:r>
            <a:r>
              <a:rPr lang="tr-TR" b="1" dirty="0" err="1"/>
              <a:t>different</a:t>
            </a:r>
            <a:r>
              <a:rPr lang="tr-TR" b="1" dirty="0"/>
              <a:t> </a:t>
            </a:r>
            <a:r>
              <a:rPr lang="tr-TR" b="1" dirty="0" err="1"/>
              <a:t>color</a:t>
            </a:r>
            <a:endParaRPr lang="en-US" b="1" dirty="0"/>
          </a:p>
        </p:txBody>
      </p:sp>
      <p:graphicFrame>
        <p:nvGraphicFramePr>
          <p:cNvPr id="7" name="6 İçerik Yer Tutucusu"/>
          <p:cNvGraphicFramePr>
            <a:graphicFrameLocks noGrp="1"/>
          </p:cNvGraphicFramePr>
          <p:nvPr>
            <p:ph sz="quarter" idx="4294967295"/>
          </p:nvPr>
        </p:nvGraphicFramePr>
        <p:xfrm>
          <a:off x="0" y="1039250"/>
          <a:ext cx="9143999" cy="5727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2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389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15950"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INGREDIENTS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600" b="1" dirty="0"/>
                        <a:t>S</a:t>
                      </a:r>
                      <a:r>
                        <a:rPr lang="en-US" sz="2600" b="1" dirty="0" err="1"/>
                        <a:t>ilica</a:t>
                      </a:r>
                      <a:r>
                        <a:rPr lang="en-US" sz="2600" b="1" dirty="0"/>
                        <a:t> (SiO</a:t>
                      </a:r>
                      <a:r>
                        <a:rPr lang="en-US" sz="2600" b="1" baseline="-25000" dirty="0"/>
                        <a:t>2</a:t>
                      </a:r>
                      <a:r>
                        <a:rPr lang="en-US" sz="2600" b="1" dirty="0"/>
                        <a:t>) </a:t>
                      </a:r>
                      <a:endParaRPr lang="tr-TR" sz="26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tr-TR" sz="2600" b="1" dirty="0"/>
                        <a:t>L</a:t>
                      </a:r>
                      <a:r>
                        <a:rPr lang="en-US" sz="2600" b="1" dirty="0" err="1"/>
                        <a:t>ime</a:t>
                      </a:r>
                      <a:r>
                        <a:rPr lang="en-US" sz="2600" b="1" dirty="0"/>
                        <a:t> (</a:t>
                      </a:r>
                      <a:r>
                        <a:rPr lang="en-US" sz="2600" b="1" dirty="0" err="1"/>
                        <a:t>CaO</a:t>
                      </a:r>
                      <a:r>
                        <a:rPr lang="en-US" sz="2600" b="1" dirty="0"/>
                        <a:t>)</a:t>
                      </a:r>
                      <a:endParaRPr lang="tr-TR" sz="26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tr-TR" sz="2600" b="1" dirty="0"/>
                        <a:t>Soda (Na</a:t>
                      </a:r>
                      <a:r>
                        <a:rPr lang="tr-TR" sz="2600" b="1" baseline="0" dirty="0"/>
                        <a:t>2</a:t>
                      </a:r>
                      <a:r>
                        <a:rPr lang="tr-TR" sz="2600" b="1" dirty="0"/>
                        <a:t>O) 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tr-TR" sz="2600" b="1" dirty="0" err="1"/>
                        <a:t>Iron</a:t>
                      </a:r>
                      <a:r>
                        <a:rPr lang="tr-TR" sz="2600" b="1" dirty="0"/>
                        <a:t> </a:t>
                      </a:r>
                      <a:r>
                        <a:rPr lang="tr-TR" sz="2600" b="1" dirty="0" err="1"/>
                        <a:t>oxide</a:t>
                      </a:r>
                      <a:r>
                        <a:rPr lang="tr-TR" sz="2600" b="1" dirty="0"/>
                        <a:t> (</a:t>
                      </a:r>
                      <a:r>
                        <a:rPr kumimoji="0" lang="tr-TR" sz="2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Fe2O3)</a:t>
                      </a:r>
                      <a:r>
                        <a:rPr lang="tr-TR" sz="2600" b="1" baseline="0" dirty="0"/>
                        <a:t> </a:t>
                      </a:r>
                      <a:endParaRPr lang="tr-TR" sz="26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kumimoji="0" lang="tr-TR" sz="2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Chromium</a:t>
                      </a:r>
                      <a:r>
                        <a:rPr kumimoji="0" lang="tr-TR" sz="2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2600" b="1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oxide</a:t>
                      </a:r>
                      <a:r>
                        <a:rPr kumimoji="0" lang="tr-TR" sz="2600" b="1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(Cr2O3)</a:t>
                      </a:r>
                      <a:endParaRPr lang="tr-TR" sz="26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tr-TR" sz="2600" b="1" dirty="0" err="1"/>
                        <a:t>Carbon</a:t>
                      </a:r>
                      <a:endParaRPr lang="tr-TR" sz="26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tr-TR" sz="2600" b="1" dirty="0" err="1"/>
                        <a:t>Cobalt</a:t>
                      </a:r>
                      <a:endParaRPr lang="tr-TR" sz="2600" b="1" dirty="0"/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737">
                <a:tc>
                  <a:txBody>
                    <a:bodyPr/>
                    <a:lstStyle/>
                    <a:p>
                      <a:r>
                        <a:rPr lang="tr-TR" sz="2600" b="1" i="1" dirty="0" err="1"/>
                        <a:t>White</a:t>
                      </a:r>
                      <a:r>
                        <a:rPr lang="tr-TR" sz="2600" b="1" i="1" dirty="0"/>
                        <a:t> </a:t>
                      </a:r>
                      <a:r>
                        <a:rPr lang="tr-TR" sz="2600" b="1" i="1" dirty="0" err="1"/>
                        <a:t>flint</a:t>
                      </a:r>
                      <a:r>
                        <a:rPr lang="tr-TR" sz="2600" b="1" i="1" dirty="0"/>
                        <a:t> (</a:t>
                      </a:r>
                      <a:r>
                        <a:rPr lang="tr-TR" sz="2600" b="1" i="1" dirty="0" err="1"/>
                        <a:t>clear</a:t>
                      </a:r>
                      <a:r>
                        <a:rPr lang="tr-TR" sz="2600" b="1" i="1" dirty="0"/>
                        <a:t> </a:t>
                      </a:r>
                      <a:r>
                        <a:rPr lang="tr-TR" sz="2600" b="1" i="1" dirty="0" err="1"/>
                        <a:t>glass</a:t>
                      </a:r>
                      <a:r>
                        <a:rPr lang="tr-TR" sz="2600" b="1" i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r>
                        <a:rPr lang="tr-TR" sz="2400" dirty="0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(+) 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(+) 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tr-TR" sz="2600" b="1" i="1" dirty="0" err="1"/>
                        <a:t>Pale</a:t>
                      </a:r>
                      <a:r>
                        <a:rPr lang="tr-TR" sz="2600" b="1" i="1" dirty="0"/>
                        <a:t> </a:t>
                      </a:r>
                      <a:r>
                        <a:rPr lang="tr-TR" sz="2600" b="1" i="1" dirty="0" err="1"/>
                        <a:t>green</a:t>
                      </a:r>
                      <a:r>
                        <a:rPr lang="tr-TR" sz="2600" b="1" i="1" dirty="0"/>
                        <a:t> (</a:t>
                      </a:r>
                      <a:r>
                        <a:rPr lang="tr-TR" sz="2600" b="1" i="1" dirty="0" err="1"/>
                        <a:t>half</a:t>
                      </a:r>
                      <a:r>
                        <a:rPr lang="tr-TR" sz="2600" b="1" i="1" dirty="0"/>
                        <a:t> </a:t>
                      </a:r>
                      <a:r>
                        <a:rPr lang="tr-TR" sz="2600" b="1" i="1" dirty="0" err="1"/>
                        <a:t>white</a:t>
                      </a:r>
                      <a:r>
                        <a:rPr lang="tr-TR" sz="2600" b="1" i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tr-TR" sz="2600" b="1" i="1" baseline="0" dirty="0" err="1"/>
                        <a:t>Dark</a:t>
                      </a:r>
                      <a:r>
                        <a:rPr lang="tr-TR" sz="2600" b="1" i="1" baseline="0" dirty="0"/>
                        <a:t> </a:t>
                      </a:r>
                      <a:r>
                        <a:rPr lang="tr-TR" sz="2600" b="1" i="1" baseline="0" dirty="0" err="1"/>
                        <a:t>green</a:t>
                      </a:r>
                      <a:endParaRPr lang="tr-TR" sz="2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/>
                        <a:t> (+)</a:t>
                      </a:r>
                      <a:r>
                        <a:rPr lang="tr-TR" sz="2400" baseline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/>
                        <a:t> (+)</a:t>
                      </a:r>
                      <a:r>
                        <a:rPr lang="tr-TR" sz="2400" baseline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/>
                        <a:t> (+)</a:t>
                      </a:r>
                      <a:r>
                        <a:rPr lang="tr-TR" sz="2400" baseline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340">
                <a:tc>
                  <a:txBody>
                    <a:bodyPr/>
                    <a:lstStyle/>
                    <a:p>
                      <a:r>
                        <a:rPr lang="tr-TR" sz="2600" b="1" i="1" dirty="0"/>
                        <a:t>Amber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0340">
                <a:tc>
                  <a:txBody>
                    <a:bodyPr/>
                    <a:lstStyle/>
                    <a:p>
                      <a:r>
                        <a:rPr lang="tr-TR" sz="2600" b="1" i="1" dirty="0" err="1"/>
                        <a:t>Blue</a:t>
                      </a:r>
                      <a:endParaRPr lang="tr-TR" sz="26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dirty="0"/>
                        <a:t> 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(+)</a:t>
                      </a:r>
                      <a:r>
                        <a:rPr lang="tr-TR" sz="2400" baseline="0" dirty="0"/>
                        <a:t> </a:t>
                      </a:r>
                      <a:endParaRPr lang="tr-T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err="1"/>
              <a:t>Advantages</a:t>
            </a:r>
            <a:r>
              <a:rPr lang="tr-TR" sz="3600" b="1" dirty="0"/>
              <a:t> of </a:t>
            </a:r>
            <a:r>
              <a:rPr lang="tr-TR" sz="3600" b="1" dirty="0" err="1"/>
              <a:t>glass</a:t>
            </a:r>
            <a:r>
              <a:rPr lang="tr-TR" sz="3600" b="1" dirty="0"/>
              <a:t> </a:t>
            </a:r>
            <a:r>
              <a:rPr lang="tr-TR" sz="3600" b="1" dirty="0" err="1"/>
              <a:t>packaging</a:t>
            </a:r>
            <a:r>
              <a:rPr lang="tr-TR" sz="3600" b="1" dirty="0"/>
              <a:t> </a:t>
            </a:r>
            <a:r>
              <a:rPr lang="tr-TR" sz="3600" b="1" dirty="0" err="1"/>
              <a:t>materials</a:t>
            </a:r>
            <a:r>
              <a:rPr lang="tr-TR" sz="3600" b="1" dirty="0"/>
              <a:t> </a:t>
            </a:r>
            <a:r>
              <a:rPr lang="tr-TR" sz="3600" b="1" dirty="0">
                <a:solidFill>
                  <a:srgbClr val="C00000"/>
                </a:solidFill>
              </a:rPr>
              <a:t>(</a:t>
            </a:r>
            <a:r>
              <a:rPr lang="tr-TR" sz="3600" b="1" dirty="0" err="1">
                <a:solidFill>
                  <a:srgbClr val="C00000"/>
                </a:solidFill>
              </a:rPr>
              <a:t>regarding</a:t>
            </a:r>
            <a:r>
              <a:rPr lang="tr-TR" sz="3600" b="1" dirty="0">
                <a:solidFill>
                  <a:srgbClr val="C00000"/>
                </a:solidFill>
              </a:rPr>
              <a:t> </a:t>
            </a:r>
            <a:r>
              <a:rPr lang="tr-TR" sz="3600" b="1" dirty="0" err="1">
                <a:solidFill>
                  <a:srgbClr val="C00000"/>
                </a:solidFill>
              </a:rPr>
              <a:t>food</a:t>
            </a:r>
            <a:r>
              <a:rPr lang="tr-TR" sz="3600" b="1" dirty="0">
                <a:solidFill>
                  <a:srgbClr val="C00000"/>
                </a:solidFill>
              </a:rPr>
              <a:t> </a:t>
            </a:r>
            <a:r>
              <a:rPr lang="tr-TR" sz="3600" b="1" dirty="0" err="1">
                <a:solidFill>
                  <a:srgbClr val="C00000"/>
                </a:solidFill>
              </a:rPr>
              <a:t>quality</a:t>
            </a:r>
            <a:r>
              <a:rPr lang="tr-TR" sz="3600" b="1" dirty="0">
                <a:solidFill>
                  <a:srgbClr val="C00000"/>
                </a:solidFill>
              </a:rPr>
              <a:t> </a:t>
            </a:r>
            <a:r>
              <a:rPr lang="tr-TR" sz="3600" b="1" dirty="0" err="1">
                <a:solidFill>
                  <a:srgbClr val="C00000"/>
                </a:solidFill>
              </a:rPr>
              <a:t>and</a:t>
            </a:r>
            <a:r>
              <a:rPr lang="tr-TR" sz="3600" b="1" dirty="0">
                <a:solidFill>
                  <a:srgbClr val="C00000"/>
                </a:solidFill>
              </a:rPr>
              <a:t> </a:t>
            </a:r>
            <a:r>
              <a:rPr lang="tr-TR" sz="3600" b="1" dirty="0" err="1">
                <a:solidFill>
                  <a:srgbClr val="C00000"/>
                </a:solidFill>
              </a:rPr>
              <a:t>safety</a:t>
            </a:r>
            <a:r>
              <a:rPr lang="tr-TR" sz="3600" b="1" dirty="0">
                <a:solidFill>
                  <a:srgbClr val="C00000"/>
                </a:solidFill>
              </a:rPr>
              <a:t>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61950" y="1600200"/>
            <a:ext cx="8782050" cy="4495800"/>
          </a:xfrm>
        </p:spPr>
        <p:txBody>
          <a:bodyPr>
            <a:noAutofit/>
          </a:bodyPr>
          <a:lstStyle/>
          <a:p>
            <a:r>
              <a:rPr lang="tr-TR" sz="2800" b="1" i="1" dirty="0" err="1">
                <a:solidFill>
                  <a:srgbClr val="0000FF"/>
                </a:solidFill>
              </a:rPr>
              <a:t>Heat</a:t>
            </a:r>
            <a:r>
              <a:rPr lang="tr-TR" sz="2800" b="1" i="1" dirty="0">
                <a:solidFill>
                  <a:srgbClr val="0000FF"/>
                </a:solidFill>
              </a:rPr>
              <a:t> </a:t>
            </a:r>
            <a:r>
              <a:rPr lang="tr-TR" sz="2800" b="1" i="1" dirty="0" err="1">
                <a:solidFill>
                  <a:srgbClr val="0000FF"/>
                </a:solidFill>
              </a:rPr>
              <a:t>processable</a:t>
            </a:r>
            <a:r>
              <a:rPr lang="tr-TR" sz="2800" b="1" i="1" dirty="0">
                <a:solidFill>
                  <a:srgbClr val="0000FF"/>
                </a:solidFill>
              </a:rPr>
              <a:t>: </a:t>
            </a:r>
            <a:r>
              <a:rPr lang="tr-TR" sz="2800" dirty="0"/>
              <a:t>G</a:t>
            </a:r>
            <a:r>
              <a:rPr lang="en-US" sz="2800" dirty="0"/>
              <a:t>lass is thermally stable, which makes it suitable for</a:t>
            </a:r>
            <a:r>
              <a:rPr lang="tr-TR" sz="2800" dirty="0"/>
              <a:t> </a:t>
            </a:r>
            <a:r>
              <a:rPr lang="en-US" sz="2800" dirty="0"/>
              <a:t>the hot-filling</a:t>
            </a:r>
            <a:r>
              <a:rPr lang="tr-TR" sz="2800" dirty="0"/>
              <a:t> (e.g. </a:t>
            </a:r>
            <a:r>
              <a:rPr lang="tr-TR" sz="2800" dirty="0" err="1"/>
              <a:t>canned</a:t>
            </a:r>
            <a:r>
              <a:rPr lang="tr-TR" sz="2800" dirty="0"/>
              <a:t> </a:t>
            </a:r>
            <a:r>
              <a:rPr lang="tr-TR" sz="2800" dirty="0" err="1"/>
              <a:t>vegetables</a:t>
            </a:r>
            <a:r>
              <a:rPr lang="tr-TR" sz="2800" dirty="0"/>
              <a:t>)</a:t>
            </a:r>
            <a:r>
              <a:rPr lang="en-US" sz="2800" dirty="0"/>
              <a:t> and the in-container heat sterilization and pasteurization</a:t>
            </a:r>
            <a:r>
              <a:rPr lang="tr-TR" sz="2800" dirty="0"/>
              <a:t> of </a:t>
            </a:r>
            <a:r>
              <a:rPr lang="tr-TR" sz="2800" dirty="0" err="1"/>
              <a:t>food</a:t>
            </a:r>
            <a:r>
              <a:rPr lang="tr-TR" sz="2800" dirty="0"/>
              <a:t> </a:t>
            </a:r>
            <a:r>
              <a:rPr lang="tr-TR" sz="2800" dirty="0" err="1"/>
              <a:t>products</a:t>
            </a:r>
            <a:r>
              <a:rPr lang="tr-TR" sz="2800" dirty="0"/>
              <a:t> (e.g. </a:t>
            </a:r>
            <a:r>
              <a:rPr lang="tr-TR" sz="2800" dirty="0" err="1"/>
              <a:t>canned</a:t>
            </a:r>
            <a:r>
              <a:rPr lang="tr-TR" sz="2800" dirty="0"/>
              <a:t> </a:t>
            </a:r>
            <a:r>
              <a:rPr lang="tr-TR" sz="2800" dirty="0" err="1"/>
              <a:t>fruits</a:t>
            </a:r>
            <a:r>
              <a:rPr lang="tr-TR" sz="2800" dirty="0"/>
              <a:t>, </a:t>
            </a:r>
            <a:r>
              <a:rPr lang="tr-TR" sz="2800" dirty="0" err="1"/>
              <a:t>canned</a:t>
            </a:r>
            <a:r>
              <a:rPr lang="tr-TR" sz="2800" dirty="0"/>
              <a:t> </a:t>
            </a:r>
            <a:r>
              <a:rPr lang="tr-TR" sz="2800" dirty="0" err="1"/>
              <a:t>pickles</a:t>
            </a:r>
            <a:r>
              <a:rPr lang="tr-TR" sz="2800" dirty="0"/>
              <a:t>)</a:t>
            </a:r>
          </a:p>
          <a:p>
            <a:pPr>
              <a:buNone/>
            </a:pPr>
            <a:endParaRPr lang="tr-TR" sz="1000" dirty="0"/>
          </a:p>
          <a:p>
            <a:r>
              <a:rPr lang="tr-TR" sz="2800" dirty="0" err="1"/>
              <a:t>Glass</a:t>
            </a:r>
            <a:r>
              <a:rPr lang="tr-TR" sz="2800" dirty="0"/>
              <a:t> has </a:t>
            </a:r>
            <a:r>
              <a:rPr lang="tr-TR" sz="2800" dirty="0" err="1"/>
              <a:t>great</a:t>
            </a:r>
            <a:r>
              <a:rPr lang="tr-TR" sz="2800" dirty="0"/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thermal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strenght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dirty="0" err="1"/>
              <a:t>which</a:t>
            </a:r>
            <a:r>
              <a:rPr lang="tr-TR" sz="2800" dirty="0"/>
              <a:t> </a:t>
            </a:r>
            <a:r>
              <a:rPr lang="tr-TR" sz="2800" dirty="0" err="1"/>
              <a:t>means</a:t>
            </a:r>
            <a:r>
              <a:rPr lang="tr-TR" sz="2800" dirty="0"/>
              <a:t> </a:t>
            </a:r>
            <a:r>
              <a:rPr lang="en-US" sz="2800" dirty="0"/>
              <a:t>glass bottles or jars is the capability to </a:t>
            </a:r>
            <a:r>
              <a:rPr lang="en-US" sz="2800" b="1" dirty="0"/>
              <a:t>withstand sudden thermal</a:t>
            </a:r>
            <a:r>
              <a:rPr lang="tr-TR" sz="2800" b="1" dirty="0"/>
              <a:t> </a:t>
            </a:r>
            <a:r>
              <a:rPr lang="tr-TR" sz="2800" b="1" dirty="0" err="1"/>
              <a:t>changes</a:t>
            </a:r>
            <a:r>
              <a:rPr lang="tr-TR" sz="2800" b="1" dirty="0"/>
              <a:t> </a:t>
            </a:r>
            <a:r>
              <a:rPr lang="tr-TR" sz="2800" b="1" dirty="0" err="1"/>
              <a:t>during</a:t>
            </a:r>
            <a:r>
              <a:rPr lang="tr-TR" sz="2800" b="1" dirty="0"/>
              <a:t> </a:t>
            </a:r>
            <a:r>
              <a:rPr lang="tr-TR" sz="2800" b="1" dirty="0" err="1"/>
              <a:t>process</a:t>
            </a:r>
            <a:r>
              <a:rPr lang="tr-TR" sz="2800" b="1" dirty="0"/>
              <a:t> </a:t>
            </a:r>
            <a:r>
              <a:rPr lang="tr-TR" sz="2800" dirty="0"/>
              <a:t>(e.g. </a:t>
            </a:r>
            <a:r>
              <a:rPr lang="tr-TR" sz="2800" dirty="0" err="1"/>
              <a:t>immediate</a:t>
            </a:r>
            <a:r>
              <a:rPr lang="tr-TR" sz="2800" dirty="0"/>
              <a:t> </a:t>
            </a:r>
            <a:r>
              <a:rPr lang="tr-TR" sz="2800" dirty="0" err="1"/>
              <a:t>cooling</a:t>
            </a:r>
            <a:r>
              <a:rPr lang="tr-TR" sz="2800" dirty="0"/>
              <a:t> </a:t>
            </a:r>
            <a:r>
              <a:rPr lang="tr-TR" sz="2800" dirty="0" err="1"/>
              <a:t>just</a:t>
            </a:r>
            <a:r>
              <a:rPr lang="tr-TR" sz="2800" dirty="0"/>
              <a:t> </a:t>
            </a:r>
            <a:r>
              <a:rPr lang="tr-TR" sz="2800" dirty="0" err="1"/>
              <a:t>after</a:t>
            </a:r>
            <a:r>
              <a:rPr lang="tr-TR" sz="2800" dirty="0"/>
              <a:t> </a:t>
            </a:r>
            <a:r>
              <a:rPr lang="tr-TR" sz="2800" dirty="0" err="1"/>
              <a:t>pasteurization</a:t>
            </a:r>
            <a:r>
              <a:rPr lang="tr-TR" sz="2800" dirty="0"/>
              <a:t>/</a:t>
            </a:r>
            <a:r>
              <a:rPr lang="tr-TR" sz="2800" dirty="0" err="1"/>
              <a:t>sterilization</a:t>
            </a:r>
            <a:r>
              <a:rPr lang="tr-TR" sz="2800" dirty="0"/>
              <a:t>). </a:t>
            </a:r>
            <a:r>
              <a:rPr lang="tr-TR" sz="2800" dirty="0" err="1"/>
              <a:t>The</a:t>
            </a:r>
            <a:r>
              <a:rPr lang="tr-TR" sz="2800" dirty="0"/>
              <a:t> presence of </a:t>
            </a:r>
            <a:r>
              <a:rPr lang="tr-TR" sz="2800" b="1" dirty="0" err="1"/>
              <a:t>boron</a:t>
            </a:r>
            <a:r>
              <a:rPr lang="tr-TR" sz="2800" b="1" dirty="0"/>
              <a:t> </a:t>
            </a:r>
            <a:r>
              <a:rPr lang="tr-TR" sz="2800" b="1" dirty="0" err="1"/>
              <a:t>and</a:t>
            </a:r>
            <a:r>
              <a:rPr lang="tr-TR" sz="2800" b="1" dirty="0"/>
              <a:t> </a:t>
            </a:r>
            <a:r>
              <a:rPr lang="tr-TR" sz="2800" b="1" dirty="0" err="1"/>
              <a:t>aluminum</a:t>
            </a:r>
            <a:r>
              <a:rPr lang="tr-TR" sz="2800" b="1" dirty="0"/>
              <a:t> </a:t>
            </a:r>
            <a:r>
              <a:rPr lang="tr-TR" sz="2800" b="1" dirty="0" err="1"/>
              <a:t>oxides</a:t>
            </a:r>
            <a:r>
              <a:rPr lang="tr-TR" sz="2800" dirty="0"/>
              <a:t> in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glass</a:t>
            </a:r>
            <a:r>
              <a:rPr lang="tr-TR" sz="2800" dirty="0"/>
              <a:t> </a:t>
            </a:r>
            <a:r>
              <a:rPr lang="tr-TR" sz="2800" dirty="0" err="1"/>
              <a:t>composition</a:t>
            </a:r>
            <a:r>
              <a:rPr lang="tr-TR" sz="2800" dirty="0"/>
              <a:t> </a:t>
            </a:r>
            <a:r>
              <a:rPr lang="tr-TR" sz="2800" b="1" dirty="0" err="1"/>
              <a:t>increases</a:t>
            </a:r>
            <a:r>
              <a:rPr lang="tr-TR" sz="2800" b="1" dirty="0"/>
              <a:t> </a:t>
            </a:r>
            <a:r>
              <a:rPr lang="tr-TR" sz="2800" b="1" dirty="0" err="1"/>
              <a:t>thermal</a:t>
            </a:r>
            <a:r>
              <a:rPr lang="tr-TR" sz="2800" b="1" dirty="0"/>
              <a:t> </a:t>
            </a:r>
            <a:r>
              <a:rPr lang="tr-TR" sz="2800" b="1" dirty="0" err="1"/>
              <a:t>strenght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err="1"/>
              <a:t>Advantages</a:t>
            </a:r>
            <a:r>
              <a:rPr lang="tr-TR" sz="3600" b="1" dirty="0"/>
              <a:t> of </a:t>
            </a:r>
            <a:r>
              <a:rPr lang="tr-TR" sz="3600" b="1" dirty="0" err="1"/>
              <a:t>glass</a:t>
            </a:r>
            <a:r>
              <a:rPr lang="tr-TR" sz="3600" b="1" dirty="0"/>
              <a:t> </a:t>
            </a:r>
            <a:r>
              <a:rPr lang="tr-TR" sz="3600" b="1" dirty="0" err="1"/>
              <a:t>packaging</a:t>
            </a:r>
            <a:r>
              <a:rPr lang="tr-TR" sz="3600" b="1" dirty="0"/>
              <a:t> </a:t>
            </a:r>
            <a:r>
              <a:rPr lang="tr-TR" sz="3600" b="1" dirty="0" err="1"/>
              <a:t>materials</a:t>
            </a:r>
            <a:r>
              <a:rPr lang="tr-TR" sz="3600" b="1" dirty="0"/>
              <a:t> </a:t>
            </a:r>
            <a:r>
              <a:rPr lang="tr-TR" sz="3600" b="1" dirty="0">
                <a:solidFill>
                  <a:srgbClr val="C00000"/>
                </a:solidFill>
              </a:rPr>
              <a:t>(</a:t>
            </a:r>
            <a:r>
              <a:rPr lang="tr-TR" sz="3600" b="1" dirty="0" err="1">
                <a:solidFill>
                  <a:srgbClr val="C00000"/>
                </a:solidFill>
              </a:rPr>
              <a:t>regarding</a:t>
            </a:r>
            <a:r>
              <a:rPr lang="tr-TR" sz="3600" b="1" dirty="0">
                <a:solidFill>
                  <a:srgbClr val="C00000"/>
                </a:solidFill>
              </a:rPr>
              <a:t> </a:t>
            </a:r>
            <a:r>
              <a:rPr lang="tr-TR" sz="3600" b="1" dirty="0" err="1">
                <a:solidFill>
                  <a:srgbClr val="C00000"/>
                </a:solidFill>
              </a:rPr>
              <a:t>food</a:t>
            </a:r>
            <a:r>
              <a:rPr lang="tr-TR" sz="3600" b="1" dirty="0">
                <a:solidFill>
                  <a:srgbClr val="C00000"/>
                </a:solidFill>
              </a:rPr>
              <a:t> </a:t>
            </a:r>
            <a:r>
              <a:rPr lang="tr-TR" sz="3600" b="1" dirty="0" err="1">
                <a:solidFill>
                  <a:srgbClr val="C00000"/>
                </a:solidFill>
              </a:rPr>
              <a:t>quality</a:t>
            </a:r>
            <a:r>
              <a:rPr lang="tr-TR" sz="3600" b="1" dirty="0">
                <a:solidFill>
                  <a:srgbClr val="C00000"/>
                </a:solidFill>
              </a:rPr>
              <a:t> </a:t>
            </a:r>
            <a:r>
              <a:rPr lang="tr-TR" sz="3600" b="1" dirty="0" err="1">
                <a:solidFill>
                  <a:srgbClr val="C00000"/>
                </a:solidFill>
              </a:rPr>
              <a:t>and</a:t>
            </a:r>
            <a:r>
              <a:rPr lang="tr-TR" sz="3600" b="1" dirty="0">
                <a:solidFill>
                  <a:srgbClr val="C00000"/>
                </a:solidFill>
              </a:rPr>
              <a:t> </a:t>
            </a:r>
            <a:r>
              <a:rPr lang="tr-TR" sz="3600" b="1" dirty="0" err="1">
                <a:solidFill>
                  <a:srgbClr val="C00000"/>
                </a:solidFill>
              </a:rPr>
              <a:t>safety</a:t>
            </a:r>
            <a:r>
              <a:rPr lang="tr-TR" sz="3600" b="1" dirty="0">
                <a:solidFill>
                  <a:srgbClr val="C00000"/>
                </a:solidFill>
              </a:rPr>
              <a:t>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364998" y="1600200"/>
            <a:ext cx="8531352" cy="4495800"/>
          </a:xfrm>
        </p:spPr>
        <p:txBody>
          <a:bodyPr>
            <a:noAutofit/>
          </a:bodyPr>
          <a:lstStyle/>
          <a:p>
            <a:r>
              <a:rPr lang="tr-TR" sz="2800" b="1" dirty="0">
                <a:solidFill>
                  <a:srgbClr val="C00000"/>
                </a:solidFill>
              </a:rPr>
              <a:t>UV-</a:t>
            </a:r>
            <a:r>
              <a:rPr lang="tr-TR" sz="2800" b="1" dirty="0" err="1">
                <a:solidFill>
                  <a:srgbClr val="C00000"/>
                </a:solidFill>
              </a:rPr>
              <a:t>protection</a:t>
            </a:r>
            <a:r>
              <a:rPr lang="tr-TR" sz="2800" b="1" dirty="0">
                <a:solidFill>
                  <a:srgbClr val="C00000"/>
                </a:solidFill>
              </a:rPr>
              <a:t>: </a:t>
            </a:r>
            <a:r>
              <a:rPr lang="tr-TR" sz="2800" dirty="0" err="1"/>
              <a:t>Dark</a:t>
            </a:r>
            <a:r>
              <a:rPr lang="tr-TR" sz="2800" dirty="0"/>
              <a:t> </a:t>
            </a:r>
            <a:r>
              <a:rPr lang="tr-TR" sz="2800" dirty="0" err="1"/>
              <a:t>colored</a:t>
            </a:r>
            <a:r>
              <a:rPr lang="tr-TR" sz="2800" dirty="0"/>
              <a:t> </a:t>
            </a:r>
            <a:r>
              <a:rPr lang="tr-TR" sz="2800" dirty="0" err="1"/>
              <a:t>glass</a:t>
            </a:r>
            <a:r>
              <a:rPr lang="tr-TR" sz="2800" dirty="0"/>
              <a:t> </a:t>
            </a:r>
            <a:r>
              <a:rPr lang="tr-TR" sz="2800" dirty="0" err="1"/>
              <a:t>materials</a:t>
            </a:r>
            <a:r>
              <a:rPr lang="tr-TR" sz="2800" dirty="0"/>
              <a:t> (</a:t>
            </a:r>
            <a:r>
              <a:rPr lang="tr-TR" sz="2800" dirty="0" err="1"/>
              <a:t>especially</a:t>
            </a:r>
            <a:r>
              <a:rPr lang="tr-TR" sz="2800" dirty="0"/>
              <a:t> amber)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used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protect</a:t>
            </a:r>
            <a:r>
              <a:rPr lang="tr-TR" sz="2800" dirty="0"/>
              <a:t> of </a:t>
            </a:r>
            <a:r>
              <a:rPr lang="tr-TR" sz="2800" dirty="0" err="1"/>
              <a:t>light</a:t>
            </a:r>
            <a:r>
              <a:rPr lang="tr-TR" sz="2800" dirty="0"/>
              <a:t> </a:t>
            </a:r>
            <a:r>
              <a:rPr lang="tr-TR" sz="2800" dirty="0" err="1"/>
              <a:t>sensitive</a:t>
            </a:r>
            <a:r>
              <a:rPr lang="tr-TR" sz="2800" dirty="0"/>
              <a:t> </a:t>
            </a:r>
            <a:r>
              <a:rPr lang="tr-TR" sz="2800" dirty="0" err="1"/>
              <a:t>food</a:t>
            </a:r>
            <a:r>
              <a:rPr lang="tr-TR" sz="2800" dirty="0"/>
              <a:t> </a:t>
            </a:r>
            <a:r>
              <a:rPr lang="tr-TR" sz="2800" dirty="0" err="1"/>
              <a:t>products</a:t>
            </a:r>
            <a:r>
              <a:rPr lang="tr-TR" sz="2800" dirty="0"/>
              <a:t> </a:t>
            </a:r>
            <a:r>
              <a:rPr lang="tr-TR" sz="2800" dirty="0" err="1"/>
              <a:t>from</a:t>
            </a:r>
            <a:r>
              <a:rPr lang="tr-TR" sz="2800" dirty="0"/>
              <a:t> UV-</a:t>
            </a:r>
            <a:r>
              <a:rPr lang="tr-TR" sz="2800" dirty="0" err="1"/>
              <a:t>light</a:t>
            </a:r>
            <a:endParaRPr lang="tr-TR" sz="2800" dirty="0"/>
          </a:p>
          <a:p>
            <a:pPr>
              <a:buNone/>
            </a:pPr>
            <a:endParaRPr lang="tr-TR" sz="1000" dirty="0"/>
          </a:p>
          <a:p>
            <a:r>
              <a:rPr lang="tr-TR" sz="2800" b="1" dirty="0" err="1">
                <a:solidFill>
                  <a:srgbClr val="0000FF"/>
                </a:solidFill>
              </a:rPr>
              <a:t>Chemical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integrity</a:t>
            </a:r>
            <a:r>
              <a:rPr lang="tr-TR" sz="2800" b="1" dirty="0">
                <a:solidFill>
                  <a:srgbClr val="0000FF"/>
                </a:solidFill>
              </a:rPr>
              <a:t>: </a:t>
            </a:r>
            <a:r>
              <a:rPr lang="tr-TR" sz="2800" dirty="0"/>
              <a:t>G</a:t>
            </a:r>
            <a:r>
              <a:rPr lang="en-US" sz="2800" dirty="0"/>
              <a:t>lass is chemically resistant to all food products,</a:t>
            </a:r>
            <a:r>
              <a:rPr lang="tr-TR" sz="2800" dirty="0"/>
              <a:t> </a:t>
            </a:r>
            <a:r>
              <a:rPr lang="en-US" sz="2800" dirty="0"/>
              <a:t>both liquid and solid.</a:t>
            </a:r>
            <a:r>
              <a:rPr lang="tr-TR" sz="2800" dirty="0"/>
              <a:t> </a:t>
            </a:r>
            <a:r>
              <a:rPr lang="tr-TR" sz="2800" dirty="0" err="1"/>
              <a:t>In</a:t>
            </a:r>
            <a:r>
              <a:rPr lang="tr-TR" sz="2800" dirty="0"/>
              <a:t> </a:t>
            </a:r>
            <a:r>
              <a:rPr lang="tr-TR" sz="2800" dirty="0" err="1"/>
              <a:t>other</a:t>
            </a:r>
            <a:r>
              <a:rPr lang="tr-TR" sz="2800" dirty="0"/>
              <a:t> </a:t>
            </a:r>
            <a:r>
              <a:rPr lang="tr-TR" sz="2800" dirty="0" err="1"/>
              <a:t>words</a:t>
            </a:r>
            <a:r>
              <a:rPr lang="tr-TR" sz="2800" dirty="0"/>
              <a:t>, it is </a:t>
            </a:r>
            <a:r>
              <a:rPr lang="tr-TR" sz="2800" dirty="0" err="1"/>
              <a:t>possible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note</a:t>
            </a:r>
            <a:r>
              <a:rPr lang="tr-TR" sz="2800" dirty="0"/>
              <a:t> </a:t>
            </a:r>
            <a:r>
              <a:rPr lang="tr-TR" sz="2800" dirty="0" err="1"/>
              <a:t>that</a:t>
            </a:r>
            <a:r>
              <a:rPr lang="tr-TR" sz="2800" dirty="0"/>
              <a:t> </a:t>
            </a:r>
            <a:r>
              <a:rPr lang="tr-TR" sz="2800" b="1" dirty="0" err="1"/>
              <a:t>glass</a:t>
            </a:r>
            <a:r>
              <a:rPr lang="tr-TR" sz="2800" b="1" dirty="0"/>
              <a:t> is </a:t>
            </a:r>
            <a:r>
              <a:rPr lang="tr-TR" sz="2800" b="1" dirty="0" err="1"/>
              <a:t>inert</a:t>
            </a:r>
            <a:r>
              <a:rPr lang="tr-TR" sz="2800" dirty="0"/>
              <a:t>. </a:t>
            </a:r>
            <a:r>
              <a:rPr lang="tr-TR" sz="2800" dirty="0" err="1"/>
              <a:t>Additionally</a:t>
            </a:r>
            <a:r>
              <a:rPr lang="tr-TR" sz="2800" dirty="0"/>
              <a:t>, it </a:t>
            </a:r>
            <a:r>
              <a:rPr lang="en-US" sz="2800" dirty="0"/>
              <a:t>is </a:t>
            </a:r>
            <a:r>
              <a:rPr lang="en-US" sz="2800" b="1" dirty="0" err="1"/>
              <a:t>odourless</a:t>
            </a:r>
            <a:endParaRPr lang="tr-TR" sz="2800" b="1" dirty="0"/>
          </a:p>
          <a:p>
            <a:pPr>
              <a:buNone/>
            </a:pPr>
            <a:endParaRPr lang="tr-TR" sz="1000" b="1" dirty="0"/>
          </a:p>
          <a:p>
            <a:r>
              <a:rPr lang="tr-TR" sz="2800" b="1" dirty="0" err="1">
                <a:solidFill>
                  <a:srgbClr val="C00000"/>
                </a:solidFill>
              </a:rPr>
              <a:t>Hygiene</a:t>
            </a:r>
            <a:r>
              <a:rPr lang="tr-TR" sz="2800" b="1" dirty="0">
                <a:solidFill>
                  <a:srgbClr val="C00000"/>
                </a:solidFill>
              </a:rPr>
              <a:t>: </a:t>
            </a:r>
            <a:r>
              <a:rPr lang="tr-TR" sz="2800" dirty="0"/>
              <a:t>G</a:t>
            </a:r>
            <a:r>
              <a:rPr lang="en-US" sz="2800" dirty="0"/>
              <a:t>lass surfaces are easily wetted and dried during washing and</a:t>
            </a:r>
            <a:r>
              <a:rPr lang="tr-TR" sz="2800" dirty="0"/>
              <a:t> </a:t>
            </a:r>
            <a:r>
              <a:rPr lang="tr-TR" sz="2800" dirty="0" err="1"/>
              <a:t>cleaning</a:t>
            </a:r>
            <a:r>
              <a:rPr lang="tr-TR" sz="2800" dirty="0"/>
              <a:t> </a:t>
            </a:r>
            <a:r>
              <a:rPr lang="tr-TR" sz="2800" dirty="0" err="1"/>
              <a:t>prior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filling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800" b="1" dirty="0" err="1"/>
              <a:t>Advantages</a:t>
            </a:r>
            <a:r>
              <a:rPr lang="tr-TR" sz="3800" b="1" dirty="0"/>
              <a:t> of </a:t>
            </a:r>
            <a:r>
              <a:rPr lang="tr-TR" sz="3800" b="1" dirty="0" err="1"/>
              <a:t>glass</a:t>
            </a:r>
            <a:r>
              <a:rPr lang="tr-TR" sz="3800" b="1" dirty="0"/>
              <a:t> </a:t>
            </a:r>
            <a:r>
              <a:rPr lang="tr-TR" sz="3800" b="1" dirty="0" err="1"/>
              <a:t>packaging</a:t>
            </a:r>
            <a:r>
              <a:rPr lang="tr-TR" sz="3800" b="1" dirty="0"/>
              <a:t> </a:t>
            </a:r>
            <a:r>
              <a:rPr lang="tr-TR" sz="3800" b="1" dirty="0" err="1"/>
              <a:t>materials</a:t>
            </a:r>
            <a:r>
              <a:rPr lang="tr-TR" sz="3800" b="1" dirty="0"/>
              <a:t> </a:t>
            </a:r>
            <a:r>
              <a:rPr lang="tr-TR" sz="3800" b="1" dirty="0">
                <a:solidFill>
                  <a:srgbClr val="C00000"/>
                </a:solidFill>
              </a:rPr>
              <a:t>(</a:t>
            </a:r>
            <a:r>
              <a:rPr lang="tr-TR" sz="3800" b="1" dirty="0" err="1">
                <a:solidFill>
                  <a:srgbClr val="C00000"/>
                </a:solidFill>
              </a:rPr>
              <a:t>other</a:t>
            </a:r>
            <a:r>
              <a:rPr lang="tr-TR" sz="3800" b="1" dirty="0">
                <a:solidFill>
                  <a:srgbClr val="C00000"/>
                </a:solidFill>
              </a:rPr>
              <a:t> </a:t>
            </a:r>
            <a:r>
              <a:rPr lang="tr-TR" sz="3800" b="1" dirty="0" err="1">
                <a:solidFill>
                  <a:srgbClr val="C00000"/>
                </a:solidFill>
              </a:rPr>
              <a:t>functional</a:t>
            </a:r>
            <a:r>
              <a:rPr lang="tr-TR" sz="3800" b="1" dirty="0">
                <a:solidFill>
                  <a:srgbClr val="C00000"/>
                </a:solidFill>
              </a:rPr>
              <a:t> </a:t>
            </a:r>
            <a:r>
              <a:rPr lang="tr-TR" sz="3800" b="1" dirty="0" err="1">
                <a:solidFill>
                  <a:srgbClr val="C00000"/>
                </a:solidFill>
              </a:rPr>
              <a:t>properties</a:t>
            </a:r>
            <a:r>
              <a:rPr lang="tr-TR" sz="3800" b="1" dirty="0">
                <a:solidFill>
                  <a:srgbClr val="C00000"/>
                </a:solidFill>
              </a:rPr>
              <a:t>)</a:t>
            </a:r>
            <a:endParaRPr lang="en-US" sz="3800" b="1" dirty="0">
              <a:solidFill>
                <a:srgbClr val="C00000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403098" y="1600200"/>
            <a:ext cx="8531352" cy="4495800"/>
          </a:xfrm>
        </p:spPr>
        <p:txBody>
          <a:bodyPr>
            <a:noAutofit/>
          </a:bodyPr>
          <a:lstStyle/>
          <a:p>
            <a:r>
              <a:rPr lang="tr-TR" sz="2800" b="1" dirty="0" err="1">
                <a:solidFill>
                  <a:srgbClr val="C00000"/>
                </a:solidFill>
              </a:rPr>
              <a:t>Quality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image</a:t>
            </a:r>
            <a:r>
              <a:rPr lang="tr-TR" sz="2800" b="1" dirty="0">
                <a:solidFill>
                  <a:srgbClr val="C00000"/>
                </a:solidFill>
              </a:rPr>
              <a:t>: </a:t>
            </a:r>
            <a:r>
              <a:rPr lang="tr-TR" sz="2800" dirty="0"/>
              <a:t>C</a:t>
            </a:r>
            <a:r>
              <a:rPr lang="en-US" sz="2800" dirty="0" err="1"/>
              <a:t>onsumers</a:t>
            </a:r>
            <a:r>
              <a:rPr lang="en-US" sz="2800" dirty="0"/>
              <a:t> </a:t>
            </a:r>
            <a:r>
              <a:rPr lang="tr-TR" sz="2800" dirty="0" err="1"/>
              <a:t>want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buy g</a:t>
            </a:r>
            <a:r>
              <a:rPr lang="en-US" sz="2800" dirty="0"/>
              <a:t>lass</a:t>
            </a:r>
            <a:r>
              <a:rPr lang="tr-TR" sz="2800" dirty="0"/>
              <a:t> </a:t>
            </a:r>
            <a:r>
              <a:rPr lang="en-US" sz="2800" dirty="0"/>
              <a:t>packaged products and they are </a:t>
            </a:r>
            <a:r>
              <a:rPr lang="tr-TR" sz="2800" dirty="0" err="1"/>
              <a:t>ready</a:t>
            </a:r>
            <a:r>
              <a:rPr lang="en-US" sz="2800" dirty="0"/>
              <a:t> to pay a premium for them, for</a:t>
            </a:r>
            <a:r>
              <a:rPr lang="tr-TR" sz="2800" dirty="0"/>
              <a:t> </a:t>
            </a:r>
            <a:r>
              <a:rPr lang="en-US" sz="2800" dirty="0"/>
              <a:t>specific products such as spirits and liqueurs</a:t>
            </a:r>
            <a:endParaRPr lang="tr-TR" sz="2800" dirty="0"/>
          </a:p>
          <a:p>
            <a:r>
              <a:rPr lang="tr-TR" sz="2800" b="1" dirty="0" err="1"/>
              <a:t>Transparency</a:t>
            </a:r>
            <a:r>
              <a:rPr lang="tr-TR" sz="2800" b="1" dirty="0"/>
              <a:t>: </a:t>
            </a:r>
            <a:r>
              <a:rPr lang="tr-TR" sz="2800" dirty="0" err="1"/>
              <a:t>It</a:t>
            </a:r>
            <a:r>
              <a:rPr lang="tr-TR" sz="2800" dirty="0"/>
              <a:t> </a:t>
            </a:r>
            <a:r>
              <a:rPr lang="tr-TR" sz="2800" dirty="0" err="1"/>
              <a:t>provides</a:t>
            </a:r>
            <a:r>
              <a:rPr lang="tr-TR" sz="2800" dirty="0"/>
              <a:t> an </a:t>
            </a:r>
            <a:r>
              <a:rPr lang="tr-TR" sz="2800" dirty="0" err="1"/>
              <a:t>opportunity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consumers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be </a:t>
            </a:r>
            <a:r>
              <a:rPr lang="tr-TR" sz="2800" dirty="0" err="1"/>
              <a:t>able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see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product</a:t>
            </a:r>
            <a:endParaRPr lang="tr-TR" sz="2800" dirty="0"/>
          </a:p>
          <a:p>
            <a:r>
              <a:rPr lang="tr-TR" sz="2800" b="1" dirty="0" err="1">
                <a:solidFill>
                  <a:srgbClr val="0000FF"/>
                </a:solidFill>
              </a:rPr>
              <a:t>Color</a:t>
            </a:r>
            <a:r>
              <a:rPr lang="tr-TR" sz="2800" b="1" dirty="0">
                <a:solidFill>
                  <a:srgbClr val="0000FF"/>
                </a:solidFill>
              </a:rPr>
              <a:t>: </a:t>
            </a:r>
            <a:r>
              <a:rPr lang="tr-TR" sz="2800" dirty="0" err="1"/>
              <a:t>This</a:t>
            </a:r>
            <a:r>
              <a:rPr lang="tr-TR" sz="2800" dirty="0"/>
              <a:t> </a:t>
            </a:r>
            <a:r>
              <a:rPr lang="tr-TR" sz="2800" dirty="0" err="1"/>
              <a:t>properties</a:t>
            </a:r>
            <a:r>
              <a:rPr lang="tr-TR" sz="2800" dirty="0"/>
              <a:t> </a:t>
            </a:r>
            <a:r>
              <a:rPr lang="tr-TR" sz="2800" dirty="0" err="1"/>
              <a:t>provide</a:t>
            </a:r>
            <a:r>
              <a:rPr lang="tr-TR" sz="2800" dirty="0"/>
              <a:t> </a:t>
            </a:r>
            <a:r>
              <a:rPr lang="tr-TR" sz="2800" dirty="0" err="1"/>
              <a:t>different</a:t>
            </a:r>
            <a:r>
              <a:rPr lang="tr-TR" sz="2800" dirty="0"/>
              <a:t> </a:t>
            </a:r>
            <a:r>
              <a:rPr lang="tr-TR" sz="2800" dirty="0" err="1"/>
              <a:t>look</a:t>
            </a:r>
            <a:r>
              <a:rPr lang="tr-TR" sz="2800" dirty="0"/>
              <a:t> at </a:t>
            </a:r>
            <a:r>
              <a:rPr lang="tr-TR" sz="2800" dirty="0" err="1"/>
              <a:t>first</a:t>
            </a:r>
            <a:r>
              <a:rPr lang="tr-TR" sz="2800" dirty="0"/>
              <a:t> </a:t>
            </a:r>
            <a:r>
              <a:rPr lang="tr-TR" sz="2800" dirty="0" err="1"/>
              <a:t>sight</a:t>
            </a:r>
            <a:endParaRPr lang="tr-TR" sz="2800" dirty="0"/>
          </a:p>
          <a:p>
            <a:r>
              <a:rPr lang="tr-TR" sz="2800" b="1" dirty="0" err="1">
                <a:solidFill>
                  <a:srgbClr val="C00000"/>
                </a:solidFill>
              </a:rPr>
              <a:t>Design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 err="1">
                <a:solidFill>
                  <a:srgbClr val="C00000"/>
                </a:solidFill>
              </a:rPr>
              <a:t>potential</a:t>
            </a:r>
            <a:r>
              <a:rPr lang="tr-TR" sz="2800" b="1" dirty="0">
                <a:solidFill>
                  <a:srgbClr val="C00000"/>
                </a:solidFill>
              </a:rPr>
              <a:t>: </a:t>
            </a:r>
            <a:r>
              <a:rPr lang="tr-TR" sz="2800" dirty="0" err="1"/>
              <a:t>Characteristic</a:t>
            </a:r>
            <a:r>
              <a:rPr lang="tr-TR" sz="2800" dirty="0"/>
              <a:t> </a:t>
            </a:r>
            <a:r>
              <a:rPr lang="tr-TR" sz="2800" dirty="0" err="1"/>
              <a:t>shapes</a:t>
            </a:r>
            <a:r>
              <a:rPr lang="tr-TR" sz="2800" dirty="0"/>
              <a:t> </a:t>
            </a:r>
            <a:r>
              <a:rPr lang="en-US" sz="2800" dirty="0"/>
              <a:t>are often used to enhance product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brand</a:t>
            </a:r>
            <a:r>
              <a:rPr lang="tr-TR" sz="2800" dirty="0"/>
              <a:t> </a:t>
            </a:r>
            <a:r>
              <a:rPr lang="tr-TR" sz="2800" dirty="0" err="1"/>
              <a:t>recognition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800" b="1" dirty="0" err="1"/>
              <a:t>Advantages</a:t>
            </a:r>
            <a:r>
              <a:rPr lang="tr-TR" sz="3800" b="1" dirty="0"/>
              <a:t> of </a:t>
            </a:r>
            <a:r>
              <a:rPr lang="tr-TR" sz="3800" b="1" dirty="0" err="1"/>
              <a:t>glass</a:t>
            </a:r>
            <a:r>
              <a:rPr lang="tr-TR" sz="3800" b="1" dirty="0"/>
              <a:t> </a:t>
            </a:r>
            <a:r>
              <a:rPr lang="tr-TR" sz="3800" b="1" dirty="0" err="1"/>
              <a:t>packaging</a:t>
            </a:r>
            <a:r>
              <a:rPr lang="tr-TR" sz="3800" b="1" dirty="0"/>
              <a:t> </a:t>
            </a:r>
            <a:r>
              <a:rPr lang="tr-TR" sz="3800" b="1" dirty="0" err="1"/>
              <a:t>materials</a:t>
            </a:r>
            <a:r>
              <a:rPr lang="tr-TR" sz="3800" b="1" dirty="0"/>
              <a:t> </a:t>
            </a:r>
            <a:r>
              <a:rPr lang="tr-TR" sz="3800" b="1" dirty="0">
                <a:solidFill>
                  <a:srgbClr val="C00000"/>
                </a:solidFill>
              </a:rPr>
              <a:t>(</a:t>
            </a:r>
            <a:r>
              <a:rPr lang="tr-TR" sz="3800" b="1" dirty="0" err="1">
                <a:solidFill>
                  <a:srgbClr val="C00000"/>
                </a:solidFill>
              </a:rPr>
              <a:t>other</a:t>
            </a:r>
            <a:r>
              <a:rPr lang="tr-TR" sz="3800" b="1" dirty="0">
                <a:solidFill>
                  <a:srgbClr val="C00000"/>
                </a:solidFill>
              </a:rPr>
              <a:t> </a:t>
            </a:r>
            <a:r>
              <a:rPr lang="tr-TR" sz="3800" b="1" dirty="0" err="1">
                <a:solidFill>
                  <a:srgbClr val="C00000"/>
                </a:solidFill>
              </a:rPr>
              <a:t>functional</a:t>
            </a:r>
            <a:r>
              <a:rPr lang="tr-TR" sz="3800" b="1" dirty="0">
                <a:solidFill>
                  <a:srgbClr val="C00000"/>
                </a:solidFill>
              </a:rPr>
              <a:t> </a:t>
            </a:r>
            <a:r>
              <a:rPr lang="tr-TR" sz="3800" b="1" dirty="0" err="1">
                <a:solidFill>
                  <a:srgbClr val="C00000"/>
                </a:solidFill>
              </a:rPr>
              <a:t>properties</a:t>
            </a:r>
            <a:r>
              <a:rPr lang="tr-TR" sz="3800" b="1" dirty="0">
                <a:solidFill>
                  <a:srgbClr val="C00000"/>
                </a:solidFill>
              </a:rPr>
              <a:t>)</a:t>
            </a:r>
            <a:endParaRPr lang="en-US" sz="3800" b="1" dirty="0">
              <a:solidFill>
                <a:srgbClr val="C00000"/>
              </a:solidFill>
            </a:endParaRP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DE442-1CB8-400A-A8EF-E1E759702E45}" type="datetime1">
              <a:rPr lang="en-US" smtClean="0"/>
              <a:pPr/>
              <a:t>4/6/2021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FDE 216-FP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818866D-0444-4E98-9157-10C2F682FBB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1"/>
          </p:nvPr>
        </p:nvSpPr>
        <p:spPr>
          <a:xfrm>
            <a:off x="422148" y="1600200"/>
            <a:ext cx="8531352" cy="4495800"/>
          </a:xfrm>
        </p:spPr>
        <p:txBody>
          <a:bodyPr>
            <a:noAutofit/>
          </a:bodyPr>
          <a:lstStyle/>
          <a:p>
            <a:r>
              <a:rPr lang="tr-TR" sz="2800" b="1" dirty="0" err="1"/>
              <a:t>Microwaveable</a:t>
            </a:r>
            <a:r>
              <a:rPr lang="tr-TR" sz="2800" b="1" dirty="0"/>
              <a:t>:  </a:t>
            </a:r>
            <a:r>
              <a:rPr lang="tr-TR" sz="2800" dirty="0"/>
              <a:t>G</a:t>
            </a:r>
            <a:r>
              <a:rPr lang="en-US" sz="2800" dirty="0"/>
              <a:t>lass is open to microwave penetration and food can</a:t>
            </a:r>
            <a:r>
              <a:rPr lang="tr-TR" sz="2800" dirty="0"/>
              <a:t> </a:t>
            </a:r>
            <a:r>
              <a:rPr lang="en-US" sz="2800" dirty="0"/>
              <a:t>be reheated in the container</a:t>
            </a:r>
            <a:endParaRPr lang="tr-TR" sz="2800" dirty="0"/>
          </a:p>
          <a:p>
            <a:pPr>
              <a:buNone/>
            </a:pPr>
            <a:endParaRPr lang="tr-TR" sz="1000" dirty="0"/>
          </a:p>
          <a:p>
            <a:r>
              <a:rPr lang="tr-TR" sz="2800" b="1" dirty="0" err="1">
                <a:solidFill>
                  <a:srgbClr val="C00000"/>
                </a:solidFill>
              </a:rPr>
              <a:t>Strenght</a:t>
            </a:r>
            <a:r>
              <a:rPr lang="tr-TR" sz="2800" b="1" dirty="0">
                <a:solidFill>
                  <a:srgbClr val="C00000"/>
                </a:solidFill>
              </a:rPr>
              <a:t>: </a:t>
            </a:r>
            <a:r>
              <a:rPr lang="tr-TR" sz="2800" dirty="0" err="1"/>
              <a:t>Although</a:t>
            </a:r>
            <a:r>
              <a:rPr lang="tr-TR" sz="2800" dirty="0"/>
              <a:t> </a:t>
            </a:r>
            <a:r>
              <a:rPr lang="tr-TR" sz="2800" dirty="0" err="1"/>
              <a:t>glass</a:t>
            </a:r>
            <a:r>
              <a:rPr lang="tr-TR" sz="2800" dirty="0"/>
              <a:t> is a </a:t>
            </a:r>
            <a:r>
              <a:rPr lang="tr-TR" sz="2800" dirty="0" err="1"/>
              <a:t>brittle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heavy</a:t>
            </a:r>
            <a:r>
              <a:rPr lang="tr-TR" sz="2800" dirty="0"/>
              <a:t> </a:t>
            </a:r>
            <a:r>
              <a:rPr lang="tr-TR" sz="2800" dirty="0" err="1"/>
              <a:t>material</a:t>
            </a:r>
            <a:r>
              <a:rPr lang="tr-TR" sz="2800" dirty="0"/>
              <a:t>, </a:t>
            </a:r>
            <a:r>
              <a:rPr lang="tr-TR" sz="2800" dirty="0" err="1"/>
              <a:t>its</a:t>
            </a:r>
            <a:r>
              <a:rPr lang="tr-TR" sz="2800" dirty="0"/>
              <a:t> </a:t>
            </a:r>
            <a:r>
              <a:rPr lang="tr-TR" sz="2800" dirty="0" err="1"/>
              <a:t>strenght</a:t>
            </a:r>
            <a:r>
              <a:rPr lang="tr-TR" sz="2800" dirty="0"/>
              <a:t> </a:t>
            </a:r>
            <a:r>
              <a:rPr lang="tr-TR" sz="2800" dirty="0" err="1"/>
              <a:t>properties</a:t>
            </a:r>
            <a:r>
              <a:rPr lang="tr-TR" sz="2800" dirty="0"/>
              <a:t> </a:t>
            </a:r>
            <a:r>
              <a:rPr lang="tr-TR" sz="2800" dirty="0" err="1"/>
              <a:t>make</a:t>
            </a:r>
            <a:r>
              <a:rPr lang="tr-TR" sz="2800" dirty="0"/>
              <a:t> it </a:t>
            </a:r>
            <a:r>
              <a:rPr lang="tr-TR" sz="2800" dirty="0" err="1"/>
              <a:t>easy</a:t>
            </a:r>
            <a:r>
              <a:rPr lang="tr-TR" sz="2800" dirty="0"/>
              <a:t> </a:t>
            </a:r>
            <a:r>
              <a:rPr lang="en-US" sz="2800" dirty="0"/>
              <a:t>to handle during filling and distribution</a:t>
            </a:r>
            <a:endParaRPr lang="tr-TR" sz="2800" dirty="0"/>
          </a:p>
          <a:p>
            <a:pPr>
              <a:buNone/>
            </a:pPr>
            <a:endParaRPr lang="tr-TR" sz="1000" dirty="0"/>
          </a:p>
          <a:p>
            <a:r>
              <a:rPr lang="tr-TR" sz="2800" b="1" dirty="0" err="1">
                <a:solidFill>
                  <a:srgbClr val="0000FF"/>
                </a:solidFill>
              </a:rPr>
              <a:t>Environmental</a:t>
            </a:r>
            <a:r>
              <a:rPr lang="tr-TR" sz="2800" b="1" dirty="0">
                <a:solidFill>
                  <a:srgbClr val="0000FF"/>
                </a:solidFill>
              </a:rPr>
              <a:t> </a:t>
            </a:r>
            <a:r>
              <a:rPr lang="tr-TR" sz="2800" b="1" dirty="0" err="1">
                <a:solidFill>
                  <a:srgbClr val="0000FF"/>
                </a:solidFill>
              </a:rPr>
              <a:t>benefits</a:t>
            </a:r>
            <a:r>
              <a:rPr lang="tr-TR" sz="2800" b="1" dirty="0">
                <a:solidFill>
                  <a:srgbClr val="0000FF"/>
                </a:solidFill>
              </a:rPr>
              <a:t>: </a:t>
            </a:r>
            <a:r>
              <a:rPr lang="tr-TR" sz="2800" dirty="0"/>
              <a:t>G</a:t>
            </a:r>
            <a:r>
              <a:rPr lang="en-US" sz="2800" dirty="0"/>
              <a:t>lass containers are returnable, reusable and</a:t>
            </a:r>
            <a:r>
              <a:rPr lang="tr-TR" sz="2800" dirty="0"/>
              <a:t> </a:t>
            </a:r>
            <a:r>
              <a:rPr lang="tr-TR" sz="2800" dirty="0" err="1"/>
              <a:t>recyclable</a:t>
            </a:r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9043827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1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talama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rtalam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1" id="{005357E7-7BEA-4C74-8819-0CB2BA17BD93}" vid="{96F88C32-EFC1-446C-B134-B01439C4B61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3340</TotalTime>
  <Words>1721</Words>
  <Application>Microsoft Office PowerPoint</Application>
  <PresentationFormat>Ekran Gösterisi (4:3)</PresentationFormat>
  <Paragraphs>271</Paragraphs>
  <Slides>31</Slides>
  <Notes>0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6" baseType="lpstr">
      <vt:lpstr>Calibri</vt:lpstr>
      <vt:lpstr>Tw Cen MT</vt:lpstr>
      <vt:lpstr>Wingdings</vt:lpstr>
      <vt:lpstr>Wingdings 2</vt:lpstr>
      <vt:lpstr>Tema1</vt:lpstr>
      <vt:lpstr>GLASS packagIng MATERIALS</vt:lpstr>
      <vt:lpstr>Glass packaging in food industry</vt:lpstr>
      <vt:lpstr>Common composition of glass</vt:lpstr>
      <vt:lpstr>The functions of compounds used in glass materials</vt:lpstr>
      <vt:lpstr>Composition of glass with different color</vt:lpstr>
      <vt:lpstr>Advantages of glass packaging materials (regarding food quality and safety)</vt:lpstr>
      <vt:lpstr>Advantages of glass packaging materials (regarding food quality and safety)</vt:lpstr>
      <vt:lpstr>Advantages of glass packaging materials (other functional properties)</vt:lpstr>
      <vt:lpstr>Advantages of glass packaging materials (other functional properties)</vt:lpstr>
      <vt:lpstr>Production stages of glass material</vt:lpstr>
      <vt:lpstr>Step 1) MELTING</vt:lpstr>
      <vt:lpstr>Parts of the glass bottle</vt:lpstr>
      <vt:lpstr>Step 2) CONTAINER FORMING</vt:lpstr>
      <vt:lpstr>Step 2) CONTAINER FORMING</vt:lpstr>
      <vt:lpstr>Forming of glass bottle</vt:lpstr>
      <vt:lpstr>Step 2) CONTAINER FORMING</vt:lpstr>
      <vt:lpstr>Step 2) CONTAINER FORMING</vt:lpstr>
      <vt:lpstr>Step 3) SURFACE TREATMENTS</vt:lpstr>
      <vt:lpstr>Step 3.1) HOT END TREATMENT</vt:lpstr>
      <vt:lpstr>Step 3.2) COLD END TREATMENT</vt:lpstr>
      <vt:lpstr>Step 3.3) CONTAINER INSPECTION AND QUALITY</vt:lpstr>
      <vt:lpstr>Chemical quality control techniques</vt:lpstr>
      <vt:lpstr>Physical quality control techniques</vt:lpstr>
      <vt:lpstr>Visual quality control techniques</vt:lpstr>
      <vt:lpstr>Visual quality control techniques</vt:lpstr>
      <vt:lpstr>Closure selection</vt:lpstr>
      <vt:lpstr>Different types of closures</vt:lpstr>
      <vt:lpstr>Closure selection</vt:lpstr>
      <vt:lpstr>Normal, vacuum or pressure seals</vt:lpstr>
      <vt:lpstr>Production process of glass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FDE 216                                  food packagıng</dc:title>
  <dc:creator>Windows Kullanıcısı</dc:creator>
  <cp:lastModifiedBy>EDA DEMİROK SONCU</cp:lastModifiedBy>
  <cp:revision>210</cp:revision>
  <dcterms:created xsi:type="dcterms:W3CDTF">2020-02-11T12:23:21Z</dcterms:created>
  <dcterms:modified xsi:type="dcterms:W3CDTF">2021-04-06T10:34:35Z</dcterms:modified>
</cp:coreProperties>
</file>