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72FD4B-A96F-4ACC-BF85-73504D0B8380}" type="datetimeFigureOut">
              <a:rPr lang="tr-TR" smtClean="0"/>
              <a:t>17.09.2020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B4797F-AC95-43F8-917C-E758E4FD5DF3}" type="slidenum">
              <a:rPr lang="tr-TR" smtClean="0"/>
              <a:t>‹#›</a:t>
            </a:fld>
            <a:endParaRPr lang="tr-TR"/>
          </a:p>
        </p:txBody>
      </p:sp>
    </p:spTree>
    <p:extLst>
      <p:ext uri="{BB962C8B-B14F-4D97-AF65-F5344CB8AC3E}">
        <p14:creationId xmlns:p14="http://schemas.microsoft.com/office/powerpoint/2010/main" val="2287230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334978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007818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2722593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63595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3043274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436A1A7-673F-4F4C-AB88-1EEB11F28FB9}"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714916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436A1A7-673F-4F4C-AB88-1EEB11F28FB9}" type="datetimeFigureOut">
              <a:rPr lang="tr-TR" smtClean="0"/>
              <a:t>17.09.2020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515389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436A1A7-673F-4F4C-AB88-1EEB11F28FB9}" type="datetimeFigureOut">
              <a:rPr lang="tr-TR" smtClean="0"/>
              <a:t>17.09.2020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124121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436A1A7-673F-4F4C-AB88-1EEB11F28FB9}" type="datetimeFigureOut">
              <a:rPr lang="tr-TR" smtClean="0"/>
              <a:t>17.09.2020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3532092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436A1A7-673F-4F4C-AB88-1EEB11F28FB9}"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2041265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436A1A7-673F-4F4C-AB88-1EEB11F28FB9}"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748069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36A1A7-673F-4F4C-AB88-1EEB11F28FB9}" type="datetimeFigureOut">
              <a:rPr lang="tr-TR" smtClean="0"/>
              <a:t>17.09.2020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1D794-8707-4F71-A889-AC348F5CF782}" type="slidenum">
              <a:rPr lang="tr-TR" smtClean="0"/>
              <a:t>‹#›</a:t>
            </a:fld>
            <a:endParaRPr lang="tr-TR"/>
          </a:p>
        </p:txBody>
      </p:sp>
    </p:spTree>
    <p:extLst>
      <p:ext uri="{BB962C8B-B14F-4D97-AF65-F5344CB8AC3E}">
        <p14:creationId xmlns:p14="http://schemas.microsoft.com/office/powerpoint/2010/main" val="4118269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15480" y="4365104"/>
            <a:ext cx="9144000" cy="1828800"/>
          </a:xfrm>
          <a:ln>
            <a:miter lim="800000"/>
            <a:headEnd/>
            <a:tailEnd/>
          </a:ln>
          <a:extLst/>
        </p:spPr>
        <p:txBody>
          <a:bodyPr>
            <a:noAutofit/>
          </a:bodyPr>
          <a:lstStyle/>
          <a:p>
            <a:pPr>
              <a:defRPr/>
            </a:pPr>
            <a:r>
              <a:rPr lang="tr-TR" sz="4900" dirty="0">
                <a:solidFill>
                  <a:srgbClr val="FF0000"/>
                </a:solidFill>
                <a:latin typeface="Times New Roman" panose="02020603050405020304" pitchFamily="18" charset="0"/>
                <a:cs typeface="Times New Roman" panose="02020603050405020304" pitchFamily="18" charset="0"/>
              </a:rPr>
              <a:t>BİYOLOJİK AZOT FİKSASYONUNDA </a:t>
            </a:r>
            <a:br>
              <a:rPr lang="tr-TR" sz="4900" dirty="0">
                <a:solidFill>
                  <a:srgbClr val="FF0000"/>
                </a:solidFill>
                <a:latin typeface="Times New Roman" panose="02020603050405020304" pitchFamily="18" charset="0"/>
                <a:cs typeface="Times New Roman" panose="02020603050405020304" pitchFamily="18" charset="0"/>
              </a:rPr>
            </a:br>
            <a:r>
              <a:rPr lang="tr-TR" sz="4900" i="1" dirty="0">
                <a:solidFill>
                  <a:srgbClr val="FF0000"/>
                </a:solidFill>
                <a:latin typeface="Times New Roman" panose="02020603050405020304" pitchFamily="18" charset="0"/>
                <a:cs typeface="Times New Roman" panose="02020603050405020304" pitchFamily="18" charset="0"/>
              </a:rPr>
              <a:t>RHIZOBIUM</a:t>
            </a:r>
            <a:r>
              <a:rPr lang="tr-TR" sz="4900" dirty="0">
                <a:solidFill>
                  <a:srgbClr val="FF0000"/>
                </a:solidFill>
                <a:latin typeface="Times New Roman" panose="02020603050405020304" pitchFamily="18" charset="0"/>
                <a:cs typeface="Times New Roman" panose="02020603050405020304" pitchFamily="18" charset="0"/>
              </a:rPr>
              <a:t> VE BAKLAGİL  SİMBİYOSİS’İ</a:t>
            </a:r>
            <a:br>
              <a:rPr lang="tr-TR" sz="4900" dirty="0">
                <a:solidFill>
                  <a:srgbClr val="FF0000"/>
                </a:solidFill>
                <a:latin typeface="Times New Roman" panose="02020603050405020304" pitchFamily="18" charset="0"/>
                <a:cs typeface="Times New Roman" panose="02020603050405020304" pitchFamily="18" charset="0"/>
              </a:rPr>
            </a:br>
            <a:r>
              <a:rPr lang="tr-TR" sz="4900" dirty="0">
                <a:solidFill>
                  <a:srgbClr val="FF0000"/>
                </a:solidFill>
                <a:latin typeface="Times New Roman" panose="02020603050405020304" pitchFamily="18" charset="0"/>
                <a:cs typeface="Times New Roman" panose="02020603050405020304" pitchFamily="18" charset="0"/>
              </a:rPr>
              <a:t> HAKKINDA GENEL BİLGİ</a:t>
            </a:r>
            <a:r>
              <a:rPr lang="tr-TR" sz="4900" dirty="0">
                <a:solidFill>
                  <a:srgbClr val="FFFF00"/>
                </a:solidFill>
              </a:rPr>
              <a:t/>
            </a:r>
            <a:br>
              <a:rPr lang="tr-TR" sz="4900" dirty="0">
                <a:solidFill>
                  <a:srgbClr val="FFFF00"/>
                </a:solidFill>
              </a:rPr>
            </a:br>
            <a:endParaRPr lang="tr-TR" sz="4900" dirty="0">
              <a:solidFill>
                <a:srgbClr val="FFFF00"/>
              </a:solidFill>
            </a:endParaRPr>
          </a:p>
        </p:txBody>
      </p:sp>
    </p:spTree>
    <p:extLst>
      <p:ext uri="{BB962C8B-B14F-4D97-AF65-F5344CB8AC3E}">
        <p14:creationId xmlns:p14="http://schemas.microsoft.com/office/powerpoint/2010/main" val="40194743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İçerik Yer Tutucusu 2"/>
          <p:cNvSpPr>
            <a:spLocks noGrp="1"/>
          </p:cNvSpPr>
          <p:nvPr>
            <p:ph idx="1"/>
          </p:nvPr>
        </p:nvSpPr>
        <p:spPr/>
        <p:txBody>
          <a:bodyPr/>
          <a:lstStyle/>
          <a:p>
            <a:pPr algn="just"/>
            <a:r>
              <a:rPr lang="tr-TR" altLang="tr-TR" smtClean="0"/>
              <a:t>Yukarıda toprağın hava alan kısımlarındaki nodül oluşumları görülmektedir. Taşkınlar ve sel baskınları fiksasyonu durdurur ve dejenerasyona neden olur. Bununla birlikte sel baskınlarına uğramış, nemli topraklara uyum sağlayabilen bazı türlerde vardır. </a:t>
            </a:r>
          </a:p>
          <a:p>
            <a:endParaRPr lang="tr-TR" altLang="tr-TR" smtClean="0"/>
          </a:p>
        </p:txBody>
      </p:sp>
    </p:spTree>
    <p:extLst>
      <p:ext uri="{BB962C8B-B14F-4D97-AF65-F5344CB8AC3E}">
        <p14:creationId xmlns:p14="http://schemas.microsoft.com/office/powerpoint/2010/main" val="287736676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24000" y="981076"/>
            <a:ext cx="9144000" cy="5876925"/>
          </a:xfrm>
        </p:spPr>
        <p:txBody>
          <a:bodyPr>
            <a:noAutofit/>
          </a:bodyPr>
          <a:lstStyle/>
          <a:p>
            <a:pPr marL="274320" indent="-274320" algn="just">
              <a:buClr>
                <a:schemeClr val="accent3"/>
              </a:buClr>
              <a:buNone/>
              <a:defRPr/>
            </a:pPr>
            <a:r>
              <a:rPr lang="tr-TR" dirty="0" smtClean="0"/>
              <a:t>    </a:t>
            </a:r>
            <a:r>
              <a:rPr lang="tr-TR" dirty="0" err="1" smtClean="0"/>
              <a:t>Simbiyotik</a:t>
            </a:r>
            <a:r>
              <a:rPr lang="tr-TR" dirty="0" smtClean="0"/>
              <a:t> azot </a:t>
            </a:r>
            <a:r>
              <a:rPr lang="tr-TR" dirty="0" err="1" smtClean="0"/>
              <a:t>fiksasyonu</a:t>
            </a:r>
            <a:r>
              <a:rPr lang="tr-TR" dirty="0" smtClean="0"/>
              <a:t>; yüksek bitkiler ile bunlara has bakteri türleri arasındaki dengeli bir ilişkinin sonucudur. Bu mekanizmayı anlamaya çalışmak; hem bitkide optimum yararı sağlamak ve hem de </a:t>
            </a:r>
            <a:r>
              <a:rPr lang="tr-TR" dirty="0" err="1" smtClean="0"/>
              <a:t>fiksasyon</a:t>
            </a:r>
            <a:r>
              <a:rPr lang="tr-TR" dirty="0" smtClean="0"/>
              <a:t> olayının gerçekleşmesindeki optimum koşulları sağlamak açısından oldukça önemlidir.  Bunun için;</a:t>
            </a:r>
          </a:p>
          <a:p>
            <a:pPr marL="274320" indent="-274320" algn="just">
              <a:buClr>
                <a:schemeClr val="accent3"/>
              </a:buClr>
              <a:buFont typeface="Wingdings 2"/>
              <a:buChar char=""/>
              <a:defRPr/>
            </a:pPr>
            <a:r>
              <a:rPr lang="tr-TR" dirty="0" smtClean="0"/>
              <a:t>Uygun toprak koşulları sağlanmalı (havalanmış toprak),</a:t>
            </a:r>
          </a:p>
          <a:p>
            <a:pPr marL="274320" indent="-274320" algn="just">
              <a:buClr>
                <a:schemeClr val="accent3"/>
              </a:buClr>
              <a:buFont typeface="Wingdings 2"/>
              <a:buChar char=""/>
              <a:defRPr/>
            </a:pPr>
            <a:r>
              <a:rPr lang="tr-TR" dirty="0" smtClean="0"/>
              <a:t>Molibden ve bor mineralleri yeteri miktarda olmalı,</a:t>
            </a:r>
          </a:p>
          <a:p>
            <a:pPr marL="274320" indent="-274320" algn="just">
              <a:buClr>
                <a:schemeClr val="accent3"/>
              </a:buClr>
              <a:buFont typeface="Wingdings 2"/>
              <a:buChar char=""/>
              <a:defRPr/>
            </a:pPr>
            <a:r>
              <a:rPr lang="tr-TR" dirty="0" smtClean="0"/>
              <a:t>Toprakta az miktarda azotlu bileşikler bulunmalı,</a:t>
            </a:r>
          </a:p>
          <a:p>
            <a:pPr marL="274320" indent="-274320" algn="just">
              <a:buClr>
                <a:schemeClr val="accent3"/>
              </a:buClr>
              <a:buFont typeface="Wingdings 2"/>
              <a:buChar char=""/>
              <a:defRPr/>
            </a:pPr>
            <a:r>
              <a:rPr lang="tr-TR" dirty="0" smtClean="0"/>
              <a:t>Bitkiye uygun</a:t>
            </a:r>
            <a:r>
              <a:rPr lang="tr-TR" i="1" dirty="0" smtClean="0"/>
              <a:t> </a:t>
            </a:r>
            <a:r>
              <a:rPr lang="tr-TR" i="1" dirty="0" err="1" smtClean="0"/>
              <a:t>Rhizobium</a:t>
            </a:r>
            <a:r>
              <a:rPr lang="tr-TR" dirty="0" smtClean="0"/>
              <a:t> bakterisi bulunmalı,</a:t>
            </a:r>
          </a:p>
          <a:p>
            <a:pPr marL="274320" indent="-274320" algn="just">
              <a:buClr>
                <a:schemeClr val="accent3"/>
              </a:buClr>
              <a:buFont typeface="Wingdings 2"/>
              <a:buChar char=""/>
              <a:defRPr/>
            </a:pPr>
            <a:r>
              <a:rPr lang="tr-TR" dirty="0" smtClean="0"/>
              <a:t>Bitki gelişimine uygun koşullar sağlanmalıdır (iklim, uygun kültürel işlemler, uyu yapmış türler, hastalık ve zararlılardan korunma gibi).</a:t>
            </a:r>
          </a:p>
          <a:p>
            <a:pPr marL="274320" indent="-274320" algn="just">
              <a:buClr>
                <a:schemeClr val="accent3"/>
              </a:buClr>
              <a:buNone/>
              <a:defRPr/>
            </a:pPr>
            <a:r>
              <a:rPr lang="tr-TR" dirty="0" smtClean="0"/>
              <a:t>    </a:t>
            </a:r>
            <a:endParaRPr lang="tr-TR" dirty="0"/>
          </a:p>
        </p:txBody>
      </p:sp>
    </p:spTree>
    <p:extLst>
      <p:ext uri="{BB962C8B-B14F-4D97-AF65-F5344CB8AC3E}">
        <p14:creationId xmlns:p14="http://schemas.microsoft.com/office/powerpoint/2010/main" val="6926779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defRPr/>
            </a:pPr>
            <a:r>
              <a:rPr lang="tr-TR" dirty="0" smtClean="0"/>
              <a:t>Özetle;</a:t>
            </a:r>
          </a:p>
          <a:p>
            <a:pPr marL="0" indent="0" algn="just">
              <a:buNone/>
              <a:defRPr/>
            </a:pPr>
            <a:r>
              <a:rPr lang="tr-TR" dirty="0"/>
              <a:t> </a:t>
            </a:r>
            <a:r>
              <a:rPr lang="tr-TR" dirty="0" smtClean="0"/>
              <a:t>  Atmosferik azot </a:t>
            </a:r>
            <a:r>
              <a:rPr lang="tr-TR" dirty="0" err="1" smtClean="0"/>
              <a:t>fiksasyonunu</a:t>
            </a:r>
            <a:r>
              <a:rPr lang="tr-TR" dirty="0" smtClean="0"/>
              <a:t> arttırmak için </a:t>
            </a:r>
            <a:r>
              <a:rPr lang="tr-TR" dirty="0" err="1" smtClean="0"/>
              <a:t>baklagil</a:t>
            </a:r>
            <a:r>
              <a:rPr lang="tr-TR" dirty="0" smtClean="0"/>
              <a:t>   </a:t>
            </a:r>
          </a:p>
          <a:p>
            <a:pPr marL="0" indent="0" algn="just">
              <a:buNone/>
              <a:defRPr/>
            </a:pPr>
            <a:r>
              <a:rPr lang="tr-TR" dirty="0"/>
              <a:t> </a:t>
            </a:r>
            <a:r>
              <a:rPr lang="tr-TR" dirty="0" smtClean="0"/>
              <a:t>  gelişimini sınırlayan ilgili faktörlerin ortadan </a:t>
            </a:r>
          </a:p>
          <a:p>
            <a:pPr marL="0" indent="0" algn="just">
              <a:buNone/>
              <a:defRPr/>
            </a:pPr>
            <a:r>
              <a:rPr lang="tr-TR" dirty="0" smtClean="0"/>
              <a:t>   kaldırılması gerekmektedir.</a:t>
            </a:r>
          </a:p>
          <a:p>
            <a:pPr algn="just">
              <a:defRPr/>
            </a:pPr>
            <a:endParaRPr lang="tr-TR" dirty="0"/>
          </a:p>
        </p:txBody>
      </p:sp>
    </p:spTree>
    <p:extLst>
      <p:ext uri="{BB962C8B-B14F-4D97-AF65-F5344CB8AC3E}">
        <p14:creationId xmlns:p14="http://schemas.microsoft.com/office/powerpoint/2010/main" val="41046015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538033" y="4509120"/>
            <a:ext cx="9144000" cy="1828800"/>
          </a:xfrm>
          <a:ln>
            <a:miter lim="800000"/>
            <a:headEnd/>
            <a:tailEnd/>
          </a:ln>
          <a:extLst/>
        </p:spPr>
        <p:txBody>
          <a:bodyPr>
            <a:noAutofit/>
          </a:bodyPr>
          <a:lstStyle/>
          <a:p>
            <a:pPr>
              <a:defRPr/>
            </a:pPr>
            <a:r>
              <a:rPr lang="tr-TR" sz="4800" cap="all" dirty="0" err="1">
                <a:solidFill>
                  <a:srgbClr val="FF0000"/>
                </a:solidFill>
                <a:latin typeface="Times New Roman" panose="02020603050405020304" pitchFamily="18" charset="0"/>
                <a:cs typeface="Times New Roman" panose="02020603050405020304" pitchFamily="18" charset="0"/>
              </a:rPr>
              <a:t>Baklagİl</a:t>
            </a:r>
            <a:r>
              <a:rPr lang="tr-TR" sz="4800" cap="all" dirty="0">
                <a:solidFill>
                  <a:srgbClr val="FF0000"/>
                </a:solidFill>
                <a:latin typeface="Times New Roman" panose="02020603050405020304" pitchFamily="18" charset="0"/>
                <a:cs typeface="Times New Roman" panose="02020603050405020304" pitchFamily="18" charset="0"/>
              </a:rPr>
              <a:t> </a:t>
            </a:r>
            <a:r>
              <a:rPr lang="tr-TR" sz="4800" cap="all" dirty="0" err="1">
                <a:solidFill>
                  <a:srgbClr val="FF0000"/>
                </a:solidFill>
                <a:latin typeface="Times New Roman" panose="02020603050405020304" pitchFamily="18" charset="0"/>
                <a:cs typeface="Times New Roman" panose="02020603050405020304" pitchFamily="18" charset="0"/>
              </a:rPr>
              <a:t>nodüllerİndekİ</a:t>
            </a:r>
            <a:r>
              <a:rPr lang="tr-TR" sz="4800" cap="all" dirty="0">
                <a:solidFill>
                  <a:srgbClr val="FF0000"/>
                </a:solidFill>
                <a:latin typeface="Times New Roman" panose="02020603050405020304" pitchFamily="18" charset="0"/>
                <a:cs typeface="Times New Roman" panose="02020603050405020304" pitchFamily="18" charset="0"/>
              </a:rPr>
              <a:t> </a:t>
            </a:r>
            <a:r>
              <a:rPr lang="tr-TR" sz="4800" dirty="0">
                <a:solidFill>
                  <a:srgbClr val="FF0000"/>
                </a:solidFill>
                <a:latin typeface="Times New Roman" panose="02020603050405020304" pitchFamily="18" charset="0"/>
                <a:cs typeface="Times New Roman" panose="02020603050405020304" pitchFamily="18" charset="0"/>
              </a:rPr>
              <a:t/>
            </a:r>
            <a:br>
              <a:rPr lang="tr-TR" sz="4800" dirty="0">
                <a:solidFill>
                  <a:srgbClr val="FF0000"/>
                </a:solidFill>
                <a:latin typeface="Times New Roman" panose="02020603050405020304" pitchFamily="18" charset="0"/>
                <a:cs typeface="Times New Roman" panose="02020603050405020304" pitchFamily="18" charset="0"/>
              </a:rPr>
            </a:br>
            <a:r>
              <a:rPr lang="tr-TR" sz="4800" cap="all" dirty="0" err="1">
                <a:solidFill>
                  <a:srgbClr val="FF0000"/>
                </a:solidFill>
                <a:latin typeface="Times New Roman" panose="02020603050405020304" pitchFamily="18" charset="0"/>
                <a:cs typeface="Times New Roman" panose="02020603050405020304" pitchFamily="18" charset="0"/>
              </a:rPr>
              <a:t>nİtrogenaz</a:t>
            </a:r>
            <a:r>
              <a:rPr lang="tr-TR" sz="4800" cap="all" dirty="0">
                <a:solidFill>
                  <a:srgbClr val="FF0000"/>
                </a:solidFill>
                <a:latin typeface="Times New Roman" panose="02020603050405020304" pitchFamily="18" charset="0"/>
                <a:cs typeface="Times New Roman" panose="02020603050405020304" pitchFamily="18" charset="0"/>
              </a:rPr>
              <a:t> </a:t>
            </a:r>
            <a:r>
              <a:rPr lang="tr-TR" sz="4800" cap="all" dirty="0" err="1">
                <a:solidFill>
                  <a:srgbClr val="FF0000"/>
                </a:solidFill>
                <a:latin typeface="Times New Roman" panose="02020603050405020304" pitchFamily="18" charset="0"/>
                <a:cs typeface="Times New Roman" panose="02020603050405020304" pitchFamily="18" charset="0"/>
              </a:rPr>
              <a:t>aktİvİtesİnİ</a:t>
            </a:r>
            <a:r>
              <a:rPr lang="tr-TR" sz="4800" cap="all" dirty="0">
                <a:solidFill>
                  <a:srgbClr val="FF0000"/>
                </a:solidFill>
                <a:latin typeface="Times New Roman" panose="02020603050405020304" pitchFamily="18" charset="0"/>
                <a:cs typeface="Times New Roman" panose="02020603050405020304" pitchFamily="18" charset="0"/>
              </a:rPr>
              <a:t> </a:t>
            </a:r>
            <a:r>
              <a:rPr lang="tr-TR" sz="4800" cap="all" dirty="0" err="1">
                <a:solidFill>
                  <a:srgbClr val="FF0000"/>
                </a:solidFill>
                <a:latin typeface="Times New Roman" panose="02020603050405020304" pitchFamily="18" charset="0"/>
                <a:cs typeface="Times New Roman" panose="02020603050405020304" pitchFamily="18" charset="0"/>
              </a:rPr>
              <a:t>değerlendİrmek</a:t>
            </a:r>
            <a:r>
              <a:rPr lang="tr-TR" sz="4800" cap="all" dirty="0">
                <a:solidFill>
                  <a:srgbClr val="FF0000"/>
                </a:solidFill>
                <a:latin typeface="Times New Roman" panose="02020603050405020304" pitchFamily="18" charset="0"/>
                <a:cs typeface="Times New Roman" panose="02020603050405020304" pitchFamily="18" charset="0"/>
              </a:rPr>
              <a:t> İÇİN</a:t>
            </a:r>
            <a:r>
              <a:rPr lang="tr-TR" sz="4800" dirty="0">
                <a:solidFill>
                  <a:srgbClr val="FF0000"/>
                </a:solidFill>
                <a:latin typeface="Times New Roman" panose="02020603050405020304" pitchFamily="18" charset="0"/>
                <a:cs typeface="Times New Roman" panose="02020603050405020304" pitchFamily="18" charset="0"/>
              </a:rPr>
              <a:t/>
            </a:r>
            <a:br>
              <a:rPr lang="tr-TR" sz="4800" dirty="0">
                <a:solidFill>
                  <a:srgbClr val="FF0000"/>
                </a:solidFill>
                <a:latin typeface="Times New Roman" panose="02020603050405020304" pitchFamily="18" charset="0"/>
                <a:cs typeface="Times New Roman" panose="02020603050405020304" pitchFamily="18" charset="0"/>
              </a:rPr>
            </a:br>
            <a:r>
              <a:rPr lang="tr-TR" sz="4800" cap="all" dirty="0">
                <a:solidFill>
                  <a:srgbClr val="FF0000"/>
                </a:solidFill>
                <a:latin typeface="Times New Roman" panose="02020603050405020304" pitchFamily="18" charset="0"/>
                <a:cs typeface="Times New Roman" panose="02020603050405020304" pitchFamily="18" charset="0"/>
              </a:rPr>
              <a:t> </a:t>
            </a:r>
            <a:r>
              <a:rPr lang="tr-TR" sz="4800" cap="all" dirty="0" err="1">
                <a:solidFill>
                  <a:srgbClr val="FF0000"/>
                </a:solidFill>
                <a:latin typeface="Times New Roman" panose="02020603050405020304" pitchFamily="18" charset="0"/>
                <a:cs typeface="Times New Roman" panose="02020603050405020304" pitchFamily="18" charset="0"/>
              </a:rPr>
              <a:t>aktİvİteyİ</a:t>
            </a:r>
            <a:r>
              <a:rPr lang="tr-TR" sz="4800" cap="all" dirty="0">
                <a:solidFill>
                  <a:srgbClr val="FF0000"/>
                </a:solidFill>
                <a:latin typeface="Times New Roman" panose="02020603050405020304" pitchFamily="18" charset="0"/>
                <a:cs typeface="Times New Roman" panose="02020603050405020304" pitchFamily="18" charset="0"/>
              </a:rPr>
              <a:t> </a:t>
            </a:r>
            <a:r>
              <a:rPr lang="tr-TR" sz="4800" cap="all" dirty="0" err="1">
                <a:solidFill>
                  <a:srgbClr val="FF0000"/>
                </a:solidFill>
                <a:latin typeface="Times New Roman" panose="02020603050405020304" pitchFamily="18" charset="0"/>
                <a:cs typeface="Times New Roman" panose="02020603050405020304" pitchFamily="18" charset="0"/>
              </a:rPr>
              <a:t>azaltIcI</a:t>
            </a:r>
            <a:r>
              <a:rPr lang="tr-TR" sz="4800" cap="all" dirty="0">
                <a:solidFill>
                  <a:srgbClr val="FF0000"/>
                </a:solidFill>
                <a:latin typeface="Times New Roman" panose="02020603050405020304" pitchFamily="18" charset="0"/>
                <a:cs typeface="Times New Roman" panose="02020603050405020304" pitchFamily="18" charset="0"/>
              </a:rPr>
              <a:t> </a:t>
            </a:r>
            <a:r>
              <a:rPr lang="tr-TR" sz="4800" cap="all" dirty="0" err="1">
                <a:solidFill>
                  <a:srgbClr val="FF0000"/>
                </a:solidFill>
                <a:latin typeface="Times New Roman" panose="02020603050405020304" pitchFamily="18" charset="0"/>
                <a:cs typeface="Times New Roman" panose="02020603050405020304" pitchFamily="18" charset="0"/>
              </a:rPr>
              <a:t>asetİlen</a:t>
            </a:r>
            <a:r>
              <a:rPr lang="tr-TR" sz="4800" cap="all" dirty="0">
                <a:solidFill>
                  <a:srgbClr val="FF0000"/>
                </a:solidFill>
                <a:latin typeface="Times New Roman" panose="02020603050405020304" pitchFamily="18" charset="0"/>
                <a:cs typeface="Times New Roman" panose="02020603050405020304" pitchFamily="18" charset="0"/>
              </a:rPr>
              <a:t> </a:t>
            </a:r>
            <a:r>
              <a:rPr lang="tr-TR" sz="4800" cap="all" dirty="0" err="1">
                <a:solidFill>
                  <a:srgbClr val="FF0000"/>
                </a:solidFill>
                <a:latin typeface="Times New Roman" panose="02020603050405020304" pitchFamily="18" charset="0"/>
                <a:cs typeface="Times New Roman" panose="02020603050405020304" pitchFamily="18" charset="0"/>
              </a:rPr>
              <a:t>kullanImI</a:t>
            </a:r>
            <a:r>
              <a:rPr lang="tr-TR" dirty="0">
                <a:solidFill>
                  <a:srgbClr val="FF0000"/>
                </a:solidFill>
                <a:latin typeface="Times New Roman" panose="02020603050405020304" pitchFamily="18" charset="0"/>
                <a:cs typeface="Times New Roman" panose="02020603050405020304" pitchFamily="18" charset="0"/>
              </a:rPr>
              <a:t/>
            </a:r>
            <a:br>
              <a:rPr lang="tr-TR" dirty="0">
                <a:solidFill>
                  <a:srgbClr val="FF0000"/>
                </a:solidFill>
                <a:latin typeface="Times New Roman" panose="02020603050405020304" pitchFamily="18" charset="0"/>
                <a:cs typeface="Times New Roman" panose="02020603050405020304" pitchFamily="18" charset="0"/>
              </a:rPr>
            </a:br>
            <a:endParaRPr lang="tr-TR"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442452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1 Başlık"/>
          <p:cNvSpPr>
            <a:spLocks noGrp="1"/>
          </p:cNvSpPr>
          <p:nvPr>
            <p:ph type="title"/>
          </p:nvPr>
        </p:nvSpPr>
        <p:spPr>
          <a:xfrm>
            <a:off x="1952625" y="357188"/>
            <a:ext cx="8229600" cy="1143000"/>
          </a:xfrm>
        </p:spPr>
        <p:txBody>
          <a:bodyPr/>
          <a:lstStyle/>
          <a:p>
            <a:pPr algn="ctr" eaLnBrk="1" hangingPunct="1"/>
            <a:r>
              <a:rPr lang="tr-TR" altLang="tr-TR" b="1">
                <a:solidFill>
                  <a:srgbClr val="FF0000"/>
                </a:solidFill>
                <a:latin typeface="Times New Roman" panose="02020603050405020304" pitchFamily="18" charset="0"/>
                <a:cs typeface="Times New Roman" panose="02020603050405020304" pitchFamily="18" charset="0"/>
              </a:rPr>
              <a:t>ÇALIŞMA PRENSİPLERİ</a:t>
            </a:r>
          </a:p>
        </p:txBody>
      </p:sp>
      <p:sp>
        <p:nvSpPr>
          <p:cNvPr id="3" name="2 İçerik Yer Tutucusu"/>
          <p:cNvSpPr>
            <a:spLocks noGrp="1"/>
          </p:cNvSpPr>
          <p:nvPr>
            <p:ph idx="1"/>
          </p:nvPr>
        </p:nvSpPr>
        <p:spPr>
          <a:xfrm>
            <a:off x="1524000" y="1341438"/>
            <a:ext cx="9144000" cy="5156200"/>
          </a:xfrm>
        </p:spPr>
        <p:txBody>
          <a:bodyPr>
            <a:normAutofit/>
          </a:bodyPr>
          <a:lstStyle/>
          <a:p>
            <a:pPr marL="274320" indent="-274320">
              <a:buClr>
                <a:schemeClr val="accent3"/>
              </a:buClr>
              <a:buNone/>
              <a:defRPr/>
            </a:pPr>
            <a:r>
              <a:rPr lang="tr-TR" dirty="0" smtClean="0"/>
              <a:t>   </a:t>
            </a:r>
          </a:p>
          <a:p>
            <a:pPr marL="274320" indent="-274320">
              <a:buClr>
                <a:schemeClr val="accent3"/>
              </a:buClr>
              <a:buFont typeface="Wingdings 2"/>
              <a:buChar char=""/>
              <a:defRPr/>
            </a:pPr>
            <a:r>
              <a:rPr lang="tr-TR" i="1" dirty="0" err="1" smtClean="0"/>
              <a:t>Nitrogenaz</a:t>
            </a:r>
            <a:r>
              <a:rPr lang="tr-TR" i="1" dirty="0" smtClean="0"/>
              <a:t>; in </a:t>
            </a:r>
            <a:r>
              <a:rPr lang="tr-TR" i="1" dirty="0" err="1" smtClean="0"/>
              <a:t>vitro</a:t>
            </a:r>
            <a:r>
              <a:rPr lang="tr-TR" i="1" dirty="0" smtClean="0"/>
              <a:t> </a:t>
            </a:r>
            <a:r>
              <a:rPr lang="tr-TR" dirty="0" smtClean="0"/>
              <a:t>koşullarda aşağıdaki biyolojik azot indirgeme reaksiyonunu katalize eden bir </a:t>
            </a:r>
            <a:r>
              <a:rPr lang="tr-TR" b="1" dirty="0" smtClean="0">
                <a:solidFill>
                  <a:srgbClr val="00B050"/>
                </a:solidFill>
              </a:rPr>
              <a:t>enzimdir</a:t>
            </a:r>
            <a:r>
              <a:rPr lang="tr-TR" dirty="0" smtClean="0"/>
              <a:t>.</a:t>
            </a:r>
          </a:p>
          <a:p>
            <a:pPr marL="274320" indent="-274320">
              <a:buClr>
                <a:schemeClr val="accent3"/>
              </a:buClr>
              <a:buFont typeface="Wingdings 2"/>
              <a:buChar char=""/>
              <a:defRPr/>
            </a:pPr>
            <a:r>
              <a:rPr lang="tr-TR" dirty="0" smtClean="0"/>
              <a:t>N</a:t>
            </a:r>
            <a:r>
              <a:rPr lang="tr-TR" baseline="-25000" dirty="0" smtClean="0"/>
              <a:t>2  </a:t>
            </a:r>
            <a:r>
              <a:rPr lang="tr-TR" dirty="0" smtClean="0"/>
              <a:t>+  8H  +  8e</a:t>
            </a:r>
            <a:r>
              <a:rPr lang="tr-TR" baseline="30000" dirty="0" smtClean="0"/>
              <a:t>-   </a:t>
            </a:r>
            <a:r>
              <a:rPr lang="tr-TR" dirty="0" smtClean="0"/>
              <a:t>→  2 NH</a:t>
            </a:r>
            <a:r>
              <a:rPr lang="tr-TR" baseline="-25000" dirty="0" smtClean="0"/>
              <a:t>3  </a:t>
            </a:r>
            <a:r>
              <a:rPr lang="tr-TR" dirty="0" smtClean="0"/>
              <a:t>+  H</a:t>
            </a:r>
            <a:r>
              <a:rPr lang="tr-TR" baseline="-25000" dirty="0" smtClean="0"/>
              <a:t>2  </a:t>
            </a:r>
            <a:r>
              <a:rPr lang="tr-TR" dirty="0" smtClean="0"/>
              <a:t>(2)</a:t>
            </a:r>
          </a:p>
          <a:p>
            <a:pPr marL="274320" indent="-274320">
              <a:buClr>
                <a:schemeClr val="accent3"/>
              </a:buClr>
              <a:buFont typeface="Wingdings 2"/>
              <a:buChar char=""/>
              <a:defRPr/>
            </a:pPr>
            <a:r>
              <a:rPr lang="tr-TR" dirty="0" smtClean="0"/>
              <a:t>Bu enzim diğerlerinden farklı olarak  N</a:t>
            </a:r>
            <a:r>
              <a:rPr lang="tr-TR" baseline="-25000" dirty="0" smtClean="0"/>
              <a:t>2</a:t>
            </a:r>
            <a:r>
              <a:rPr lang="tr-TR" dirty="0" smtClean="0"/>
              <a:t> ve H</a:t>
            </a:r>
            <a:r>
              <a:rPr lang="tr-TR" baseline="30000" dirty="0" smtClean="0"/>
              <a:t>+</a:t>
            </a:r>
            <a:r>
              <a:rPr lang="tr-TR" dirty="0" smtClean="0"/>
              <a:t> </a:t>
            </a:r>
            <a:r>
              <a:rPr lang="tr-TR" dirty="0" err="1" smtClean="0"/>
              <a:t>yı</a:t>
            </a:r>
            <a:r>
              <a:rPr lang="tr-TR" dirty="0" smtClean="0"/>
              <a:t> bağlama özelliğine sahiptir. Bu durum, asetileni etilene indirgeyen üçlü bağ ile karakterize edilir.</a:t>
            </a:r>
          </a:p>
          <a:p>
            <a:pPr marL="274320" indent="-274320">
              <a:buClr>
                <a:schemeClr val="accent3"/>
              </a:buClr>
              <a:buFont typeface="Wingdings 2"/>
              <a:buChar char=""/>
              <a:defRPr/>
            </a:pPr>
            <a:r>
              <a:rPr lang="tr-TR" dirty="0" smtClean="0"/>
              <a:t>C</a:t>
            </a:r>
            <a:r>
              <a:rPr lang="tr-TR" baseline="-25000" dirty="0" smtClean="0"/>
              <a:t>2</a:t>
            </a:r>
            <a:r>
              <a:rPr lang="tr-TR" dirty="0" smtClean="0"/>
              <a:t>H</a:t>
            </a:r>
            <a:r>
              <a:rPr lang="tr-TR" baseline="-25000" dirty="0" smtClean="0"/>
              <a:t>2  </a:t>
            </a:r>
            <a:r>
              <a:rPr lang="tr-TR" dirty="0" smtClean="0"/>
              <a:t>+  2H</a:t>
            </a:r>
            <a:r>
              <a:rPr lang="tr-TR" baseline="30000" dirty="0" smtClean="0"/>
              <a:t>+  </a:t>
            </a:r>
            <a:r>
              <a:rPr lang="tr-TR" dirty="0" smtClean="0"/>
              <a:t>+  2e</a:t>
            </a:r>
            <a:r>
              <a:rPr lang="tr-TR" baseline="30000" dirty="0" smtClean="0"/>
              <a:t>-  </a:t>
            </a:r>
            <a:r>
              <a:rPr lang="tr-TR" dirty="0" smtClean="0"/>
              <a:t>→  C</a:t>
            </a:r>
            <a:r>
              <a:rPr lang="tr-TR" baseline="-25000" dirty="0" smtClean="0"/>
              <a:t>2</a:t>
            </a:r>
            <a:r>
              <a:rPr lang="tr-TR" dirty="0" smtClean="0"/>
              <a:t>H</a:t>
            </a:r>
            <a:r>
              <a:rPr lang="tr-TR" baseline="-25000" dirty="0" smtClean="0"/>
              <a:t>4   </a:t>
            </a:r>
            <a:r>
              <a:rPr lang="tr-TR" dirty="0" smtClean="0"/>
              <a:t>(2)</a:t>
            </a:r>
          </a:p>
          <a:p>
            <a:pPr marL="274320" indent="-274320">
              <a:buClr>
                <a:schemeClr val="accent3"/>
              </a:buClr>
              <a:buFont typeface="Wingdings 2"/>
              <a:buChar char=""/>
              <a:defRPr/>
            </a:pPr>
            <a:r>
              <a:rPr lang="tr-TR" dirty="0" smtClean="0"/>
              <a:t>Azot </a:t>
            </a:r>
            <a:r>
              <a:rPr lang="tr-TR" dirty="0" err="1" smtClean="0"/>
              <a:t>fiksasyonu</a:t>
            </a:r>
            <a:r>
              <a:rPr lang="tr-TR" dirty="0" smtClean="0"/>
              <a:t> gerçekleştiren organlar, ortalama %10 C</a:t>
            </a:r>
            <a:r>
              <a:rPr lang="tr-TR" baseline="-25000" dirty="0" smtClean="0"/>
              <a:t>2</a:t>
            </a:r>
            <a:r>
              <a:rPr lang="tr-TR" dirty="0" smtClean="0"/>
              <a:t>H</a:t>
            </a:r>
            <a:r>
              <a:rPr lang="tr-TR" baseline="-25000" dirty="0" smtClean="0"/>
              <a:t>2     </a:t>
            </a:r>
            <a:r>
              <a:rPr lang="tr-TR" dirty="0" smtClean="0"/>
              <a:t>içeren atmosferik bir ortamda kuluçkaya alındığında asetilen </a:t>
            </a:r>
            <a:r>
              <a:rPr lang="tr-TR" dirty="0" err="1" smtClean="0"/>
              <a:t>nitrogenaz</a:t>
            </a:r>
            <a:r>
              <a:rPr lang="tr-TR" dirty="0" smtClean="0"/>
              <a:t> dışındaki maddelerin önlenmesini sağlar.</a:t>
            </a:r>
          </a:p>
          <a:p>
            <a:pPr marL="274320" indent="-274320">
              <a:buClr>
                <a:schemeClr val="accent3"/>
              </a:buClr>
              <a:buFont typeface="Wingdings 2"/>
              <a:buChar char=""/>
              <a:defRPr/>
            </a:pPr>
            <a:endParaRPr lang="tr-TR" dirty="0"/>
          </a:p>
        </p:txBody>
      </p:sp>
    </p:spTree>
    <p:extLst>
      <p:ext uri="{BB962C8B-B14F-4D97-AF65-F5344CB8AC3E}">
        <p14:creationId xmlns:p14="http://schemas.microsoft.com/office/powerpoint/2010/main" val="7289888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2 İçerik Yer Tutucusu"/>
          <p:cNvSpPr>
            <a:spLocks noGrp="1"/>
          </p:cNvSpPr>
          <p:nvPr>
            <p:ph idx="1"/>
          </p:nvPr>
        </p:nvSpPr>
        <p:spPr>
          <a:xfrm>
            <a:off x="1919288" y="1412876"/>
            <a:ext cx="8229600" cy="5040313"/>
          </a:xfrm>
        </p:spPr>
        <p:txBody>
          <a:bodyPr/>
          <a:lstStyle/>
          <a:p>
            <a:pPr algn="just" eaLnBrk="1" hangingPunct="1"/>
            <a:r>
              <a:rPr lang="tr-TR" altLang="tr-TR" smtClean="0"/>
              <a:t>Bu koşullarda kullanılan etilenin miktarı ve veriliş zamanı </a:t>
            </a:r>
            <a:r>
              <a:rPr lang="tr-TR" altLang="tr-TR" i="1" smtClean="0"/>
              <a:t>nitrogenaz</a:t>
            </a:r>
            <a:r>
              <a:rPr lang="tr-TR" altLang="tr-TR" smtClean="0"/>
              <a:t> </a:t>
            </a:r>
            <a:r>
              <a:rPr lang="tr-TR" altLang="tr-TR" smtClean="0">
                <a:solidFill>
                  <a:srgbClr val="00B050"/>
                </a:solidFill>
              </a:rPr>
              <a:t>enzimi </a:t>
            </a:r>
            <a:r>
              <a:rPr lang="tr-TR" altLang="tr-TR" smtClean="0"/>
              <a:t>tarafından gerçekleştirilen toplam elektron transferine benzer. Bu açıdan indirgenmiş asetilen miktarı nitrogenaz enziminin indirgeme aktivitesinin bir ölçütüdür.</a:t>
            </a:r>
          </a:p>
          <a:p>
            <a:pPr algn="just" eaLnBrk="1" hangingPunct="1"/>
            <a:r>
              <a:rPr lang="tr-TR" altLang="tr-TR" smtClean="0"/>
              <a:t>Bu değerlendirme metodu </a:t>
            </a:r>
            <a:r>
              <a:rPr lang="tr-TR" altLang="tr-TR" b="1" smtClean="0">
                <a:solidFill>
                  <a:srgbClr val="FF0000"/>
                </a:solidFill>
              </a:rPr>
              <a:t>ARA</a:t>
            </a:r>
            <a:r>
              <a:rPr lang="tr-TR" altLang="tr-TR" smtClean="0"/>
              <a:t> ismiyle anılır (= </a:t>
            </a:r>
            <a:r>
              <a:rPr lang="tr-TR" altLang="tr-TR" b="1" smtClean="0">
                <a:solidFill>
                  <a:srgbClr val="FF0000"/>
                </a:solidFill>
              </a:rPr>
              <a:t>asetilen indirgeme aktivitesi</a:t>
            </a:r>
            <a:r>
              <a:rPr lang="tr-TR" altLang="tr-TR" smtClean="0"/>
              <a:t>). Yine de bu metodun </a:t>
            </a:r>
            <a:r>
              <a:rPr lang="tr-TR" altLang="tr-TR" i="1" smtClean="0"/>
              <a:t>nitrogenaz</a:t>
            </a:r>
            <a:r>
              <a:rPr lang="tr-TR" altLang="tr-TR" smtClean="0"/>
              <a:t> tarafından indirgenmiş azot miktarının belirlenmesinde kesin sonuç verdiğini söylemek olanaksızdır.</a:t>
            </a:r>
          </a:p>
          <a:p>
            <a:pPr algn="just" eaLnBrk="1" hangingPunct="1"/>
            <a:endParaRPr lang="tr-TR" altLang="tr-TR" smtClean="0"/>
          </a:p>
        </p:txBody>
      </p:sp>
    </p:spTree>
    <p:extLst>
      <p:ext uri="{BB962C8B-B14F-4D97-AF65-F5344CB8AC3E}">
        <p14:creationId xmlns:p14="http://schemas.microsoft.com/office/powerpoint/2010/main" val="324935407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24000" y="1052514"/>
            <a:ext cx="9144000" cy="5545137"/>
          </a:xfrm>
        </p:spPr>
        <p:txBody>
          <a:bodyPr>
            <a:normAutofit lnSpcReduction="10000"/>
          </a:bodyPr>
          <a:lstStyle/>
          <a:p>
            <a:pPr marL="274320" indent="-274320" algn="just">
              <a:buClr>
                <a:schemeClr val="accent3"/>
              </a:buClr>
              <a:buFont typeface="Wingdings 2"/>
              <a:buChar char=""/>
              <a:defRPr/>
            </a:pPr>
            <a:r>
              <a:rPr lang="tr-TR" dirty="0"/>
              <a:t>Esasen, havada % 70 oranında N</a:t>
            </a:r>
            <a:r>
              <a:rPr lang="tr-TR" baseline="-25000" dirty="0"/>
              <a:t>2</a:t>
            </a:r>
            <a:r>
              <a:rPr lang="tr-TR" dirty="0"/>
              <a:t> ve % 20 oranında bulunan O</a:t>
            </a:r>
            <a:r>
              <a:rPr lang="tr-TR" baseline="-25000" dirty="0"/>
              <a:t>2</a:t>
            </a:r>
            <a:r>
              <a:rPr lang="tr-TR" dirty="0"/>
              <a:t> sadece aktif olarak atmosferik azota çevrilen elektron fraksiyonlarıdır. Diğer fraksiyonlar ise proton indirgeme reaksiyonları için gereklidir. Bu verilere ek olarak başka bir çok fraksiyon vardır. Öyle ki, bazı organizmalar hidrojen dönüşümünü sağlayan </a:t>
            </a:r>
            <a:r>
              <a:rPr lang="tr-TR" i="1" dirty="0" err="1"/>
              <a:t>hidrogenaz</a:t>
            </a:r>
            <a:r>
              <a:rPr lang="tr-TR" dirty="0"/>
              <a:t> enzimini içerirler. Öte yandan, </a:t>
            </a:r>
            <a:r>
              <a:rPr lang="tr-TR" i="1" dirty="0" err="1"/>
              <a:t>nitrogenazın</a:t>
            </a:r>
            <a:r>
              <a:rPr lang="tr-TR" dirty="0"/>
              <a:t> C</a:t>
            </a:r>
            <a:r>
              <a:rPr lang="tr-TR" baseline="-25000" dirty="0"/>
              <a:t>2</a:t>
            </a:r>
            <a:r>
              <a:rPr lang="tr-TR" dirty="0"/>
              <a:t>H</a:t>
            </a:r>
            <a:r>
              <a:rPr lang="tr-TR" baseline="-25000" dirty="0"/>
              <a:t>2</a:t>
            </a:r>
            <a:r>
              <a:rPr lang="tr-TR" dirty="0"/>
              <a:t> ‘ </a:t>
            </a:r>
            <a:r>
              <a:rPr lang="tr-TR" dirty="0" err="1"/>
              <a:t>yi</a:t>
            </a:r>
            <a:r>
              <a:rPr lang="tr-TR" dirty="0"/>
              <a:t> indirgemesi için gereken enerji miktarı N</a:t>
            </a:r>
            <a:r>
              <a:rPr lang="tr-TR" baseline="-25000" dirty="0"/>
              <a:t>2</a:t>
            </a:r>
            <a:r>
              <a:rPr lang="tr-TR" dirty="0"/>
              <a:t> </a:t>
            </a:r>
            <a:r>
              <a:rPr lang="tr-TR" dirty="0" err="1"/>
              <a:t>yi</a:t>
            </a:r>
            <a:r>
              <a:rPr lang="tr-TR" dirty="0"/>
              <a:t> indirgemesi için gerekli olmayacaktır.  </a:t>
            </a:r>
          </a:p>
          <a:p>
            <a:pPr marL="274320" indent="-274320" algn="just">
              <a:buClr>
                <a:schemeClr val="accent3"/>
              </a:buClr>
              <a:buFont typeface="Wingdings 2"/>
              <a:buChar char=""/>
              <a:defRPr/>
            </a:pPr>
            <a:r>
              <a:rPr lang="tr-TR" dirty="0"/>
              <a:t>Bazı olumsuz özelliklerine karşın, </a:t>
            </a:r>
            <a:r>
              <a:rPr lang="tr-TR" i="1" dirty="0"/>
              <a:t>asetilen indirgeme metodu; </a:t>
            </a:r>
            <a:r>
              <a:rPr lang="tr-TR" dirty="0"/>
              <a:t>kullanımının kolay olması ve </a:t>
            </a:r>
            <a:r>
              <a:rPr lang="tr-TR" dirty="0" err="1"/>
              <a:t>nitrogenaz</a:t>
            </a:r>
            <a:r>
              <a:rPr lang="tr-TR" dirty="0"/>
              <a:t> enzimi aktivitesinin hemen durdurulmasını sağladığı için </a:t>
            </a:r>
            <a:r>
              <a:rPr lang="tr-TR" dirty="0" err="1"/>
              <a:t>Rhizobiyoloji’de</a:t>
            </a:r>
            <a:r>
              <a:rPr lang="tr-TR" dirty="0"/>
              <a:t> geniş bir kullanım alanına sahiptir; böylelikle de her ne kadar kimi olumsuz etkileri olsa da ölçüm yapılırken, yeğlenen  bir yöntemdir.</a:t>
            </a:r>
          </a:p>
          <a:p>
            <a:pPr marL="274320" indent="-274320">
              <a:buClr>
                <a:schemeClr val="accent3"/>
              </a:buClr>
              <a:buFont typeface="Wingdings 2"/>
              <a:buChar char=""/>
              <a:defRPr/>
            </a:pPr>
            <a:endParaRPr lang="tr-TR" dirty="0"/>
          </a:p>
        </p:txBody>
      </p:sp>
    </p:spTree>
    <p:extLst>
      <p:ext uri="{BB962C8B-B14F-4D97-AF65-F5344CB8AC3E}">
        <p14:creationId xmlns:p14="http://schemas.microsoft.com/office/powerpoint/2010/main" val="12419724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1 Başlık"/>
          <p:cNvSpPr>
            <a:spLocks noGrp="1"/>
          </p:cNvSpPr>
          <p:nvPr>
            <p:ph type="title"/>
          </p:nvPr>
        </p:nvSpPr>
        <p:spPr>
          <a:xfrm>
            <a:off x="1933576" y="404813"/>
            <a:ext cx="8372475" cy="1143000"/>
          </a:xfrm>
        </p:spPr>
        <p:txBody>
          <a:bodyPr/>
          <a:lstStyle/>
          <a:p>
            <a:pPr algn="ctr" eaLnBrk="1" hangingPunct="1"/>
            <a:r>
              <a:rPr lang="tr-TR" altLang="tr-TR" b="1">
                <a:solidFill>
                  <a:srgbClr val="FF0000"/>
                </a:solidFill>
                <a:latin typeface="Times New Roman" panose="02020603050405020304" pitchFamily="18" charset="0"/>
                <a:cs typeface="Times New Roman" panose="02020603050405020304" pitchFamily="18" charset="0"/>
              </a:rPr>
              <a:t>METOD VE MATERYAL</a:t>
            </a:r>
          </a:p>
        </p:txBody>
      </p:sp>
      <p:sp>
        <p:nvSpPr>
          <p:cNvPr id="3" name="2 İçerik Yer Tutucusu"/>
          <p:cNvSpPr>
            <a:spLocks noGrp="1"/>
          </p:cNvSpPr>
          <p:nvPr>
            <p:ph idx="1"/>
          </p:nvPr>
        </p:nvSpPr>
        <p:spPr>
          <a:xfrm>
            <a:off x="1547813" y="1366838"/>
            <a:ext cx="9144000" cy="4608512"/>
          </a:xfrm>
        </p:spPr>
        <p:txBody>
          <a:bodyPr>
            <a:normAutofit/>
          </a:bodyPr>
          <a:lstStyle/>
          <a:p>
            <a:pPr marL="274320" indent="-274320">
              <a:buClr>
                <a:schemeClr val="accent3"/>
              </a:buClr>
              <a:buNone/>
              <a:defRPr/>
            </a:pPr>
            <a:r>
              <a:rPr lang="tr-TR" dirty="0" smtClean="0"/>
              <a:t>    </a:t>
            </a:r>
          </a:p>
          <a:p>
            <a:pPr marL="274320" indent="-274320" algn="just">
              <a:buClr>
                <a:schemeClr val="accent3"/>
              </a:buClr>
              <a:buFont typeface="Wingdings 2"/>
              <a:buChar char=""/>
              <a:defRPr/>
            </a:pPr>
            <a:r>
              <a:rPr lang="tr-TR" dirty="0" smtClean="0"/>
              <a:t>Kesilmiş bitki organları cam ya da plastik silindir beherde kuluçkaya alınır (burada doğrudan nodüller kesilip, alınmaz. Nodül oluşumları kökle birlikte kesilip, alınır).  </a:t>
            </a:r>
          </a:p>
          <a:p>
            <a:pPr marL="1463358" lvl="4" indent="-274320" algn="just">
              <a:buClr>
                <a:schemeClr val="accent3"/>
              </a:buClr>
              <a:buFont typeface="Wingdings 2"/>
              <a:buChar char=""/>
              <a:defRPr/>
            </a:pPr>
            <a:endParaRPr lang="tr-TR" sz="2600" dirty="0"/>
          </a:p>
          <a:p>
            <a:pPr marL="274320" indent="-274320" algn="just">
              <a:buClr>
                <a:schemeClr val="accent3"/>
              </a:buClr>
              <a:buFont typeface="Wingdings 2"/>
              <a:buChar char=""/>
              <a:defRPr/>
            </a:pPr>
            <a:r>
              <a:rPr lang="tr-TR" dirty="0" smtClean="0"/>
              <a:t>Üstüne konulacak asetilenin için, hacmi </a:t>
            </a:r>
            <a:r>
              <a:rPr lang="tr-TR" dirty="0" err="1" smtClean="0"/>
              <a:t>inkübatöre</a:t>
            </a:r>
            <a:r>
              <a:rPr lang="tr-TR" dirty="0" smtClean="0"/>
              <a:t> enjekte edilmiş (konulmuş) materyal hacminin % 10 una ayarlanır.  C</a:t>
            </a:r>
            <a:r>
              <a:rPr lang="tr-TR" baseline="-25000" dirty="0" smtClean="0"/>
              <a:t>2</a:t>
            </a:r>
            <a:r>
              <a:rPr lang="tr-TR" dirty="0" smtClean="0"/>
              <a:t>H</a:t>
            </a:r>
            <a:r>
              <a:rPr lang="tr-TR" baseline="-25000" dirty="0" smtClean="0"/>
              <a:t>2 </a:t>
            </a:r>
            <a:r>
              <a:rPr lang="tr-TR" dirty="0" smtClean="0"/>
              <a:t>‘ </a:t>
            </a:r>
            <a:r>
              <a:rPr lang="tr-TR" dirty="0" err="1" smtClean="0"/>
              <a:t>nin</a:t>
            </a:r>
            <a:r>
              <a:rPr lang="tr-TR" dirty="0" smtClean="0"/>
              <a:t> </a:t>
            </a:r>
            <a:r>
              <a:rPr lang="tr-TR" dirty="0" err="1" smtClean="0"/>
              <a:t>eldesi</a:t>
            </a:r>
            <a:r>
              <a:rPr lang="tr-TR" dirty="0" smtClean="0"/>
              <a:t> için gereken kalsiyum bileşikleri ya dolaylı olarak (CaC</a:t>
            </a:r>
            <a:r>
              <a:rPr lang="tr-TR" baseline="-25000" dirty="0" smtClean="0"/>
              <a:t>2 </a:t>
            </a:r>
            <a:r>
              <a:rPr lang="tr-TR" dirty="0" smtClean="0"/>
              <a:t> +  2H</a:t>
            </a:r>
            <a:r>
              <a:rPr lang="tr-TR" baseline="-25000" dirty="0" smtClean="0"/>
              <a:t>2</a:t>
            </a:r>
            <a:r>
              <a:rPr lang="tr-TR" dirty="0" smtClean="0"/>
              <a:t>O  →  </a:t>
            </a:r>
            <a:r>
              <a:rPr lang="tr-TR" dirty="0" err="1" smtClean="0"/>
              <a:t>Ca</a:t>
            </a:r>
            <a:r>
              <a:rPr lang="tr-TR" dirty="0" smtClean="0"/>
              <a:t>(OH)</a:t>
            </a:r>
            <a:r>
              <a:rPr lang="tr-TR" baseline="-25000" dirty="0" smtClean="0"/>
              <a:t>2  </a:t>
            </a:r>
            <a:r>
              <a:rPr lang="tr-TR" dirty="0" smtClean="0"/>
              <a:t>+  2C</a:t>
            </a:r>
            <a:r>
              <a:rPr lang="tr-TR" baseline="-25000" dirty="0" smtClean="0"/>
              <a:t>2</a:t>
            </a:r>
            <a:r>
              <a:rPr lang="tr-TR" dirty="0" smtClean="0"/>
              <a:t>H</a:t>
            </a:r>
            <a:r>
              <a:rPr lang="tr-TR" baseline="-25000" dirty="0" smtClean="0"/>
              <a:t>2</a:t>
            </a:r>
            <a:r>
              <a:rPr lang="tr-TR" dirty="0" smtClean="0"/>
              <a:t>) ya da doğrudan basınçlı gaz  silindirlerinden  sağlanır.</a:t>
            </a:r>
          </a:p>
        </p:txBody>
      </p:sp>
    </p:spTree>
    <p:extLst>
      <p:ext uri="{BB962C8B-B14F-4D97-AF65-F5344CB8AC3E}">
        <p14:creationId xmlns:p14="http://schemas.microsoft.com/office/powerpoint/2010/main" val="31545437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92313" y="981075"/>
            <a:ext cx="8229600" cy="4389438"/>
          </a:xfrm>
        </p:spPr>
        <p:txBody>
          <a:bodyPr/>
          <a:lstStyle/>
          <a:p>
            <a:pPr marL="1189038" lvl="4" indent="0" algn="just">
              <a:buClr>
                <a:schemeClr val="accent3"/>
              </a:buClr>
              <a:buNone/>
              <a:defRPr/>
            </a:pPr>
            <a:endParaRPr lang="tr-TR" sz="4700" dirty="0"/>
          </a:p>
          <a:p>
            <a:pPr marL="274320" indent="-274320" algn="just">
              <a:buClr>
                <a:schemeClr val="accent3"/>
              </a:buClr>
              <a:buFont typeface="Wingdings 2"/>
              <a:buChar char=""/>
              <a:defRPr/>
            </a:pPr>
            <a:r>
              <a:rPr lang="tr-TR" dirty="0" smtClean="0"/>
              <a:t>Kuluçka işlemi için kullanılan </a:t>
            </a:r>
            <a:r>
              <a:rPr lang="tr-TR" dirty="0"/>
              <a:t>gaz hacmini </a:t>
            </a:r>
            <a:r>
              <a:rPr lang="tr-TR" dirty="0" smtClean="0"/>
              <a:t>belirlemek için </a:t>
            </a:r>
            <a:r>
              <a:rPr lang="tr-TR" dirty="0"/>
              <a:t>reaksiyonu etkilemeyen izleyici bir gaz kullanılır (örneğin </a:t>
            </a:r>
            <a:r>
              <a:rPr lang="tr-TR" dirty="0" err="1" smtClean="0"/>
              <a:t>Propan</a:t>
            </a:r>
            <a:r>
              <a:rPr lang="tr-TR" dirty="0"/>
              <a:t>). </a:t>
            </a:r>
          </a:p>
          <a:p>
            <a:pPr marL="274320" indent="-274320" algn="just">
              <a:buClr>
                <a:schemeClr val="accent3"/>
              </a:buClr>
              <a:buFont typeface="Wingdings 2"/>
              <a:buChar char=""/>
              <a:defRPr/>
            </a:pPr>
            <a:endParaRPr lang="tr-TR" dirty="0"/>
          </a:p>
          <a:p>
            <a:pPr marL="274320" indent="-274320" algn="just">
              <a:buClr>
                <a:schemeClr val="accent3"/>
              </a:buClr>
              <a:buFont typeface="Wingdings 2"/>
              <a:buChar char=""/>
              <a:defRPr/>
            </a:pPr>
            <a:r>
              <a:rPr lang="tr-TR" dirty="0"/>
              <a:t>Asetileni enjekte ettikten hemen sonra </a:t>
            </a:r>
            <a:r>
              <a:rPr lang="tr-TR" dirty="0" smtClean="0"/>
              <a:t>kuluçkadaki </a:t>
            </a:r>
            <a:r>
              <a:rPr lang="tr-TR" dirty="0"/>
              <a:t>gaz karışımından küçük bir örnek alınır. Buna ilk ölçüm denir. </a:t>
            </a:r>
          </a:p>
          <a:p>
            <a:pPr>
              <a:defRPr/>
            </a:pPr>
            <a:endParaRPr lang="tr-TR" dirty="0"/>
          </a:p>
        </p:txBody>
      </p:sp>
    </p:spTree>
    <p:extLst>
      <p:ext uri="{BB962C8B-B14F-4D97-AF65-F5344CB8AC3E}">
        <p14:creationId xmlns:p14="http://schemas.microsoft.com/office/powerpoint/2010/main" val="2622153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24000" y="1557339"/>
            <a:ext cx="9144000" cy="4389437"/>
          </a:xfrm>
        </p:spPr>
        <p:txBody>
          <a:bodyPr>
            <a:normAutofit lnSpcReduction="10000"/>
          </a:bodyPr>
          <a:lstStyle/>
          <a:p>
            <a:pPr marL="274320" indent="-274320" algn="just">
              <a:buClr>
                <a:schemeClr val="accent3"/>
              </a:buClr>
              <a:buNone/>
              <a:defRPr/>
            </a:pPr>
            <a:r>
              <a:rPr lang="tr-TR" dirty="0" smtClean="0"/>
              <a:t> Buna </a:t>
            </a:r>
            <a:r>
              <a:rPr lang="tr-TR" b="1" u="sng" dirty="0" smtClean="0"/>
              <a:t>ilk ölçüm </a:t>
            </a:r>
            <a:r>
              <a:rPr lang="tr-TR" dirty="0" smtClean="0"/>
              <a:t>denir. Daha sonra belli aralıklarla ( örneğin </a:t>
            </a:r>
          </a:p>
          <a:p>
            <a:pPr marL="274320" indent="-274320" algn="just">
              <a:buClr>
                <a:schemeClr val="accent3"/>
              </a:buClr>
              <a:buNone/>
              <a:defRPr/>
            </a:pPr>
            <a:r>
              <a:rPr lang="tr-TR" dirty="0" smtClean="0"/>
              <a:t>her 10 </a:t>
            </a:r>
            <a:r>
              <a:rPr lang="tr-TR" dirty="0" err="1" smtClean="0"/>
              <a:t>dk</a:t>
            </a:r>
            <a:r>
              <a:rPr lang="tr-TR" dirty="0" smtClean="0"/>
              <a:t> da bir, beherde kuluçka yapılıyorsa yarım saatte bir ) </a:t>
            </a:r>
          </a:p>
          <a:p>
            <a:pPr marL="274320" indent="-274320" algn="just">
              <a:buClr>
                <a:schemeClr val="accent3"/>
              </a:buClr>
              <a:buNone/>
              <a:defRPr/>
            </a:pPr>
            <a:r>
              <a:rPr lang="tr-TR" dirty="0" smtClean="0"/>
              <a:t>aşağıdaki işlemlerle gaz karışımından örnek alınır;</a:t>
            </a:r>
          </a:p>
          <a:p>
            <a:pPr marL="274320" indent="-274320" algn="just">
              <a:buClr>
                <a:schemeClr val="accent3"/>
              </a:buClr>
              <a:buFont typeface="Wingdings 2"/>
              <a:buChar char=""/>
              <a:defRPr/>
            </a:pPr>
            <a:r>
              <a:rPr lang="tr-TR" dirty="0" smtClean="0"/>
              <a:t>10 ml hacmindeki bir </a:t>
            </a:r>
            <a:r>
              <a:rPr lang="tr-TR" dirty="0" err="1" smtClean="0"/>
              <a:t>pilastik</a:t>
            </a:r>
            <a:r>
              <a:rPr lang="tr-TR" dirty="0" smtClean="0"/>
              <a:t> enjektör, lastik tıkaçtan geçirilir,</a:t>
            </a:r>
          </a:p>
          <a:p>
            <a:pPr marL="274320" indent="-274320" algn="just">
              <a:buClr>
                <a:schemeClr val="accent3"/>
              </a:buClr>
              <a:buFont typeface="Wingdings 2"/>
              <a:buChar char=""/>
              <a:defRPr/>
            </a:pPr>
            <a:r>
              <a:rPr lang="tr-TR" dirty="0" smtClean="0"/>
              <a:t>İçerideki gaz karışımını, homojen bir hale getirmek için yine plastik enjektör ile 3 kez hava çekilir ve şişeye geri bırakılır,</a:t>
            </a:r>
          </a:p>
          <a:p>
            <a:pPr marL="274320" indent="-274320" algn="just">
              <a:buClr>
                <a:schemeClr val="accent3"/>
              </a:buClr>
              <a:buFont typeface="Wingdings 2"/>
              <a:buChar char=""/>
              <a:defRPr/>
            </a:pPr>
            <a:r>
              <a:rPr lang="tr-TR" dirty="0" smtClean="0"/>
              <a:t>Daha sonra bu plastik enjektörle 5 ml’ </a:t>
            </a:r>
            <a:r>
              <a:rPr lang="tr-TR" dirty="0" err="1" smtClean="0"/>
              <a:t>lik</a:t>
            </a:r>
            <a:r>
              <a:rPr lang="tr-TR" dirty="0" smtClean="0"/>
              <a:t> gaz örneği alınır. Alınan bu örnek, derhal içinden 10 ml havanın çekildiği ve 13 ml hacmindeki </a:t>
            </a:r>
            <a:r>
              <a:rPr lang="tr-TR" i="1" dirty="0" err="1" smtClean="0"/>
              <a:t>venoject</a:t>
            </a:r>
            <a:r>
              <a:rPr lang="tr-TR" dirty="0" smtClean="0"/>
              <a:t> örnek tüpüne aktarılır.</a:t>
            </a:r>
          </a:p>
          <a:p>
            <a:pPr marL="274320" indent="-274320" algn="just">
              <a:buClr>
                <a:schemeClr val="accent3"/>
              </a:buClr>
              <a:buFont typeface="Wingdings 2"/>
              <a:buChar char=""/>
              <a:defRPr/>
            </a:pPr>
            <a:endParaRPr lang="tr-TR" dirty="0"/>
          </a:p>
        </p:txBody>
      </p:sp>
    </p:spTree>
    <p:extLst>
      <p:ext uri="{BB962C8B-B14F-4D97-AF65-F5344CB8AC3E}">
        <p14:creationId xmlns:p14="http://schemas.microsoft.com/office/powerpoint/2010/main" val="250254333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2 İçerik Yer Tutucusu"/>
          <p:cNvSpPr>
            <a:spLocks noGrp="1"/>
          </p:cNvSpPr>
          <p:nvPr>
            <p:ph idx="1"/>
          </p:nvPr>
        </p:nvSpPr>
        <p:spPr>
          <a:xfrm>
            <a:off x="1703388" y="1989138"/>
            <a:ext cx="9144000" cy="4392612"/>
          </a:xfrm>
        </p:spPr>
        <p:txBody>
          <a:bodyPr/>
          <a:lstStyle/>
          <a:p>
            <a:pPr algn="just" eaLnBrk="1" hangingPunct="1"/>
            <a:r>
              <a:rPr lang="tr-TR" altLang="tr-TR" smtClean="0"/>
              <a:t>Simbiyotik ilişkideki karşılıklı yarar,  özellikle baklagiller familyasından bitkilerle,</a:t>
            </a:r>
            <a:r>
              <a:rPr lang="tr-TR" altLang="tr-TR" i="1" smtClean="0"/>
              <a:t> Rhizobium</a:t>
            </a:r>
            <a:r>
              <a:rPr lang="tr-TR" altLang="tr-TR" smtClean="0"/>
              <a:t> türündeki bakteriler  arasında görülür. Bu ilişki bitkilerin kökündeki </a:t>
            </a:r>
            <a:r>
              <a:rPr lang="tr-TR" altLang="tr-TR" i="1" smtClean="0"/>
              <a:t>nodül</a:t>
            </a:r>
            <a:r>
              <a:rPr lang="tr-TR" altLang="tr-TR" smtClean="0"/>
              <a:t> adını alan organ formunda kendini gösterir. </a:t>
            </a:r>
          </a:p>
          <a:p>
            <a:pPr algn="just" eaLnBrk="1" hangingPunct="1"/>
            <a:r>
              <a:rPr lang="tr-TR" altLang="tr-TR" smtClean="0"/>
              <a:t>Nodüller,  atmosferik azot fiksasyonun bitkilerde gerçekleştiği ve gözle görülebilen irilikreki yuvarlak, çoğu kez beyaz renkte, ancak iç kısımları laechehaoemoglobinden dolayı pembe renkli olan, bitkiye has </a:t>
            </a:r>
            <a:r>
              <a:rPr lang="tr-TR" altLang="tr-TR" i="1" smtClean="0"/>
              <a:t>Rhizobium</a:t>
            </a:r>
            <a:r>
              <a:rPr lang="tr-TR" altLang="tr-TR" smtClean="0"/>
              <a:t>’ların ancak mikroskopla görülebildiği botanik yapılardır. </a:t>
            </a:r>
          </a:p>
        </p:txBody>
      </p:sp>
    </p:spTree>
    <p:extLst>
      <p:ext uri="{BB962C8B-B14F-4D97-AF65-F5344CB8AC3E}">
        <p14:creationId xmlns:p14="http://schemas.microsoft.com/office/powerpoint/2010/main" val="14140917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24000" y="692150"/>
            <a:ext cx="9144000" cy="4389438"/>
          </a:xfrm>
        </p:spPr>
        <p:txBody>
          <a:bodyPr>
            <a:noAutofit/>
          </a:bodyPr>
          <a:lstStyle/>
          <a:p>
            <a:pPr marL="274320" indent="-274320" algn="just">
              <a:buClr>
                <a:schemeClr val="accent3"/>
              </a:buClr>
              <a:buFont typeface="Wingdings 2"/>
              <a:buChar char=""/>
              <a:defRPr/>
            </a:pPr>
            <a:r>
              <a:rPr lang="tr-TR" dirty="0" smtClean="0"/>
              <a:t>10 ml </a:t>
            </a:r>
            <a:r>
              <a:rPr lang="tr-TR" dirty="0" err="1" smtClean="0"/>
              <a:t>lik</a:t>
            </a:r>
            <a:r>
              <a:rPr lang="tr-TR" dirty="0" smtClean="0"/>
              <a:t> havanın çekilmesi işleminin amacı depolamada fazla basıncın önlenmesidir. Etilen ve asetilen ile yapılan (</a:t>
            </a:r>
            <a:r>
              <a:rPr lang="tr-TR" dirty="0" err="1" smtClean="0"/>
              <a:t>Propanda</a:t>
            </a:r>
            <a:r>
              <a:rPr lang="tr-TR" dirty="0" smtClean="0"/>
              <a:t> kullanılabilir) bu analiz, </a:t>
            </a:r>
            <a:r>
              <a:rPr lang="tr-TR" dirty="0" err="1" smtClean="0"/>
              <a:t>iyonizasyon</a:t>
            </a:r>
            <a:r>
              <a:rPr lang="tr-TR" dirty="0" smtClean="0"/>
              <a:t> alev </a:t>
            </a:r>
            <a:r>
              <a:rPr lang="tr-TR" dirty="0" err="1" smtClean="0"/>
              <a:t>dedektörlü</a:t>
            </a:r>
            <a:r>
              <a:rPr lang="tr-TR" dirty="0" smtClean="0"/>
              <a:t> gaz </a:t>
            </a:r>
            <a:r>
              <a:rPr lang="tr-TR" dirty="0" err="1" smtClean="0"/>
              <a:t>kromotografında</a:t>
            </a:r>
            <a:r>
              <a:rPr lang="tr-TR" dirty="0" smtClean="0"/>
              <a:t> uygulanır (42</a:t>
            </a:r>
            <a:r>
              <a:rPr lang="tr-TR" baseline="30000" dirty="0" smtClean="0"/>
              <a:t>o </a:t>
            </a:r>
            <a:r>
              <a:rPr lang="tr-TR" dirty="0" err="1" smtClean="0"/>
              <a:t>poraka</a:t>
            </a:r>
            <a:r>
              <a:rPr lang="tr-TR" dirty="0" smtClean="0"/>
              <a:t> R sütun, 1.8 mm uzunluk, 3.2 mm çap ile 36ml/da N</a:t>
            </a:r>
            <a:r>
              <a:rPr lang="tr-TR" baseline="-25000" dirty="0" smtClean="0"/>
              <a:t>2</a:t>
            </a:r>
            <a:r>
              <a:rPr lang="tr-TR" dirty="0" smtClean="0"/>
              <a:t> gaz akışı sağlar) . </a:t>
            </a:r>
          </a:p>
          <a:p>
            <a:pPr marL="274320" indent="-274320" algn="just">
              <a:buClr>
                <a:schemeClr val="accent3"/>
              </a:buClr>
              <a:buFont typeface="Wingdings 2"/>
              <a:buChar char=""/>
              <a:defRPr/>
            </a:pPr>
            <a:r>
              <a:rPr lang="tr-TR" dirty="0" err="1" smtClean="0"/>
              <a:t>Venoject</a:t>
            </a:r>
            <a:r>
              <a:rPr lang="tr-TR" dirty="0" smtClean="0"/>
              <a:t> örnek tüpündeki 0.5 ml içeriğe; 3 kez havayla dikkatlice temizlenmiş, 1 ml’lik plastik enjektörle </a:t>
            </a:r>
            <a:r>
              <a:rPr lang="tr-TR" dirty="0" err="1" smtClean="0"/>
              <a:t>kromotograf’a</a:t>
            </a:r>
            <a:r>
              <a:rPr lang="tr-TR" dirty="0" smtClean="0"/>
              <a:t> enjekte edilip; etilen miktarının maksimum olduğu nokta okunarak; enjekte edilen 0.5 ml’ </a:t>
            </a:r>
            <a:r>
              <a:rPr lang="tr-TR" dirty="0" err="1" smtClean="0"/>
              <a:t>lik</a:t>
            </a:r>
            <a:r>
              <a:rPr lang="tr-TR" dirty="0" smtClean="0"/>
              <a:t> gaz karışımındaki etilen miktarının </a:t>
            </a:r>
            <a:r>
              <a:rPr lang="tr-TR" dirty="0" err="1" smtClean="0"/>
              <a:t>mol’ü</a:t>
            </a:r>
            <a:r>
              <a:rPr lang="tr-TR" dirty="0" smtClean="0"/>
              <a:t> hesaplanır ve olması gereken miktarlarla karşılaştırılır. Daha sonra </a:t>
            </a:r>
            <a:r>
              <a:rPr lang="tr-TR" i="1" dirty="0" err="1" smtClean="0"/>
              <a:t>venoject</a:t>
            </a:r>
            <a:r>
              <a:rPr lang="tr-TR" dirty="0" smtClean="0"/>
              <a:t> örnek tüpündeki karışımda olan diğer gazlarda aynı yöntemlerle hesaplanır.</a:t>
            </a:r>
          </a:p>
          <a:p>
            <a:pPr marL="274320" indent="-274320">
              <a:buClr>
                <a:schemeClr val="accent3"/>
              </a:buClr>
              <a:buFont typeface="Wingdings 2"/>
              <a:buChar char=""/>
              <a:defRPr/>
            </a:pPr>
            <a:endParaRPr lang="tr-TR" dirty="0"/>
          </a:p>
        </p:txBody>
      </p:sp>
    </p:spTree>
    <p:extLst>
      <p:ext uri="{BB962C8B-B14F-4D97-AF65-F5344CB8AC3E}">
        <p14:creationId xmlns:p14="http://schemas.microsoft.com/office/powerpoint/2010/main" val="39476566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1 Başlık"/>
          <p:cNvSpPr>
            <a:spLocks noGrp="1"/>
          </p:cNvSpPr>
          <p:nvPr>
            <p:ph type="title"/>
          </p:nvPr>
        </p:nvSpPr>
        <p:spPr>
          <a:xfrm>
            <a:off x="2003425" y="981075"/>
            <a:ext cx="8229600" cy="1143000"/>
          </a:xfrm>
        </p:spPr>
        <p:txBody>
          <a:bodyPr/>
          <a:lstStyle/>
          <a:p>
            <a:pPr algn="ctr" eaLnBrk="1" hangingPunct="1"/>
            <a:r>
              <a:rPr lang="tr-TR" altLang="tr-TR" b="1">
                <a:solidFill>
                  <a:srgbClr val="FF0000"/>
                </a:solidFill>
                <a:latin typeface="Times New Roman" panose="02020603050405020304" pitchFamily="18" charset="0"/>
                <a:cs typeface="Times New Roman" panose="02020603050405020304" pitchFamily="18" charset="0"/>
              </a:rPr>
              <a:t>METODİK SORUNLAR</a:t>
            </a:r>
          </a:p>
        </p:txBody>
      </p:sp>
      <p:sp>
        <p:nvSpPr>
          <p:cNvPr id="252931" name="2 İçerik Yer Tutucusu"/>
          <p:cNvSpPr>
            <a:spLocks noGrp="1"/>
          </p:cNvSpPr>
          <p:nvPr>
            <p:ph idx="1"/>
          </p:nvPr>
        </p:nvSpPr>
        <p:spPr>
          <a:xfrm>
            <a:off x="1524000" y="2124075"/>
            <a:ext cx="9144000" cy="4400550"/>
          </a:xfrm>
        </p:spPr>
        <p:txBody>
          <a:bodyPr/>
          <a:lstStyle/>
          <a:p>
            <a:pPr eaLnBrk="1" hangingPunct="1">
              <a:buFont typeface="Wingdings 2" panose="05020102010507070707" pitchFamily="18" charset="2"/>
              <a:buNone/>
            </a:pPr>
            <a:r>
              <a:rPr lang="tr-TR" altLang="tr-TR" smtClean="0"/>
              <a:t>   </a:t>
            </a:r>
          </a:p>
          <a:p>
            <a:pPr algn="just" eaLnBrk="1" hangingPunct="1"/>
            <a:r>
              <a:rPr lang="tr-TR" altLang="tr-TR" smtClean="0"/>
              <a:t>Birçok faktör </a:t>
            </a:r>
            <a:r>
              <a:rPr lang="tr-TR" altLang="tr-TR" i="1" smtClean="0"/>
              <a:t>nitrogenaz</a:t>
            </a:r>
            <a:r>
              <a:rPr lang="tr-TR" altLang="tr-TR" smtClean="0"/>
              <a:t> aktivitesini doğrudan etkiler.</a:t>
            </a:r>
          </a:p>
          <a:p>
            <a:pPr algn="just" eaLnBrk="1" hangingPunct="1"/>
            <a:r>
              <a:rPr lang="tr-TR" altLang="tr-TR" smtClean="0"/>
              <a:t>CO</a:t>
            </a:r>
            <a:r>
              <a:rPr lang="tr-TR" altLang="tr-TR" baseline="-25000" smtClean="0"/>
              <a:t>2 </a:t>
            </a:r>
            <a:r>
              <a:rPr lang="tr-TR" altLang="tr-TR" smtClean="0"/>
              <a:t> miktarı % 1’ in üstüne çıkarsa, solunum engellenir ve nodüllerdeki </a:t>
            </a:r>
            <a:r>
              <a:rPr lang="tr-TR" altLang="tr-TR" i="1" smtClean="0"/>
              <a:t>nitrogenaz</a:t>
            </a:r>
            <a:r>
              <a:rPr lang="tr-TR" altLang="tr-TR" smtClean="0"/>
              <a:t> aktivitesi düşer.</a:t>
            </a:r>
          </a:p>
          <a:p>
            <a:pPr algn="just" eaLnBrk="1" hangingPunct="1"/>
            <a:r>
              <a:rPr lang="tr-TR" altLang="tr-TR" smtClean="0"/>
              <a:t>Oksijen basıncının düşmesiyle, yüksek solunum ihtiyacı oluşur; bu durum ise nodüllerdeki </a:t>
            </a:r>
            <a:r>
              <a:rPr lang="tr-TR" altLang="tr-TR" i="1" smtClean="0"/>
              <a:t>nitrogenaz</a:t>
            </a:r>
            <a:r>
              <a:rPr lang="tr-TR" altLang="tr-TR" smtClean="0"/>
              <a:t> aktivitesinde önemli düşüşlere neden olur.</a:t>
            </a:r>
          </a:p>
          <a:p>
            <a:pPr algn="just" eaLnBrk="1" hangingPunct="1"/>
            <a:r>
              <a:rPr lang="tr-TR" altLang="tr-TR" smtClean="0"/>
              <a:t>Sıcaklıktaki değişiklikler nodül aktivitesinde ani düşüşlere neden olur.</a:t>
            </a:r>
          </a:p>
          <a:p>
            <a:pPr eaLnBrk="1" hangingPunct="1"/>
            <a:endParaRPr lang="tr-TR" altLang="tr-TR" smtClean="0"/>
          </a:p>
        </p:txBody>
      </p:sp>
    </p:spTree>
    <p:extLst>
      <p:ext uri="{BB962C8B-B14F-4D97-AF65-F5344CB8AC3E}">
        <p14:creationId xmlns:p14="http://schemas.microsoft.com/office/powerpoint/2010/main" val="104618734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24000" y="1143000"/>
            <a:ext cx="9144000" cy="5715000"/>
          </a:xfrm>
        </p:spPr>
        <p:txBody>
          <a:bodyPr>
            <a:normAutofit fontScale="92500" lnSpcReduction="20000"/>
          </a:bodyPr>
          <a:lstStyle/>
          <a:p>
            <a:pPr marL="274320" indent="-274320" algn="just">
              <a:buClr>
                <a:schemeClr val="accent3"/>
              </a:buClr>
              <a:buFont typeface="Wingdings 2"/>
              <a:buChar char=""/>
              <a:defRPr/>
            </a:pPr>
            <a:r>
              <a:rPr lang="tr-TR" sz="3100" dirty="0"/>
              <a:t>Nodüller; konukçu bitki fotosenteziyle </a:t>
            </a:r>
            <a:r>
              <a:rPr lang="tr-TR" sz="3100" i="1" dirty="0" err="1"/>
              <a:t>nitrogenaz</a:t>
            </a:r>
            <a:r>
              <a:rPr lang="tr-TR" sz="3100" dirty="0"/>
              <a:t> redüksiyonu için gerekli enerjiyi sağlarlar. </a:t>
            </a:r>
            <a:r>
              <a:rPr lang="tr-TR" sz="3100" dirty="0" err="1"/>
              <a:t>Fotosentetik</a:t>
            </a:r>
            <a:r>
              <a:rPr lang="tr-TR" sz="3100" dirty="0"/>
              <a:t> bir aktivitedeki modifikasyon asetilen indirgeme aktivitesindeki bir varyasyona öncülük eder. </a:t>
            </a:r>
          </a:p>
          <a:p>
            <a:pPr marL="274320" indent="-274320" algn="just">
              <a:buClr>
                <a:schemeClr val="accent3"/>
              </a:buClr>
              <a:buFont typeface="Wingdings 2"/>
              <a:buChar char=""/>
              <a:defRPr/>
            </a:pPr>
            <a:r>
              <a:rPr lang="tr-TR" sz="3100" dirty="0"/>
              <a:t>Küçük şişe adı verilen </a:t>
            </a:r>
            <a:r>
              <a:rPr lang="tr-TR" sz="3100" dirty="0" err="1"/>
              <a:t>metod</a:t>
            </a:r>
            <a:r>
              <a:rPr lang="tr-TR" sz="3100" dirty="0"/>
              <a:t>, </a:t>
            </a:r>
            <a:r>
              <a:rPr lang="tr-TR" sz="3100" i="1" dirty="0" err="1"/>
              <a:t>nitrogenaz</a:t>
            </a:r>
            <a:r>
              <a:rPr lang="tr-TR" sz="3100" dirty="0"/>
              <a:t> aktivitesinin 50 </a:t>
            </a:r>
            <a:r>
              <a:rPr lang="tr-TR" sz="3100" dirty="0" err="1"/>
              <a:t>dk</a:t>
            </a:r>
            <a:r>
              <a:rPr lang="tr-TR" sz="3100" dirty="0"/>
              <a:t> altına düştüğü kısa periyotlarda kullanılır. Bu </a:t>
            </a:r>
            <a:r>
              <a:rPr lang="tr-TR" sz="3100" dirty="0" err="1"/>
              <a:t>metod</a:t>
            </a:r>
            <a:r>
              <a:rPr lang="tr-TR" sz="3100" dirty="0"/>
              <a:t>, </a:t>
            </a:r>
            <a:r>
              <a:rPr lang="tr-TR" sz="3100" b="1" dirty="0">
                <a:solidFill>
                  <a:srgbClr val="FF0000"/>
                </a:solidFill>
              </a:rPr>
              <a:t>ARA</a:t>
            </a:r>
            <a:r>
              <a:rPr lang="tr-TR" sz="3100" dirty="0"/>
              <a:t>’ ya göre daha çok kullanılır ancak </a:t>
            </a:r>
            <a:r>
              <a:rPr lang="tr-TR" sz="3100" b="1" dirty="0">
                <a:solidFill>
                  <a:srgbClr val="FF0000"/>
                </a:solidFill>
              </a:rPr>
              <a:t>ARA</a:t>
            </a:r>
            <a:r>
              <a:rPr lang="tr-TR" sz="3100" dirty="0"/>
              <a:t> bu yönteme göre daha sabit sonuçlar verir. </a:t>
            </a:r>
          </a:p>
          <a:p>
            <a:pPr marL="274320" indent="-274320" algn="just">
              <a:buClr>
                <a:schemeClr val="accent3"/>
              </a:buClr>
              <a:buFont typeface="Wingdings 2"/>
              <a:buChar char=""/>
              <a:defRPr/>
            </a:pPr>
            <a:r>
              <a:rPr lang="tr-TR" sz="3100" dirty="0"/>
              <a:t>Nodül aktivitesinin hesaplanmasında kullanılan bu yöntem; doğal ortamda uygulandığında kullanılan silindirik kap, ısıtılmalı fotosentez ve </a:t>
            </a:r>
            <a:r>
              <a:rPr lang="tr-TR" sz="3100" i="1" dirty="0" err="1"/>
              <a:t>nitrogenaz</a:t>
            </a:r>
            <a:r>
              <a:rPr lang="tr-TR" sz="3100" i="1" dirty="0"/>
              <a:t> </a:t>
            </a:r>
            <a:r>
              <a:rPr lang="tr-TR" sz="3100" dirty="0"/>
              <a:t>aktivitesinde etkili olan CO</a:t>
            </a:r>
            <a:r>
              <a:rPr lang="tr-TR" sz="3100" baseline="-25000" dirty="0"/>
              <a:t>2</a:t>
            </a:r>
            <a:r>
              <a:rPr lang="tr-TR" sz="3100" dirty="0"/>
              <a:t> miktarı ayarlanmalıdır. Ortam koşullarının belli oranlarda ayarlanabilir olması nedeniyle bazı  durumlarda, dal kesitlerindeki nodül inceleme sırasında kullanılan tablalar yerine silindirik kaplar tercih edilir.</a:t>
            </a:r>
          </a:p>
          <a:p>
            <a:pPr marL="274320" indent="-274320">
              <a:buClr>
                <a:schemeClr val="accent3"/>
              </a:buClr>
              <a:buFont typeface="Wingdings 2"/>
              <a:buChar char=""/>
              <a:defRPr/>
            </a:pPr>
            <a:endParaRPr lang="tr-TR" dirty="0"/>
          </a:p>
        </p:txBody>
      </p:sp>
    </p:spTree>
    <p:extLst>
      <p:ext uri="{BB962C8B-B14F-4D97-AF65-F5344CB8AC3E}">
        <p14:creationId xmlns:p14="http://schemas.microsoft.com/office/powerpoint/2010/main" val="20228557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1 Başlık"/>
          <p:cNvSpPr>
            <a:spLocks noGrp="1"/>
          </p:cNvSpPr>
          <p:nvPr>
            <p:ph type="title"/>
          </p:nvPr>
        </p:nvSpPr>
        <p:spPr>
          <a:xfrm>
            <a:off x="1984376" y="1412876"/>
            <a:ext cx="8258175" cy="866775"/>
          </a:xfrm>
        </p:spPr>
        <p:txBody>
          <a:bodyPr>
            <a:normAutofit fontScale="90000"/>
          </a:bodyPr>
          <a:lstStyle/>
          <a:p>
            <a:pPr algn="ctr" eaLnBrk="1" hangingPunct="1"/>
            <a:r>
              <a:rPr lang="tr-TR" altLang="tr-TR" sz="3600" b="1">
                <a:solidFill>
                  <a:srgbClr val="FF0000"/>
                </a:solidFill>
                <a:latin typeface="Times New Roman" panose="02020603050405020304" pitchFamily="18" charset="0"/>
                <a:cs typeface="Times New Roman" panose="02020603050405020304" pitchFamily="18" charset="0"/>
              </a:rPr>
              <a:t>BAZI BAKLAGİL NODÜLLERİNDEKİ HİDROJEN DÖNGÜSÜ</a:t>
            </a:r>
            <a:r>
              <a:rPr lang="tr-TR" altLang="tr-TR" sz="2400"/>
              <a:t/>
            </a:r>
            <a:br>
              <a:rPr lang="tr-TR" altLang="tr-TR" sz="2400"/>
            </a:br>
            <a:endParaRPr lang="tr-TR" altLang="tr-TR" sz="2400"/>
          </a:p>
        </p:txBody>
      </p:sp>
      <p:sp>
        <p:nvSpPr>
          <p:cNvPr id="3" name="2 İçerik Yer Tutucusu"/>
          <p:cNvSpPr>
            <a:spLocks noGrp="1"/>
          </p:cNvSpPr>
          <p:nvPr>
            <p:ph idx="1"/>
          </p:nvPr>
        </p:nvSpPr>
        <p:spPr>
          <a:xfrm>
            <a:off x="1847850" y="2058988"/>
            <a:ext cx="8229600" cy="4799012"/>
          </a:xfrm>
        </p:spPr>
        <p:txBody>
          <a:bodyPr>
            <a:normAutofit lnSpcReduction="10000"/>
          </a:bodyPr>
          <a:lstStyle/>
          <a:p>
            <a:pPr marL="274320" indent="-274320" algn="just">
              <a:buClr>
                <a:schemeClr val="accent3"/>
              </a:buClr>
              <a:buFont typeface="Wingdings 2"/>
              <a:buChar char=""/>
              <a:defRPr/>
            </a:pPr>
            <a:r>
              <a:rPr lang="tr-TR" dirty="0"/>
              <a:t>Bazı </a:t>
            </a:r>
            <a:r>
              <a:rPr lang="tr-TR" dirty="0" err="1"/>
              <a:t>baklagil</a:t>
            </a:r>
            <a:r>
              <a:rPr lang="tr-TR" dirty="0"/>
              <a:t>-nodül kombinasyonları, serbest hidrojen oluşturmazlar (RE=1).  Buna </a:t>
            </a:r>
            <a:r>
              <a:rPr lang="tr-TR" dirty="0" err="1"/>
              <a:t>bakteroidin</a:t>
            </a:r>
            <a:r>
              <a:rPr lang="tr-TR" dirty="0"/>
              <a:t> </a:t>
            </a:r>
            <a:r>
              <a:rPr lang="tr-TR" dirty="0" err="1"/>
              <a:t>membranında</a:t>
            </a:r>
            <a:r>
              <a:rPr lang="tr-TR" dirty="0"/>
              <a:t> yer alan bir </a:t>
            </a:r>
            <a:r>
              <a:rPr lang="tr-TR" i="1" dirty="0" err="1"/>
              <a:t>hidrogenaz</a:t>
            </a:r>
            <a:r>
              <a:rPr lang="tr-TR" dirty="0"/>
              <a:t>  neden olur. Bu </a:t>
            </a:r>
            <a:r>
              <a:rPr lang="tr-TR" dirty="0" err="1"/>
              <a:t>hidrogenaz</a:t>
            </a:r>
            <a:r>
              <a:rPr lang="tr-TR" dirty="0"/>
              <a:t> </a:t>
            </a:r>
            <a:r>
              <a:rPr lang="tr-TR" dirty="0" err="1"/>
              <a:t>oksidihidrogenaz</a:t>
            </a:r>
            <a:r>
              <a:rPr lang="tr-TR" dirty="0"/>
              <a:t> reaksiyonu sırasında görülen hidrojen molekülünün döngüsünü sağlar. </a:t>
            </a:r>
          </a:p>
          <a:p>
            <a:pPr marL="274320" indent="-274320" algn="just">
              <a:buClr>
                <a:schemeClr val="accent3"/>
              </a:buClr>
              <a:buFont typeface="Wingdings 2"/>
              <a:buChar char=""/>
              <a:defRPr/>
            </a:pPr>
            <a:r>
              <a:rPr lang="tr-TR" dirty="0"/>
              <a:t>H</a:t>
            </a:r>
            <a:r>
              <a:rPr lang="tr-TR" baseline="-25000" dirty="0"/>
              <a:t>2  </a:t>
            </a:r>
            <a:r>
              <a:rPr lang="tr-TR" dirty="0"/>
              <a:t>+  1/2O</a:t>
            </a:r>
            <a:r>
              <a:rPr lang="tr-TR" baseline="-25000" dirty="0"/>
              <a:t>2  </a:t>
            </a:r>
            <a:r>
              <a:rPr lang="tr-TR" dirty="0"/>
              <a:t>→  H</a:t>
            </a:r>
            <a:r>
              <a:rPr lang="tr-TR" baseline="-25000" dirty="0"/>
              <a:t>2</a:t>
            </a:r>
            <a:r>
              <a:rPr lang="tr-TR" dirty="0"/>
              <a:t>O</a:t>
            </a:r>
          </a:p>
          <a:p>
            <a:pPr marL="274320" indent="-274320" algn="just">
              <a:buClr>
                <a:schemeClr val="accent3"/>
              </a:buClr>
              <a:buFont typeface="Wingdings 2"/>
              <a:buChar char=""/>
              <a:defRPr/>
            </a:pPr>
            <a:r>
              <a:rPr lang="tr-TR" dirty="0"/>
              <a:t>Bu reaksiyonda iki ATP molekülü oluşturulacaktır. Bu şu anlama gelir;</a:t>
            </a:r>
          </a:p>
          <a:p>
            <a:pPr marL="274320" indent="-274320" algn="just">
              <a:buClr>
                <a:schemeClr val="accent3"/>
              </a:buClr>
              <a:buFont typeface="Wingdings 2"/>
              <a:buChar char=""/>
              <a:defRPr/>
            </a:pPr>
            <a:r>
              <a:rPr lang="tr-TR" dirty="0"/>
              <a:t>Verimlilik döngüsündeki H</a:t>
            </a:r>
            <a:r>
              <a:rPr lang="tr-TR" baseline="-25000" dirty="0"/>
              <a:t>2 </a:t>
            </a:r>
            <a:r>
              <a:rPr lang="tr-TR" dirty="0"/>
              <a:t>‘</a:t>
            </a:r>
            <a:r>
              <a:rPr lang="tr-TR" baseline="-25000" dirty="0"/>
              <a:t>  </a:t>
            </a:r>
            <a:r>
              <a:rPr lang="tr-TR" dirty="0" err="1"/>
              <a:t>nin</a:t>
            </a:r>
            <a:r>
              <a:rPr lang="tr-TR" dirty="0"/>
              <a:t> tamamı oluşturulduğunda</a:t>
            </a:r>
            <a:r>
              <a:rPr lang="tr-TR" baseline="-25000" dirty="0"/>
              <a:t>  </a:t>
            </a:r>
            <a:r>
              <a:rPr lang="tr-TR" dirty="0"/>
              <a:t>H</a:t>
            </a:r>
            <a:r>
              <a:rPr lang="tr-TR" baseline="-25000" dirty="0"/>
              <a:t>2</a:t>
            </a:r>
            <a:r>
              <a:rPr lang="tr-TR" dirty="0"/>
              <a:t>‘ </a:t>
            </a:r>
            <a:r>
              <a:rPr lang="tr-TR" dirty="0" err="1"/>
              <a:t>nin</a:t>
            </a:r>
            <a:r>
              <a:rPr lang="tr-TR" dirty="0"/>
              <a:t> </a:t>
            </a:r>
            <a:r>
              <a:rPr lang="tr-TR" dirty="0" err="1"/>
              <a:t>nitrogenaz</a:t>
            </a:r>
            <a:r>
              <a:rPr lang="tr-TR" dirty="0"/>
              <a:t> sentezi için bu enerjinin % 50 si kullanılır. </a:t>
            </a:r>
            <a:r>
              <a:rPr lang="tr-TR" dirty="0" err="1"/>
              <a:t>Hidrogenaz</a:t>
            </a:r>
            <a:r>
              <a:rPr lang="tr-TR" dirty="0"/>
              <a:t> sistemine sahip olan </a:t>
            </a:r>
            <a:r>
              <a:rPr lang="tr-TR" i="1" dirty="0" err="1"/>
              <a:t>Rhizobium</a:t>
            </a:r>
            <a:r>
              <a:rPr lang="tr-TR" dirty="0"/>
              <a:t> türleri </a:t>
            </a:r>
            <a:r>
              <a:rPr lang="tr-TR" dirty="0" err="1"/>
              <a:t>Hup</a:t>
            </a:r>
            <a:r>
              <a:rPr lang="tr-TR" baseline="30000" dirty="0"/>
              <a:t>+  </a:t>
            </a:r>
            <a:r>
              <a:rPr lang="tr-TR" dirty="0"/>
              <a:t>türleri olarak adlandırılır.</a:t>
            </a:r>
          </a:p>
          <a:p>
            <a:pPr marL="274320" indent="-274320">
              <a:buClr>
                <a:schemeClr val="accent3"/>
              </a:buClr>
              <a:buFont typeface="Wingdings 2"/>
              <a:buChar char=""/>
              <a:defRPr/>
            </a:pPr>
            <a:endParaRPr lang="tr-TR" dirty="0"/>
          </a:p>
        </p:txBody>
      </p:sp>
    </p:spTree>
    <p:extLst>
      <p:ext uri="{BB962C8B-B14F-4D97-AF65-F5344CB8AC3E}">
        <p14:creationId xmlns:p14="http://schemas.microsoft.com/office/powerpoint/2010/main" val="7555428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24000" y="981076"/>
            <a:ext cx="9144000" cy="5876925"/>
          </a:xfrm>
        </p:spPr>
        <p:txBody>
          <a:bodyPr>
            <a:normAutofit lnSpcReduction="10000"/>
          </a:bodyPr>
          <a:lstStyle/>
          <a:p>
            <a:pPr marL="274320" indent="-274320" algn="just">
              <a:buClr>
                <a:schemeClr val="accent3"/>
              </a:buClr>
              <a:buNone/>
              <a:defRPr/>
            </a:pPr>
            <a:r>
              <a:rPr lang="tr-TR" u="sng" dirty="0" smtClean="0"/>
              <a:t>Baklagiller  azotu </a:t>
            </a:r>
            <a:r>
              <a:rPr lang="tr-TR" b="1" u="sng" dirty="0" smtClean="0"/>
              <a:t>iki</a:t>
            </a:r>
            <a:r>
              <a:rPr lang="tr-TR" u="sng" dirty="0" smtClean="0"/>
              <a:t> şekilde alırlar</a:t>
            </a:r>
            <a:r>
              <a:rPr lang="tr-TR" dirty="0" smtClean="0"/>
              <a:t>;</a:t>
            </a:r>
          </a:p>
          <a:p>
            <a:pPr marL="274320" indent="-274320" algn="just">
              <a:buClr>
                <a:schemeClr val="accent3"/>
              </a:buClr>
              <a:buFont typeface="Wingdings 2"/>
              <a:buChar char=""/>
              <a:defRPr/>
            </a:pPr>
            <a:r>
              <a:rPr lang="tr-TR" b="1" dirty="0" smtClean="0"/>
              <a:t>Topraktan azot asimilasyonuyla</a:t>
            </a:r>
            <a:r>
              <a:rPr lang="tr-TR" dirty="0" smtClean="0"/>
              <a:t>;</a:t>
            </a:r>
          </a:p>
          <a:p>
            <a:pPr marL="274320" indent="-274320" algn="just">
              <a:buClr>
                <a:schemeClr val="accent3"/>
              </a:buClr>
              <a:buNone/>
              <a:defRPr/>
            </a:pPr>
            <a:r>
              <a:rPr lang="tr-TR" dirty="0" smtClean="0"/>
              <a:t>   Bu olay yani nitrat </a:t>
            </a:r>
            <a:r>
              <a:rPr lang="tr-TR" dirty="0" err="1" smtClean="0"/>
              <a:t>absorpsiyonu</a:t>
            </a:r>
            <a:r>
              <a:rPr lang="tr-TR" dirty="0" smtClean="0"/>
              <a:t> (organik madde kaynaklı ya da gübre) doğrudan köklerden gerçekleşir. Nitratlar</a:t>
            </a:r>
          </a:p>
          <a:p>
            <a:pPr marL="274320" indent="-274320" algn="just">
              <a:buClr>
                <a:schemeClr val="accent3"/>
              </a:buClr>
              <a:buNone/>
              <a:defRPr/>
            </a:pPr>
            <a:r>
              <a:rPr lang="tr-TR" dirty="0"/>
              <a:t> </a:t>
            </a:r>
            <a:r>
              <a:rPr lang="tr-TR" dirty="0" smtClean="0"/>
              <a:t>  amonyak üretimi için özellikle yapraklarda yer alan nitrat </a:t>
            </a:r>
            <a:r>
              <a:rPr lang="tr-TR" dirty="0" err="1" smtClean="0"/>
              <a:t>redüktaz</a:t>
            </a:r>
            <a:r>
              <a:rPr lang="tr-TR" dirty="0" smtClean="0"/>
              <a:t> enzimi tarafından indirgenir. Amonyak yapıya aminoasit ve protein formunda katılır. Bu enzim bütün baklagillerde bulunur.</a:t>
            </a:r>
          </a:p>
          <a:p>
            <a:pPr marL="274320" indent="-274320" algn="just">
              <a:buClr>
                <a:schemeClr val="accent3"/>
              </a:buClr>
              <a:buFont typeface="Wingdings 2"/>
              <a:buChar char=""/>
              <a:defRPr/>
            </a:pPr>
            <a:r>
              <a:rPr lang="tr-TR" b="1" dirty="0" smtClean="0"/>
              <a:t>Atmosferik azot </a:t>
            </a:r>
            <a:r>
              <a:rPr lang="tr-TR" b="1" dirty="0" err="1" smtClean="0"/>
              <a:t>fiksasyonuyla</a:t>
            </a:r>
            <a:r>
              <a:rPr lang="tr-TR" dirty="0" smtClean="0"/>
              <a:t>;</a:t>
            </a:r>
          </a:p>
          <a:p>
            <a:pPr marL="274320" indent="-274320" algn="just">
              <a:buClr>
                <a:schemeClr val="accent3"/>
              </a:buClr>
              <a:buNone/>
              <a:defRPr/>
            </a:pPr>
            <a:r>
              <a:rPr lang="tr-TR" dirty="0" smtClean="0"/>
              <a:t>    Topraktaki atmosferik azot </a:t>
            </a:r>
            <a:r>
              <a:rPr lang="tr-TR" i="1" dirty="0" err="1" smtClean="0"/>
              <a:t>Rhizobium</a:t>
            </a:r>
            <a:r>
              <a:rPr lang="tr-TR" dirty="0" smtClean="0"/>
              <a:t> bakterilerindeki  </a:t>
            </a:r>
            <a:r>
              <a:rPr lang="tr-TR" i="1" dirty="0" err="1" smtClean="0"/>
              <a:t>nitrogenaz</a:t>
            </a:r>
            <a:r>
              <a:rPr lang="tr-TR" dirty="0" smtClean="0"/>
              <a:t> enzimi ile amonyağa indirgenir, ardından aminoasit ve protein üretmek için karbon iskeletinde birleştirilir. Sadece azot </a:t>
            </a:r>
            <a:r>
              <a:rPr lang="tr-TR" dirty="0" err="1" smtClean="0"/>
              <a:t>fiksasyon</a:t>
            </a:r>
            <a:r>
              <a:rPr lang="tr-TR" dirty="0" smtClean="0"/>
              <a:t> nodülü olan baklagiller bu enzime sahiptir. Aktif olan nodüllerin merkezi kırmızıdır. </a:t>
            </a:r>
          </a:p>
          <a:p>
            <a:pPr marL="274320" indent="-274320" algn="just">
              <a:buClr>
                <a:schemeClr val="accent3"/>
              </a:buClr>
              <a:buFont typeface="Wingdings 2"/>
              <a:buChar char=""/>
              <a:defRPr/>
            </a:pPr>
            <a:endParaRPr lang="tr-TR" dirty="0"/>
          </a:p>
        </p:txBody>
      </p:sp>
    </p:spTree>
    <p:extLst>
      <p:ext uri="{BB962C8B-B14F-4D97-AF65-F5344CB8AC3E}">
        <p14:creationId xmlns:p14="http://schemas.microsoft.com/office/powerpoint/2010/main" val="111830179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2 İçerik Yer Tutucusu"/>
          <p:cNvSpPr>
            <a:spLocks noGrp="1"/>
          </p:cNvSpPr>
          <p:nvPr>
            <p:ph idx="1"/>
          </p:nvPr>
        </p:nvSpPr>
        <p:spPr>
          <a:xfrm>
            <a:off x="1524000" y="1700214"/>
            <a:ext cx="9144000" cy="4510087"/>
          </a:xfrm>
        </p:spPr>
        <p:txBody>
          <a:bodyPr/>
          <a:lstStyle/>
          <a:p>
            <a:pPr algn="just" eaLnBrk="1" hangingPunct="1"/>
            <a:r>
              <a:rPr lang="tr-TR" altLang="tr-TR" smtClean="0"/>
              <a:t>Bu mekanizmaların her ikisi de baklagillerde vardır. Toprak azotu ile kullanılan gübre miktarının ekonomik olabilmesi için </a:t>
            </a:r>
            <a:r>
              <a:rPr lang="tr-TR" altLang="tr-TR" i="1" smtClean="0"/>
              <a:t>azot fiksasyonu </a:t>
            </a:r>
            <a:r>
              <a:rPr lang="tr-TR" altLang="tr-TR" smtClean="0"/>
              <a:t>ve </a:t>
            </a:r>
            <a:r>
              <a:rPr lang="tr-TR" altLang="tr-TR" i="1" smtClean="0"/>
              <a:t>asimilasyonu oranlarını </a:t>
            </a:r>
            <a:r>
              <a:rPr lang="tr-TR" altLang="tr-TR" smtClean="0"/>
              <a:t>arttırmaya çalışılmalıdır. </a:t>
            </a:r>
          </a:p>
          <a:p>
            <a:pPr algn="just" eaLnBrk="1" hangingPunct="1"/>
            <a:r>
              <a:rPr lang="tr-TR" altLang="tr-TR" smtClean="0"/>
              <a:t>Azot, ne yazık ki, toprakta N</a:t>
            </a:r>
            <a:r>
              <a:rPr lang="tr-TR" altLang="tr-TR" baseline="-25000" smtClean="0"/>
              <a:t>2</a:t>
            </a:r>
            <a:r>
              <a:rPr lang="tr-TR" altLang="tr-TR" smtClean="0"/>
              <a:t> ve NO</a:t>
            </a:r>
            <a:r>
              <a:rPr lang="tr-TR" altLang="tr-TR" baseline="-25000" smtClean="0"/>
              <a:t>3</a:t>
            </a:r>
            <a:r>
              <a:rPr lang="tr-TR" altLang="tr-TR" smtClean="0"/>
              <a:t> olmak üzere iki şekilde bulunduğu için bitki; NO</a:t>
            </a:r>
            <a:r>
              <a:rPr lang="tr-TR" altLang="tr-TR" baseline="-25000" smtClean="0"/>
              <a:t>3</a:t>
            </a:r>
            <a:r>
              <a:rPr lang="tr-TR" altLang="tr-TR" smtClean="0"/>
              <a:t> formundaki azotu yeğlemekte ve bunun sonucunda da  yaptığı </a:t>
            </a:r>
            <a:r>
              <a:rPr lang="tr-TR" altLang="tr-TR" i="1" smtClean="0"/>
              <a:t>azot fiksasyonu</a:t>
            </a:r>
            <a:r>
              <a:rPr lang="tr-TR" altLang="tr-TR" smtClean="0"/>
              <a:t>, dolayısıyla da </a:t>
            </a:r>
            <a:r>
              <a:rPr lang="tr-TR" altLang="tr-TR" i="1" smtClean="0"/>
              <a:t>verim düzeyleri düşmektedir</a:t>
            </a:r>
            <a:r>
              <a:rPr lang="tr-TR" altLang="tr-TR" smtClean="0"/>
              <a:t>. Bundan dolayı da Fasulye ve yerfıstığı gibi bazı bitkilerde ayrıca N’ li gübreleme yapılırsa ya da yapıldığında ürün miktarı, verim düzeyi, artmaktadır.</a:t>
            </a:r>
          </a:p>
          <a:p>
            <a:pPr eaLnBrk="1" hangingPunct="1"/>
            <a:endParaRPr lang="tr-TR" altLang="tr-TR" smtClean="0"/>
          </a:p>
        </p:txBody>
      </p:sp>
    </p:spTree>
    <p:extLst>
      <p:ext uri="{BB962C8B-B14F-4D97-AF65-F5344CB8AC3E}">
        <p14:creationId xmlns:p14="http://schemas.microsoft.com/office/powerpoint/2010/main" val="6612910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91544" y="1844824"/>
            <a:ext cx="7851648" cy="1828800"/>
          </a:xfrm>
          <a:ln>
            <a:miter lim="800000"/>
            <a:headEnd/>
            <a:tailEnd/>
          </a:ln>
          <a:extLst/>
        </p:spPr>
        <p:txBody>
          <a:bodyPr/>
          <a:lstStyle/>
          <a:p>
            <a:pPr>
              <a:defRPr/>
            </a:pPr>
            <a:r>
              <a:rPr lang="tr-TR" dirty="0">
                <a:solidFill>
                  <a:srgbClr val="FF0000"/>
                </a:solidFill>
                <a:latin typeface="Times New Roman" panose="02020603050405020304" pitchFamily="18" charset="0"/>
                <a:cs typeface="Times New Roman" panose="02020603050405020304" pitchFamily="18" charset="0"/>
              </a:rPr>
              <a:t>NODÜL OLUŞUMU</a:t>
            </a:r>
          </a:p>
        </p:txBody>
      </p:sp>
    </p:spTree>
    <p:extLst>
      <p:ext uri="{BB962C8B-B14F-4D97-AF65-F5344CB8AC3E}">
        <p14:creationId xmlns:p14="http://schemas.microsoft.com/office/powerpoint/2010/main" val="210063902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500188" y="1125538"/>
            <a:ext cx="9144001" cy="5732462"/>
          </a:xfrm>
        </p:spPr>
        <p:txBody>
          <a:bodyPr>
            <a:normAutofit/>
          </a:bodyPr>
          <a:lstStyle/>
          <a:p>
            <a:pPr marL="274320" indent="-274320" algn="just">
              <a:buClr>
                <a:schemeClr val="accent3"/>
              </a:buClr>
              <a:buFont typeface="Wingdings 2"/>
              <a:buChar char=""/>
              <a:defRPr/>
            </a:pPr>
            <a:r>
              <a:rPr lang="tr-TR" i="1" dirty="0" err="1" smtClean="0"/>
              <a:t>Rhizobium</a:t>
            </a:r>
            <a:r>
              <a:rPr lang="tr-TR" dirty="0" smtClean="0"/>
              <a:t> bakterileri sıklıkla toprakta bulunurlar ve tohumun çimlenmesiyle, bitkinin </a:t>
            </a:r>
            <a:r>
              <a:rPr lang="tr-TR" dirty="0" err="1" smtClean="0"/>
              <a:t>rhizosferinde</a:t>
            </a:r>
            <a:r>
              <a:rPr lang="tr-TR" dirty="0" smtClean="0"/>
              <a:t> çoğalmaya başlarlar. Erken safhada, hala tam olarak anlaşılamamış bir mekanizmayla (bakteriler) bitki köklerine giriş yaparlar. </a:t>
            </a:r>
          </a:p>
          <a:p>
            <a:pPr marL="274320" indent="-274320" algn="just">
              <a:buClr>
                <a:schemeClr val="accent3"/>
              </a:buClr>
              <a:buFont typeface="Wingdings 2"/>
              <a:buChar char=""/>
              <a:defRPr/>
            </a:pPr>
            <a:endParaRPr lang="tr-TR" dirty="0" smtClean="0"/>
          </a:p>
          <a:p>
            <a:pPr marL="274320" indent="-274320" algn="just">
              <a:buClr>
                <a:schemeClr val="accent3"/>
              </a:buClr>
              <a:buFont typeface="Wingdings 2"/>
              <a:buChar char=""/>
              <a:defRPr/>
            </a:pPr>
            <a:r>
              <a:rPr lang="tr-TR" dirty="0" smtClean="0"/>
              <a:t>Bu işlem, Yonca’da olduğu gibi bitkinin kök saçaklarına tutunmak ya da </a:t>
            </a:r>
            <a:r>
              <a:rPr lang="tr-TR" dirty="0" err="1" smtClean="0"/>
              <a:t>Yerfıstığı’nda</a:t>
            </a:r>
            <a:r>
              <a:rPr lang="tr-TR" dirty="0" smtClean="0"/>
              <a:t> olduğu gibi bitkinin yan köklerindeki açıklıklardan giriş şeklinde olabilir.</a:t>
            </a:r>
          </a:p>
          <a:p>
            <a:pPr marL="0" indent="0" algn="just">
              <a:buClr>
                <a:schemeClr val="accent3"/>
              </a:buClr>
              <a:buNone/>
              <a:defRPr/>
            </a:pPr>
            <a:endParaRPr lang="tr-TR" dirty="0" smtClean="0"/>
          </a:p>
          <a:p>
            <a:pPr marL="274320" indent="-274320" algn="just">
              <a:buClr>
                <a:schemeClr val="accent3"/>
              </a:buClr>
              <a:buFont typeface="Wingdings 2"/>
              <a:buChar char=""/>
              <a:defRPr/>
            </a:pPr>
            <a:r>
              <a:rPr lang="tr-TR" dirty="0" smtClean="0"/>
              <a:t>Mikroskobik çalışmalar,  bakterilerin, köklere kök korteks hücrelerinden giriş yaptıklarını, burada dallanarak geliştiklerini ve böylece nodül taslağını oluşturduklarını göstermiştir.</a:t>
            </a:r>
          </a:p>
          <a:p>
            <a:pPr marL="274320" indent="-274320">
              <a:buClr>
                <a:schemeClr val="accent3"/>
              </a:buClr>
              <a:buFont typeface="Wingdings 2"/>
              <a:buChar char=""/>
              <a:defRPr/>
            </a:pPr>
            <a:endParaRPr lang="tr-TR" dirty="0"/>
          </a:p>
        </p:txBody>
      </p:sp>
    </p:spTree>
    <p:extLst>
      <p:ext uri="{BB962C8B-B14F-4D97-AF65-F5344CB8AC3E}">
        <p14:creationId xmlns:p14="http://schemas.microsoft.com/office/powerpoint/2010/main" val="290333981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2 İçerik Yer Tutucusu"/>
          <p:cNvSpPr>
            <a:spLocks noGrp="1"/>
          </p:cNvSpPr>
          <p:nvPr>
            <p:ph idx="1"/>
          </p:nvPr>
        </p:nvSpPr>
        <p:spPr>
          <a:xfrm>
            <a:off x="1524000" y="1412876"/>
            <a:ext cx="9036050" cy="5857875"/>
          </a:xfrm>
        </p:spPr>
        <p:txBody>
          <a:bodyPr/>
          <a:lstStyle/>
          <a:p>
            <a:pPr algn="just" eaLnBrk="1" hangingPunct="1">
              <a:buFont typeface="Wingdings 2" panose="05020102010507070707" pitchFamily="18" charset="2"/>
              <a:buNone/>
            </a:pPr>
            <a:r>
              <a:rPr lang="tr-TR" altLang="tr-TR" sz="1600"/>
              <a:t>     </a:t>
            </a:r>
            <a:r>
              <a:rPr lang="tr-TR" altLang="tr-TR" smtClean="0"/>
              <a:t>Konukçu bitki hücreleri </a:t>
            </a:r>
            <a:r>
              <a:rPr lang="tr-TR" altLang="tr-TR" i="1" smtClean="0"/>
              <a:t>rhizobium</a:t>
            </a:r>
            <a:r>
              <a:rPr lang="tr-TR" altLang="tr-TR" smtClean="0"/>
              <a:t> infeksiyonu nedeniyle çoğalmaya başlarlar. Yan hücrelerde çoğalarak sonuçta beş kısımdan oluşan nodül meydana gelir. Bunlar:</a:t>
            </a:r>
          </a:p>
          <a:p>
            <a:pPr algn="just" eaLnBrk="1" hangingPunct="1"/>
            <a:r>
              <a:rPr lang="tr-TR" altLang="tr-TR" smtClean="0"/>
              <a:t>Nodülün gelişimini sağlayan meristem hücreleri =  Bu hücrelere</a:t>
            </a:r>
            <a:r>
              <a:rPr lang="tr-TR" altLang="tr-TR" i="1" smtClean="0"/>
              <a:t> rhizobium</a:t>
            </a:r>
            <a:r>
              <a:rPr lang="tr-TR" altLang="tr-TR" smtClean="0"/>
              <a:t> bulaşmamıştır.</a:t>
            </a:r>
          </a:p>
          <a:p>
            <a:pPr algn="just" eaLnBrk="1" hangingPunct="1"/>
            <a:r>
              <a:rPr lang="tr-TR" altLang="tr-TR" smtClean="0"/>
              <a:t>İnfeksiyon merkezi : Bu bölgedeki hücreler aktif olarak çoğalırlar. </a:t>
            </a:r>
            <a:r>
              <a:rPr lang="tr-TR" altLang="tr-TR" i="1" smtClean="0"/>
              <a:t>Rhizobium</a:t>
            </a:r>
            <a:r>
              <a:rPr lang="tr-TR" altLang="tr-TR" smtClean="0"/>
              <a:t> tarafından kirletilmemişlerdir ancak burada fiksasyon gerçekleşmez.</a:t>
            </a:r>
          </a:p>
          <a:p>
            <a:pPr algn="just" eaLnBrk="1" hangingPunct="1"/>
            <a:r>
              <a:rPr lang="tr-TR" altLang="tr-TR" smtClean="0"/>
              <a:t>Fiksasyon merkezi : Konukçu bitki hücrelerinin şişkin  ve pleomorfik şekillere neden olan </a:t>
            </a:r>
            <a:r>
              <a:rPr lang="tr-TR" altLang="tr-TR" i="1" smtClean="0"/>
              <a:t>rhizobia</a:t>
            </a:r>
            <a:r>
              <a:rPr lang="tr-TR" altLang="tr-TR" smtClean="0"/>
              <a:t> bakteroidleri tarafından işgal edilmiş kısmıdır. </a:t>
            </a:r>
          </a:p>
        </p:txBody>
      </p:sp>
    </p:spTree>
    <p:extLst>
      <p:ext uri="{BB962C8B-B14F-4D97-AF65-F5344CB8AC3E}">
        <p14:creationId xmlns:p14="http://schemas.microsoft.com/office/powerpoint/2010/main" val="10212327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24000" y="1125539"/>
            <a:ext cx="9144000" cy="5354637"/>
          </a:xfrm>
          <a:prstGeom prst="rect">
            <a:avLst/>
          </a:prstGeom>
        </p:spPr>
        <p:txBody>
          <a:bodyPr>
            <a:spAutoFit/>
          </a:bodyPr>
          <a:lstStyle/>
          <a:p>
            <a:pPr algn="just" eaLnBrk="1" hangingPunct="1">
              <a:defRPr/>
            </a:pPr>
            <a:r>
              <a:rPr lang="tr-TR" altLang="tr-TR" sz="2600" dirty="0"/>
              <a:t>Bu formda </a:t>
            </a:r>
            <a:r>
              <a:rPr lang="tr-TR" altLang="tr-TR" sz="2600" i="1" dirty="0" err="1"/>
              <a:t>rhizobium</a:t>
            </a:r>
            <a:r>
              <a:rPr lang="tr-TR" altLang="tr-TR" sz="2600" dirty="0"/>
              <a:t> atmosfer azotunun fiske edilmesini sağlayan </a:t>
            </a:r>
            <a:r>
              <a:rPr lang="tr-TR" altLang="tr-TR" sz="2600" b="1" dirty="0" err="1"/>
              <a:t>nitrogenaz</a:t>
            </a:r>
            <a:r>
              <a:rPr lang="tr-TR" altLang="tr-TR" sz="2600" b="1" dirty="0"/>
              <a:t> </a:t>
            </a:r>
            <a:r>
              <a:rPr lang="tr-TR" altLang="tr-TR" sz="2600" dirty="0"/>
              <a:t>enzimini içerir. Bu enzim demir ve molibden elementlerini ihtiva eder. Bu metaller elektron iletiminde gereklidir. Bu bölge </a:t>
            </a:r>
            <a:r>
              <a:rPr lang="tr-TR" altLang="tr-TR" sz="2600" dirty="0" err="1"/>
              <a:t>lachehemoglobin</a:t>
            </a:r>
            <a:r>
              <a:rPr lang="tr-TR" altLang="tr-TR" sz="2600" dirty="0"/>
              <a:t> nedeniyle kırmızıdır. </a:t>
            </a:r>
            <a:r>
              <a:rPr lang="tr-TR" altLang="tr-TR" sz="2600" dirty="0" err="1"/>
              <a:t>Lachehemoglobin</a:t>
            </a:r>
            <a:r>
              <a:rPr lang="tr-TR" altLang="tr-TR" sz="2600" dirty="0"/>
              <a:t> bakterilere oksijen taşınmasında görev alan bir pigmenttir.</a:t>
            </a:r>
          </a:p>
          <a:p>
            <a:pPr algn="just" eaLnBrk="1" hangingPunct="1">
              <a:defRPr/>
            </a:pPr>
            <a:r>
              <a:rPr lang="tr-TR" altLang="tr-TR" sz="2600" dirty="0"/>
              <a:t>Dejenerasyon bölgesi : Bu bölge kahverengi yada yeşildir. Konukçu bitki hücrelerinin dejenere olduğu bölgedir. Burada </a:t>
            </a:r>
            <a:r>
              <a:rPr lang="tr-TR" altLang="tr-TR" sz="2600" dirty="0" err="1"/>
              <a:t>fiksasyon</a:t>
            </a:r>
            <a:r>
              <a:rPr lang="tr-TR" altLang="tr-TR" sz="2600" dirty="0"/>
              <a:t> gerçekleşmez.</a:t>
            </a:r>
          </a:p>
          <a:p>
            <a:pPr algn="just" eaLnBrk="1" hangingPunct="1">
              <a:defRPr/>
            </a:pPr>
            <a:r>
              <a:rPr lang="tr-TR" altLang="tr-TR" sz="2600" dirty="0" err="1"/>
              <a:t>Vasküler</a:t>
            </a:r>
            <a:r>
              <a:rPr lang="tr-TR" altLang="tr-TR" sz="2600" dirty="0"/>
              <a:t> sistem : Bitkiden nodüllere </a:t>
            </a:r>
            <a:r>
              <a:rPr lang="tr-TR" altLang="tr-TR" sz="2600" dirty="0" err="1"/>
              <a:t>fiksasyon</a:t>
            </a:r>
            <a:r>
              <a:rPr lang="tr-TR" altLang="tr-TR" sz="2600" dirty="0"/>
              <a:t> reaksiyonu için gerekli olan karbonhidrat ve su iletimini sağlar. Nodüllerden de kullanılabilir forma dönüştürülmüş azotlu bileşiklerin yapraklara iletimini sağlar.</a:t>
            </a:r>
          </a:p>
        </p:txBody>
      </p:sp>
    </p:spTree>
    <p:extLst>
      <p:ext uri="{BB962C8B-B14F-4D97-AF65-F5344CB8AC3E}">
        <p14:creationId xmlns:p14="http://schemas.microsoft.com/office/powerpoint/2010/main" val="141764851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001839" y="714376"/>
            <a:ext cx="8186737" cy="428625"/>
          </a:xfrm>
        </p:spPr>
        <p:txBody>
          <a:bodyPr>
            <a:normAutofit fontScale="90000"/>
          </a:bodyPr>
          <a:lstStyle/>
          <a:p>
            <a:pPr algn="ctr">
              <a:defRPr/>
            </a:pPr>
            <a:r>
              <a:rPr lang="tr-TR" sz="3600" b="1" dirty="0">
                <a:solidFill>
                  <a:srgbClr val="FF0000"/>
                </a:solidFill>
                <a:latin typeface="Times New Roman" panose="02020603050405020304" pitchFamily="18" charset="0"/>
                <a:cs typeface="Times New Roman" panose="02020603050405020304" pitchFamily="18" charset="0"/>
              </a:rPr>
              <a:t>Farklı Şekil ve Ebatlardaki Nodüller</a:t>
            </a:r>
            <a:r>
              <a:rPr lang="tr-TR" sz="2000" dirty="0"/>
              <a:t/>
            </a:r>
            <a:br>
              <a:rPr lang="tr-TR" sz="2000" dirty="0"/>
            </a:br>
            <a:endParaRPr lang="tr-TR" sz="2000" dirty="0"/>
          </a:p>
        </p:txBody>
      </p:sp>
      <p:sp>
        <p:nvSpPr>
          <p:cNvPr id="3" name="2 İçerik Yer Tutucusu"/>
          <p:cNvSpPr>
            <a:spLocks noGrp="1"/>
          </p:cNvSpPr>
          <p:nvPr>
            <p:ph idx="1"/>
          </p:nvPr>
        </p:nvSpPr>
        <p:spPr>
          <a:xfrm>
            <a:off x="1524000" y="836613"/>
            <a:ext cx="9144000" cy="5715000"/>
          </a:xfrm>
        </p:spPr>
        <p:txBody>
          <a:bodyPr>
            <a:noAutofit/>
          </a:bodyPr>
          <a:lstStyle/>
          <a:p>
            <a:pPr marL="274320" indent="-274320" algn="just">
              <a:buClr>
                <a:schemeClr val="accent3"/>
              </a:buClr>
              <a:buFont typeface="Wingdings 2"/>
              <a:buChar char=""/>
              <a:defRPr/>
            </a:pPr>
            <a:r>
              <a:rPr lang="tr-TR" dirty="0" smtClean="0"/>
              <a:t>Nodüller genellikle köklerde bulunurlar (</a:t>
            </a:r>
            <a:r>
              <a:rPr lang="tr-TR" i="1" dirty="0" err="1" smtClean="0"/>
              <a:t>Pisum</a:t>
            </a:r>
            <a:r>
              <a:rPr lang="tr-TR" i="1" dirty="0" smtClean="0"/>
              <a:t>, </a:t>
            </a:r>
            <a:r>
              <a:rPr lang="tr-TR" i="1" dirty="0" err="1" smtClean="0"/>
              <a:t>Glycine</a:t>
            </a:r>
            <a:r>
              <a:rPr lang="tr-TR" i="1" dirty="0" smtClean="0"/>
              <a:t>, </a:t>
            </a:r>
            <a:r>
              <a:rPr lang="tr-TR" i="1" dirty="0" err="1" smtClean="0"/>
              <a:t>Stylosanthes</a:t>
            </a:r>
            <a:r>
              <a:rPr lang="tr-TR" i="1" dirty="0" smtClean="0"/>
              <a:t>, </a:t>
            </a:r>
            <a:r>
              <a:rPr lang="tr-TR" i="1" dirty="0" err="1" smtClean="0"/>
              <a:t>Cajanus</a:t>
            </a:r>
            <a:r>
              <a:rPr lang="tr-TR" i="1" dirty="0" smtClean="0"/>
              <a:t>).</a:t>
            </a:r>
            <a:r>
              <a:rPr lang="tr-TR" dirty="0" smtClean="0"/>
              <a:t> Bazı bitkilerin kök yüzeyinde bulunan nodüller, bitkiden kolayca ayrılabilirlerken, bazıları köklere sıkıca yapışmış halde bulunurlar (</a:t>
            </a:r>
            <a:r>
              <a:rPr lang="tr-TR" i="1" dirty="0" err="1" smtClean="0"/>
              <a:t>Arachis</a:t>
            </a:r>
            <a:r>
              <a:rPr lang="tr-TR" i="1" dirty="0" smtClean="0"/>
              <a:t>, </a:t>
            </a:r>
            <a:r>
              <a:rPr lang="tr-TR" i="1" dirty="0" err="1" smtClean="0"/>
              <a:t>aeschynomene</a:t>
            </a:r>
            <a:r>
              <a:rPr lang="tr-TR" dirty="0" smtClean="0"/>
              <a:t>). Bazı türlerde nodül oluşumu saplarda görülür (</a:t>
            </a:r>
            <a:r>
              <a:rPr lang="tr-TR" i="1" dirty="0" err="1" smtClean="0"/>
              <a:t>Sesbonia</a:t>
            </a:r>
            <a:r>
              <a:rPr lang="tr-TR" i="1" dirty="0" smtClean="0"/>
              <a:t>, </a:t>
            </a:r>
            <a:r>
              <a:rPr lang="tr-TR" i="1" dirty="0" err="1" smtClean="0"/>
              <a:t>Rostrata</a:t>
            </a:r>
            <a:r>
              <a:rPr lang="tr-TR" i="1" dirty="0" smtClean="0"/>
              <a:t>, </a:t>
            </a:r>
            <a:r>
              <a:rPr lang="tr-TR" i="1" dirty="0" err="1" smtClean="0"/>
              <a:t>Aeschynomene</a:t>
            </a:r>
            <a:r>
              <a:rPr lang="tr-TR" dirty="0" smtClean="0"/>
              <a:t>). </a:t>
            </a:r>
            <a:r>
              <a:rPr lang="tr-TR" dirty="0" err="1" smtClean="0"/>
              <a:t>Apikal</a:t>
            </a:r>
            <a:r>
              <a:rPr lang="tr-TR" dirty="0" smtClean="0"/>
              <a:t> meristemi olan nodüller, gerilip uzamış görünümündedirler ( </a:t>
            </a:r>
            <a:r>
              <a:rPr lang="tr-TR" i="1" dirty="0" err="1" smtClean="0"/>
              <a:t>Medicago</a:t>
            </a:r>
            <a:r>
              <a:rPr lang="tr-TR" i="1" dirty="0" smtClean="0"/>
              <a:t>, </a:t>
            </a:r>
            <a:r>
              <a:rPr lang="tr-TR" i="1" dirty="0" err="1" smtClean="0"/>
              <a:t>Pisum</a:t>
            </a:r>
            <a:r>
              <a:rPr lang="tr-TR" dirty="0" smtClean="0"/>
              <a:t>). Öte yandan, meristemle sarılı olan bazı çeşitlerde nodüller yaygın durumdadırlar (</a:t>
            </a:r>
            <a:r>
              <a:rPr lang="tr-TR" i="1" dirty="0" err="1" smtClean="0"/>
              <a:t>Vigna</a:t>
            </a:r>
            <a:r>
              <a:rPr lang="tr-TR" i="1" dirty="0" smtClean="0"/>
              <a:t>, </a:t>
            </a:r>
            <a:r>
              <a:rPr lang="tr-TR" i="1" dirty="0" err="1" smtClean="0"/>
              <a:t>Glycine</a:t>
            </a:r>
            <a:r>
              <a:rPr lang="tr-TR" i="1" dirty="0" smtClean="0"/>
              <a:t> </a:t>
            </a:r>
            <a:r>
              <a:rPr lang="tr-TR" dirty="0" err="1" smtClean="0"/>
              <a:t>vb</a:t>
            </a:r>
            <a:r>
              <a:rPr lang="tr-TR" dirty="0" smtClean="0"/>
              <a:t>…). Pek çok değişik şekil ve boyutlarda nodüle rastlanılabilir. Beyaz yoncanın ve </a:t>
            </a:r>
            <a:r>
              <a:rPr lang="tr-TR" i="1" dirty="0" err="1" smtClean="0"/>
              <a:t>Stylosanthes’</a:t>
            </a:r>
            <a:r>
              <a:rPr lang="tr-TR" dirty="0" err="1" smtClean="0"/>
              <a:t>in</a:t>
            </a:r>
            <a:r>
              <a:rPr lang="tr-TR" dirty="0" smtClean="0"/>
              <a:t> nodül çapları 1 mm den daha azdır. Bu nedenle aktif olan nodüllerin karakterlerini ayırt etmek oldukça zordur. Soya fasulyesi ile </a:t>
            </a:r>
            <a:r>
              <a:rPr lang="tr-TR" i="1" dirty="0" err="1" smtClean="0"/>
              <a:t>Vigna</a:t>
            </a:r>
            <a:r>
              <a:rPr lang="tr-TR" dirty="0" smtClean="0"/>
              <a:t> nodüllerinin çapları ise 2-3 cm ye kadar çıkar.</a:t>
            </a:r>
          </a:p>
          <a:p>
            <a:pPr marL="274320" indent="-274320">
              <a:buClr>
                <a:schemeClr val="accent3"/>
              </a:buClr>
              <a:buFont typeface="Wingdings 2"/>
              <a:buChar char=""/>
              <a:defRPr/>
            </a:pPr>
            <a:endParaRPr lang="tr-TR" dirty="0"/>
          </a:p>
        </p:txBody>
      </p:sp>
    </p:spTree>
    <p:extLst>
      <p:ext uri="{BB962C8B-B14F-4D97-AF65-F5344CB8AC3E}">
        <p14:creationId xmlns:p14="http://schemas.microsoft.com/office/powerpoint/2010/main" val="79911295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1627</Words>
  <Application>Microsoft Office PowerPoint</Application>
  <PresentationFormat>Geniş ekran</PresentationFormat>
  <Paragraphs>81</Paragraphs>
  <Slides>23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vt:lpstr>
      <vt:lpstr>Calibri Light</vt:lpstr>
      <vt:lpstr>Times New Roman</vt:lpstr>
      <vt:lpstr>Wingdings 2</vt:lpstr>
      <vt:lpstr>Office Teması</vt:lpstr>
      <vt:lpstr>BİYOLOJİK AZOT FİKSASYONUNDA  RHIZOBIUM VE BAKLAGİL  SİMBİYOSİS’İ  HAKKINDA GENEL BİLGİ </vt:lpstr>
      <vt:lpstr>PowerPoint Sunusu</vt:lpstr>
      <vt:lpstr>PowerPoint Sunusu</vt:lpstr>
      <vt:lpstr>PowerPoint Sunusu</vt:lpstr>
      <vt:lpstr>NODÜL OLUŞUMU</vt:lpstr>
      <vt:lpstr>PowerPoint Sunusu</vt:lpstr>
      <vt:lpstr>PowerPoint Sunusu</vt:lpstr>
      <vt:lpstr>PowerPoint Sunusu</vt:lpstr>
      <vt:lpstr>Farklı Şekil ve Ebatlardaki Nodüller </vt:lpstr>
      <vt:lpstr>PowerPoint Sunusu</vt:lpstr>
      <vt:lpstr>PowerPoint Sunusu</vt:lpstr>
      <vt:lpstr>PowerPoint Sunusu</vt:lpstr>
      <vt:lpstr>Baklagİl nodüllerİndekİ  nİtrogenaz aktİvİtesİnİ değerlendİrmek İÇİN  aktİvİteyİ azaltIcI asetİlen kullanImI </vt:lpstr>
      <vt:lpstr>ÇALIŞMA PRENSİPLERİ</vt:lpstr>
      <vt:lpstr>PowerPoint Sunusu</vt:lpstr>
      <vt:lpstr>PowerPoint Sunusu</vt:lpstr>
      <vt:lpstr>METOD VE MATERYAL</vt:lpstr>
      <vt:lpstr>PowerPoint Sunusu</vt:lpstr>
      <vt:lpstr>PowerPoint Sunusu</vt:lpstr>
      <vt:lpstr>PowerPoint Sunusu</vt:lpstr>
      <vt:lpstr>METODİK SORUNLAR</vt:lpstr>
      <vt:lpstr>PowerPoint Sunusu</vt:lpstr>
      <vt:lpstr>BAZI BAKLAGİL NODÜLLERİNDEKİ HİDROJEN DÖNGÜSÜ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SSSSSSSSSS</dc:creator>
  <cp:lastModifiedBy>SSSSSSSSSS</cp:lastModifiedBy>
  <cp:revision>13</cp:revision>
  <dcterms:created xsi:type="dcterms:W3CDTF">2020-09-17T17:30:29Z</dcterms:created>
  <dcterms:modified xsi:type="dcterms:W3CDTF">2020-09-17T17:42:02Z</dcterms:modified>
</cp:coreProperties>
</file>