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82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32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5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48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61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7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51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85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87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67CBF77-AC3D-0243-B361-67B41FF9B543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11F04B6-A9ED-4E4A-A163-5A52B531222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111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3D7A59-69BB-1243-9417-98C35FAE7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5795560-C8A1-5B4E-8E7C-707A6A3096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Kent ve Mekan-Kıvılcım Ertan</a:t>
            </a:r>
          </a:p>
          <a:p>
            <a:r>
              <a:rPr lang="tr-TR" smtClean="0"/>
              <a:t>Konu 11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72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08F306-3727-3C47-8AB5-365AE6DB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9AE90C-CAF1-2F45-BD75-F2797D385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ilişkilerinin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alanı</a:t>
            </a:r>
            <a:r>
              <a:rPr lang="en-US" sz="3200" dirty="0"/>
              <a:t>, </a:t>
            </a:r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siyaset</a:t>
            </a:r>
            <a:r>
              <a:rPr lang="en-US" sz="3200" dirty="0"/>
              <a:t> </a:t>
            </a:r>
            <a:r>
              <a:rPr lang="en-US" sz="3200" dirty="0" err="1"/>
              <a:t>ilişkilerinde</a:t>
            </a:r>
            <a:r>
              <a:rPr lang="en-US" sz="3200" dirty="0"/>
              <a:t> </a:t>
            </a:r>
            <a:r>
              <a:rPr lang="en-US" sz="3200" dirty="0" err="1"/>
              <a:t>ortaya</a:t>
            </a:r>
            <a:r>
              <a:rPr lang="en-US" sz="3200" dirty="0"/>
              <a:t> </a:t>
            </a:r>
            <a:r>
              <a:rPr lang="en-US" sz="3200" dirty="0" err="1"/>
              <a:t>çıkar</a:t>
            </a:r>
            <a:r>
              <a:rPr lang="en-US" sz="3200" dirty="0"/>
              <a:t>.</a:t>
            </a:r>
          </a:p>
          <a:p>
            <a:r>
              <a:rPr lang="en-US" sz="3200" dirty="0"/>
              <a:t>Bu </a:t>
            </a:r>
            <a:r>
              <a:rPr lang="en-US" sz="3200" dirty="0" err="1"/>
              <a:t>süreçte</a:t>
            </a:r>
            <a:r>
              <a:rPr lang="en-US" sz="3200" dirty="0"/>
              <a:t>, </a:t>
            </a:r>
            <a:r>
              <a:rPr lang="en-US" sz="3200" dirty="0" err="1"/>
              <a:t>iktiarların</a:t>
            </a:r>
            <a:r>
              <a:rPr lang="en-US" sz="3200" dirty="0"/>
              <a:t> </a:t>
            </a:r>
            <a:r>
              <a:rPr lang="en-US" sz="3200" dirty="0" err="1"/>
              <a:t>mekanın</a:t>
            </a:r>
            <a:r>
              <a:rPr lang="en-US" sz="3200" dirty="0"/>
              <a:t> </a:t>
            </a:r>
            <a:r>
              <a:rPr lang="en-US" sz="3200" dirty="0" err="1"/>
              <a:t>planlanması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örgütlenmesi</a:t>
            </a:r>
            <a:r>
              <a:rPr lang="en-US" sz="3200" dirty="0"/>
              <a:t> </a:t>
            </a:r>
            <a:r>
              <a:rPr lang="en-US" sz="3200" dirty="0" err="1"/>
              <a:t>çerçevesinde</a:t>
            </a:r>
            <a:r>
              <a:rPr lang="en-US" sz="3200" dirty="0"/>
              <a:t> </a:t>
            </a:r>
            <a:r>
              <a:rPr lang="en-US" sz="3200" dirty="0" err="1"/>
              <a:t>özellikle</a:t>
            </a:r>
            <a:r>
              <a:rPr lang="en-US" sz="3200" dirty="0"/>
              <a:t>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mekanındaki</a:t>
            </a:r>
            <a:r>
              <a:rPr lang="en-US" sz="3200" dirty="0"/>
              <a:t> </a:t>
            </a:r>
            <a:r>
              <a:rPr lang="en-US" sz="3200" dirty="0" err="1"/>
              <a:t>dönüşümde</a:t>
            </a:r>
            <a:r>
              <a:rPr lang="en-US" sz="3200" dirty="0"/>
              <a:t> </a:t>
            </a:r>
            <a:r>
              <a:rPr lang="en-US" sz="3200" dirty="0" err="1"/>
              <a:t>etkili</a:t>
            </a:r>
            <a:r>
              <a:rPr lang="en-US" sz="3200" dirty="0"/>
              <a:t> </a:t>
            </a:r>
            <a:r>
              <a:rPr lang="en-US" sz="3200" dirty="0" err="1"/>
              <a:t>oldukları</a:t>
            </a:r>
            <a:r>
              <a:rPr lang="en-US" sz="3200" dirty="0"/>
              <a:t> </a:t>
            </a:r>
            <a:r>
              <a:rPr lang="en-US" sz="3200" dirty="0" err="1"/>
              <a:t>görülür</a:t>
            </a:r>
            <a:r>
              <a:rPr lang="en-US" sz="3200" dirty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7141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33D72A-DFD4-394A-AF79-174FA7D7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76D2D4-3C2B-3748-A4E1-EB13C366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siyasetin</a:t>
            </a:r>
            <a:r>
              <a:rPr lang="en-US" sz="3200" dirty="0"/>
              <a:t> </a:t>
            </a:r>
            <a:r>
              <a:rPr lang="en-US" sz="3200" dirty="0" err="1"/>
              <a:t>temel</a:t>
            </a:r>
            <a:r>
              <a:rPr lang="en-US" sz="3200" dirty="0"/>
              <a:t> </a:t>
            </a:r>
            <a:r>
              <a:rPr lang="en-US" sz="3200" dirty="0" err="1"/>
              <a:t>ilgi</a:t>
            </a:r>
            <a:r>
              <a:rPr lang="en-US" sz="3200" dirty="0"/>
              <a:t> </a:t>
            </a:r>
            <a:r>
              <a:rPr lang="en-US" sz="3200" dirty="0" err="1"/>
              <a:t>alanı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, </a:t>
            </a:r>
            <a:r>
              <a:rPr lang="en-US" sz="3200" dirty="0" err="1"/>
              <a:t>kentli</a:t>
            </a:r>
            <a:r>
              <a:rPr lang="en-US" sz="3200" dirty="0"/>
              <a:t>, </a:t>
            </a:r>
            <a:r>
              <a:rPr lang="en-US" sz="3200" dirty="0" err="1"/>
              <a:t>kentlileşme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yönetimi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yaşamı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kentte</a:t>
            </a:r>
            <a:r>
              <a:rPr lang="en-US" sz="3200" dirty="0"/>
              <a:t> </a:t>
            </a:r>
            <a:r>
              <a:rPr lang="en-US" sz="3200" dirty="0" err="1"/>
              <a:t>yaşanan</a:t>
            </a:r>
            <a:r>
              <a:rPr lang="en-US" sz="3200" dirty="0"/>
              <a:t> </a:t>
            </a:r>
            <a:r>
              <a:rPr lang="en-US" sz="3200" dirty="0" err="1"/>
              <a:t>temel</a:t>
            </a:r>
            <a:r>
              <a:rPr lang="en-US" sz="3200" dirty="0"/>
              <a:t> </a:t>
            </a:r>
            <a:r>
              <a:rPr lang="en-US" sz="3200" dirty="0" err="1"/>
              <a:t>sorunlardır</a:t>
            </a:r>
            <a:r>
              <a:rPr lang="en-US" sz="3200" dirty="0"/>
              <a:t>. Bu </a:t>
            </a:r>
            <a:r>
              <a:rPr lang="en-US" sz="3200" dirty="0" err="1"/>
              <a:t>çerçevede</a:t>
            </a:r>
            <a:r>
              <a:rPr lang="en-US" sz="3200" dirty="0"/>
              <a:t>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siyaset</a:t>
            </a:r>
            <a:r>
              <a:rPr lang="en-US" sz="3200" dirty="0"/>
              <a:t> </a:t>
            </a:r>
            <a:r>
              <a:rPr lang="en-US" sz="3200" dirty="0" err="1"/>
              <a:t>aktörleri</a:t>
            </a:r>
            <a:r>
              <a:rPr lang="en-US" sz="3200" dirty="0"/>
              <a:t>; </a:t>
            </a:r>
            <a:r>
              <a:rPr lang="en-US" sz="3200" dirty="0" err="1"/>
              <a:t>merkezi</a:t>
            </a:r>
            <a:r>
              <a:rPr lang="en-US" sz="3200" dirty="0"/>
              <a:t> </a:t>
            </a:r>
            <a:r>
              <a:rPr lang="en-US" sz="3200" dirty="0" err="1"/>
              <a:t>yönetimin</a:t>
            </a:r>
            <a:r>
              <a:rPr lang="en-US" sz="3200" dirty="0"/>
              <a:t> </a:t>
            </a:r>
            <a:r>
              <a:rPr lang="en-US" sz="3200" dirty="0" err="1"/>
              <a:t>taşra</a:t>
            </a:r>
            <a:r>
              <a:rPr lang="en-US" sz="3200" dirty="0"/>
              <a:t> </a:t>
            </a:r>
            <a:r>
              <a:rPr lang="en-US" sz="3200" dirty="0" err="1"/>
              <a:t>örgütü</a:t>
            </a:r>
            <a:r>
              <a:rPr lang="en-US" sz="3200" dirty="0"/>
              <a:t>, </a:t>
            </a:r>
            <a:r>
              <a:rPr lang="en-US" sz="3200" dirty="0" err="1"/>
              <a:t>yerel</a:t>
            </a:r>
            <a:r>
              <a:rPr lang="en-US" sz="3200" dirty="0"/>
              <a:t> </a:t>
            </a:r>
            <a:r>
              <a:rPr lang="en-US" sz="3200" dirty="0" err="1"/>
              <a:t>yönetimler</a:t>
            </a:r>
            <a:r>
              <a:rPr lang="en-US" sz="3200" dirty="0"/>
              <a:t> (il </a:t>
            </a:r>
            <a:r>
              <a:rPr lang="en-US" sz="3200" dirty="0" err="1"/>
              <a:t>özel</a:t>
            </a:r>
            <a:r>
              <a:rPr lang="en-US" sz="3200" dirty="0"/>
              <a:t> </a:t>
            </a:r>
            <a:r>
              <a:rPr lang="en-US" sz="3200" dirty="0" err="1"/>
              <a:t>yönetimi</a:t>
            </a:r>
            <a:r>
              <a:rPr lang="en-US" sz="3200" dirty="0"/>
              <a:t>, </a:t>
            </a:r>
            <a:r>
              <a:rPr lang="en-US" sz="3200" dirty="0" err="1"/>
              <a:t>belediyeler</a:t>
            </a:r>
            <a:r>
              <a:rPr lang="en-US" sz="3200" dirty="0"/>
              <a:t>), </a:t>
            </a:r>
            <a:r>
              <a:rPr lang="en-US" sz="3200" dirty="0" err="1"/>
              <a:t>ilgili</a:t>
            </a:r>
            <a:r>
              <a:rPr lang="en-US" sz="3200" dirty="0"/>
              <a:t> </a:t>
            </a:r>
            <a:r>
              <a:rPr lang="en-US" sz="3200" dirty="0" err="1"/>
              <a:t>sivil</a:t>
            </a:r>
            <a:r>
              <a:rPr lang="en-US" sz="3200" dirty="0"/>
              <a:t> </a:t>
            </a:r>
            <a:r>
              <a:rPr lang="en-US" sz="3200" dirty="0" err="1"/>
              <a:t>toplum</a:t>
            </a:r>
            <a:r>
              <a:rPr lang="en-US" sz="3200" dirty="0"/>
              <a:t> </a:t>
            </a:r>
            <a:r>
              <a:rPr lang="en-US" sz="3200" dirty="0" err="1"/>
              <a:t>örgütleri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içinde</a:t>
            </a:r>
            <a:r>
              <a:rPr lang="en-US" sz="3200" dirty="0"/>
              <a:t> </a:t>
            </a:r>
            <a:r>
              <a:rPr lang="en-US" sz="3200" dirty="0" err="1"/>
              <a:t>örgütlü</a:t>
            </a:r>
            <a:r>
              <a:rPr lang="en-US" sz="3200" dirty="0"/>
              <a:t> </a:t>
            </a:r>
            <a:r>
              <a:rPr lang="en-US" sz="3200" dirty="0" err="1"/>
              <a:t>muhtarlıklar</a:t>
            </a:r>
            <a:r>
              <a:rPr lang="en-US" sz="3200" dirty="0"/>
              <a:t>, </a:t>
            </a:r>
            <a:r>
              <a:rPr lang="en-US" sz="3200" dirty="0" err="1"/>
              <a:t>mahalle</a:t>
            </a:r>
            <a:r>
              <a:rPr lang="en-US" sz="3200" dirty="0"/>
              <a:t> </a:t>
            </a:r>
            <a:r>
              <a:rPr lang="en-US" sz="3200" dirty="0" err="1"/>
              <a:t>birlikleri</a:t>
            </a:r>
            <a:r>
              <a:rPr lang="en-US" sz="3200" dirty="0"/>
              <a:t> </a:t>
            </a:r>
            <a:r>
              <a:rPr lang="en-US" sz="3200" dirty="0" err="1"/>
              <a:t>gibi</a:t>
            </a:r>
            <a:r>
              <a:rPr lang="en-US" sz="3200" dirty="0"/>
              <a:t> </a:t>
            </a:r>
            <a:r>
              <a:rPr lang="en-US" sz="3200" dirty="0" err="1"/>
              <a:t>topluluklardır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3534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272559-1BF9-7047-B13D-255BFE48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BA9644-6CFC-C743-891D-C19D15691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Lefebvre’nin</a:t>
            </a:r>
            <a:r>
              <a:rPr lang="en-US" sz="3200" dirty="0"/>
              <a:t> Marxist </a:t>
            </a:r>
            <a:r>
              <a:rPr lang="en-US" sz="3200" dirty="0" err="1"/>
              <a:t>ekonomi-politikle</a:t>
            </a:r>
            <a:r>
              <a:rPr lang="en-US" sz="3200" dirty="0"/>
              <a:t> </a:t>
            </a:r>
            <a:r>
              <a:rPr lang="en-US" sz="3200" dirty="0" err="1"/>
              <a:t>gündelik</a:t>
            </a:r>
            <a:r>
              <a:rPr lang="en-US" sz="3200" dirty="0"/>
              <a:t> </a:t>
            </a:r>
            <a:r>
              <a:rPr lang="en-US" sz="3200" dirty="0" err="1"/>
              <a:t>hayatın</a:t>
            </a:r>
            <a:r>
              <a:rPr lang="en-US" sz="3200" dirty="0"/>
              <a:t> </a:t>
            </a:r>
            <a:r>
              <a:rPr lang="en-US" sz="3200" dirty="0" err="1"/>
              <a:t>eleştirisini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araya</a:t>
            </a:r>
            <a:r>
              <a:rPr lang="en-US" sz="3200" dirty="0"/>
              <a:t> </a:t>
            </a:r>
            <a:r>
              <a:rPr lang="en-US" sz="3200" dirty="0" err="1"/>
              <a:t>getirdiği</a:t>
            </a:r>
            <a:r>
              <a:rPr lang="en-US" sz="3200" dirty="0"/>
              <a:t> </a:t>
            </a:r>
            <a:r>
              <a:rPr lang="en-US" sz="3200" dirty="0" err="1"/>
              <a:t>kuramsal</a:t>
            </a:r>
            <a:r>
              <a:rPr lang="en-US" sz="3200" dirty="0"/>
              <a:t> </a:t>
            </a:r>
            <a:r>
              <a:rPr lang="en-US" sz="3200" dirty="0" err="1"/>
              <a:t>çerçevesinin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kritik</a:t>
            </a:r>
            <a:r>
              <a:rPr lang="en-US" sz="3200" dirty="0"/>
              <a:t> </a:t>
            </a:r>
            <a:r>
              <a:rPr lang="en-US" sz="3200" dirty="0" err="1"/>
              <a:t>kavramı</a:t>
            </a:r>
            <a:r>
              <a:rPr lang="en-US" sz="3200" dirty="0"/>
              <a:t> “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hakkı”dır</a:t>
            </a:r>
            <a:r>
              <a:rPr lang="en-US" sz="3200" dirty="0"/>
              <a:t> (</a:t>
            </a:r>
            <a:r>
              <a:rPr lang="en-US" sz="3200" dirty="0" err="1"/>
              <a:t>Torlak</a:t>
            </a:r>
            <a:r>
              <a:rPr lang="en-US" sz="3200" dirty="0"/>
              <a:t>, 2014: 18).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8576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789F0E-1DBA-5345-8099-C1C0CA97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218B9-C97A-0448-A8A3-194A1D52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Kent </a:t>
            </a:r>
            <a:r>
              <a:rPr lang="en-US" sz="3200" dirty="0" err="1"/>
              <a:t>hakkı</a:t>
            </a:r>
            <a:r>
              <a:rPr lang="en-US" sz="3200" dirty="0"/>
              <a:t>,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kentte</a:t>
            </a:r>
            <a:r>
              <a:rPr lang="en-US" sz="3200" dirty="0"/>
              <a:t> </a:t>
            </a:r>
            <a:r>
              <a:rPr lang="en-US" sz="3200" dirty="0" err="1"/>
              <a:t>yaşayanların</a:t>
            </a:r>
            <a:r>
              <a:rPr lang="en-US" sz="3200" dirty="0"/>
              <a:t> </a:t>
            </a:r>
            <a:r>
              <a:rPr lang="en-US" sz="3200" dirty="0" err="1"/>
              <a:t>kendi</a:t>
            </a:r>
            <a:r>
              <a:rPr lang="en-US" sz="3200" dirty="0"/>
              <a:t> </a:t>
            </a:r>
            <a:r>
              <a:rPr lang="en-US" sz="3200" dirty="0" err="1"/>
              <a:t>gündelik</a:t>
            </a:r>
            <a:r>
              <a:rPr lang="en-US" sz="3200" dirty="0"/>
              <a:t> </a:t>
            </a:r>
            <a:r>
              <a:rPr lang="en-US" sz="3200" dirty="0" err="1"/>
              <a:t>hayatları</a:t>
            </a:r>
            <a:r>
              <a:rPr lang="en-US" sz="3200" dirty="0"/>
              <a:t> </a:t>
            </a:r>
            <a:r>
              <a:rPr lang="en-US" sz="3200" dirty="0" err="1"/>
              <a:t>dahilinde</a:t>
            </a:r>
            <a:r>
              <a:rPr lang="en-US" sz="3200" dirty="0"/>
              <a:t> </a:t>
            </a:r>
            <a:r>
              <a:rPr lang="en-US" sz="3200" dirty="0" err="1"/>
              <a:t>kenti</a:t>
            </a:r>
            <a:r>
              <a:rPr lang="en-US" sz="3200" dirty="0"/>
              <a:t> </a:t>
            </a:r>
            <a:r>
              <a:rPr lang="en-US" sz="3200" dirty="0" err="1"/>
              <a:t>dönüştürebilme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yolla</a:t>
            </a:r>
            <a:r>
              <a:rPr lang="en-US" sz="3200" dirty="0"/>
              <a:t> </a:t>
            </a:r>
            <a:r>
              <a:rPr lang="en-US" sz="3200" dirty="0" err="1"/>
              <a:t>kendilerini</a:t>
            </a:r>
            <a:r>
              <a:rPr lang="en-US" sz="3200" dirty="0"/>
              <a:t> de </a:t>
            </a:r>
            <a:r>
              <a:rPr lang="en-US" sz="3200" dirty="0" err="1"/>
              <a:t>dönüştürebilecekleri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yaratma</a:t>
            </a:r>
            <a:r>
              <a:rPr lang="en-US" sz="3200" dirty="0"/>
              <a:t> (Harvey, 2013:44) </a:t>
            </a:r>
            <a:r>
              <a:rPr lang="en-US" sz="3200" dirty="0" err="1"/>
              <a:t>hakkıdır</a:t>
            </a:r>
            <a:r>
              <a:rPr lang="en-US" sz="3200" dirty="0"/>
              <a:t>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9615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B7F2BB-BCC8-8F47-9729-A20E4DA7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956B4-1BF4-7E40-8739-68A80E3F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Harvey, David (2013), </a:t>
            </a:r>
            <a:r>
              <a:rPr lang="en-US" sz="3200" dirty="0" err="1"/>
              <a:t>Asi</a:t>
            </a:r>
            <a:r>
              <a:rPr lang="en-US" sz="3200" dirty="0"/>
              <a:t> </a:t>
            </a:r>
            <a:r>
              <a:rPr lang="en-US" sz="3200" dirty="0" err="1"/>
              <a:t>Şehirler</a:t>
            </a:r>
            <a:r>
              <a:rPr lang="en-US" sz="3200" dirty="0"/>
              <a:t>: </a:t>
            </a:r>
            <a:r>
              <a:rPr lang="en-US" sz="3200" dirty="0" err="1"/>
              <a:t>Şehir</a:t>
            </a:r>
            <a:r>
              <a:rPr lang="en-US" sz="3200" dirty="0"/>
              <a:t> </a:t>
            </a:r>
            <a:r>
              <a:rPr lang="en-US" sz="3200" dirty="0" err="1"/>
              <a:t>Hakkından</a:t>
            </a:r>
            <a:r>
              <a:rPr lang="en-US" sz="3200" dirty="0"/>
              <a:t>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Devrime</a:t>
            </a:r>
            <a:r>
              <a:rPr lang="en-US" sz="3200" dirty="0"/>
              <a:t> </a:t>
            </a:r>
            <a:r>
              <a:rPr lang="en-US" sz="3200" dirty="0" err="1"/>
              <a:t>Doğru</a:t>
            </a:r>
            <a:r>
              <a:rPr lang="en-US" sz="3200" dirty="0"/>
              <a:t>, (</a:t>
            </a:r>
            <a:r>
              <a:rPr lang="en-US" sz="3200" dirty="0" err="1"/>
              <a:t>Çev</a:t>
            </a:r>
            <a:r>
              <a:rPr lang="en-US" sz="3200" dirty="0"/>
              <a:t>.: Ayşe Deniz </a:t>
            </a:r>
            <a:r>
              <a:rPr lang="en-US" sz="3200" dirty="0" err="1"/>
              <a:t>Temiz</a:t>
            </a:r>
            <a:r>
              <a:rPr lang="en-US" sz="3200" dirty="0"/>
              <a:t>), Metis </a:t>
            </a:r>
            <a:r>
              <a:rPr lang="en-US" sz="3200" dirty="0" err="1"/>
              <a:t>Yayınları</a:t>
            </a:r>
            <a:r>
              <a:rPr lang="en-US" sz="3200" dirty="0"/>
              <a:t>, İstanbul.</a:t>
            </a:r>
          </a:p>
          <a:p>
            <a:r>
              <a:rPr lang="en-US" sz="3200" dirty="0"/>
              <a:t>Lefebvre, Henri (2016), </a:t>
            </a:r>
            <a:r>
              <a:rPr lang="en-US" sz="3200" dirty="0" err="1"/>
              <a:t>Şehir</a:t>
            </a:r>
            <a:r>
              <a:rPr lang="en-US" sz="3200" dirty="0"/>
              <a:t> </a:t>
            </a:r>
            <a:r>
              <a:rPr lang="en-US" sz="3200" dirty="0" err="1"/>
              <a:t>Hakkı</a:t>
            </a:r>
            <a:r>
              <a:rPr lang="en-US" sz="3200" dirty="0"/>
              <a:t>, (</a:t>
            </a:r>
            <a:r>
              <a:rPr lang="en-US" sz="3200" dirty="0" err="1"/>
              <a:t>Çev</a:t>
            </a:r>
            <a:r>
              <a:rPr lang="en-US" sz="3200" dirty="0"/>
              <a:t>.: </a:t>
            </a:r>
            <a:r>
              <a:rPr lang="en-US" sz="3200" dirty="0" err="1"/>
              <a:t>Işık</a:t>
            </a:r>
            <a:r>
              <a:rPr lang="en-US" sz="3200" dirty="0"/>
              <a:t> </a:t>
            </a:r>
            <a:r>
              <a:rPr lang="en-US" sz="3200" dirty="0" err="1"/>
              <a:t>Ergüden</a:t>
            </a:r>
            <a:r>
              <a:rPr lang="en-US" sz="3200" dirty="0"/>
              <a:t>,) </a:t>
            </a:r>
            <a:r>
              <a:rPr lang="en-US" sz="3200" dirty="0" err="1"/>
              <a:t>Sel</a:t>
            </a:r>
            <a:r>
              <a:rPr lang="en-US" sz="3200" dirty="0"/>
              <a:t> </a:t>
            </a:r>
            <a:r>
              <a:rPr lang="en-US" sz="3200" dirty="0" err="1"/>
              <a:t>Yayıncılık</a:t>
            </a:r>
            <a:r>
              <a:rPr lang="en-US" sz="3200" dirty="0"/>
              <a:t>, İstanbul</a:t>
            </a:r>
          </a:p>
          <a:p>
            <a:endParaRPr lang="en-US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9908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241ECD-E6A6-6546-AA54-8A507567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FDE1DB-61C1-474F-AAED-B705D6101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Torlak</a:t>
            </a:r>
            <a:r>
              <a:rPr lang="en-US" sz="3200" dirty="0"/>
              <a:t> </a:t>
            </a:r>
            <a:r>
              <a:rPr lang="en-US" sz="3200" dirty="0" err="1"/>
              <a:t>Soner</a:t>
            </a:r>
            <a:r>
              <a:rPr lang="en-US" sz="3200" dirty="0"/>
              <a:t> (2014), “</a:t>
            </a:r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Meselesine</a:t>
            </a:r>
            <a:r>
              <a:rPr lang="en-US" sz="3200" dirty="0"/>
              <a:t> Bir </a:t>
            </a:r>
            <a:r>
              <a:rPr lang="en-US" sz="3200" dirty="0" err="1"/>
              <a:t>Giriş</a:t>
            </a:r>
            <a:r>
              <a:rPr lang="en-US" sz="3200" dirty="0"/>
              <a:t>”, </a:t>
            </a:r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Meselesi</a:t>
            </a:r>
            <a:r>
              <a:rPr lang="en-US" sz="3200" dirty="0"/>
              <a:t>, (Andy </a:t>
            </a:r>
            <a:r>
              <a:rPr lang="en-US" sz="3200" dirty="0" err="1"/>
              <a:t>Merrifirld</a:t>
            </a:r>
            <a:r>
              <a:rPr lang="en-US" sz="3200" dirty="0"/>
              <a:t> </a:t>
            </a:r>
            <a:r>
              <a:rPr lang="en-US" sz="3200" dirty="0" err="1"/>
              <a:t>vd</a:t>
            </a:r>
            <a:r>
              <a:rPr lang="en-US" sz="3200" dirty="0"/>
              <a:t>.), (</a:t>
            </a:r>
            <a:r>
              <a:rPr lang="en-US" sz="3200" dirty="0" err="1"/>
              <a:t>Çev</a:t>
            </a:r>
            <a:r>
              <a:rPr lang="en-US" sz="3200" dirty="0"/>
              <a:t>.: </a:t>
            </a:r>
            <a:r>
              <a:rPr lang="en-US" sz="3200" dirty="0" err="1"/>
              <a:t>Soner</a:t>
            </a:r>
            <a:r>
              <a:rPr lang="en-US" sz="3200" dirty="0"/>
              <a:t> </a:t>
            </a:r>
            <a:r>
              <a:rPr lang="en-US" sz="3200" dirty="0" err="1"/>
              <a:t>Torlak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Önder</a:t>
            </a:r>
            <a:r>
              <a:rPr lang="en-US" sz="3200" dirty="0"/>
              <a:t> Kulak), </a:t>
            </a:r>
            <a:r>
              <a:rPr lang="en-US" sz="3200" dirty="0" err="1"/>
              <a:t>Tekin</a:t>
            </a:r>
            <a:r>
              <a:rPr lang="en-US" sz="3200" dirty="0"/>
              <a:t> </a:t>
            </a:r>
            <a:r>
              <a:rPr lang="en-US" sz="3200" dirty="0" err="1"/>
              <a:t>Yayınevi</a:t>
            </a:r>
            <a:r>
              <a:rPr lang="en-US" sz="3200" dirty="0"/>
              <a:t>, İstanbul.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41709796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{2BDE904A-B9A8-2747-820D-001CF60B0087}tf10001123</Template>
  <TotalTime>45</TotalTime>
  <Words>244</Words>
  <Application>Microsoft Office PowerPoint</Application>
  <PresentationFormat>Geniş ekran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Kar Payı</vt:lpstr>
      <vt:lpstr>Mekan ve Siyaset</vt:lpstr>
      <vt:lpstr>Kent ve Mekan</vt:lpstr>
      <vt:lpstr>Kent ve Mekan</vt:lpstr>
      <vt:lpstr>Kent ve mekan</vt:lpstr>
      <vt:lpstr>Kent ve Mekan</vt:lpstr>
      <vt:lpstr>Kaynakça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Microsoft Office User</dc:creator>
  <cp:lastModifiedBy>KIVILCIM ERTAN</cp:lastModifiedBy>
  <cp:revision>11</cp:revision>
  <dcterms:created xsi:type="dcterms:W3CDTF">2020-12-20T16:37:42Z</dcterms:created>
  <dcterms:modified xsi:type="dcterms:W3CDTF">2023-11-03T10:38:23Z</dcterms:modified>
</cp:coreProperties>
</file>