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5" r:id="rId1"/>
  </p:sldMasterIdLst>
  <p:sldIdLst>
    <p:sldId id="256" r:id="rId2"/>
    <p:sldId id="257" r:id="rId3"/>
    <p:sldId id="258" r:id="rId4"/>
    <p:sldId id="262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5118"/>
  </p:normalViewPr>
  <p:slideViewPr>
    <p:cSldViewPr snapToGrid="0" snapToObjects="1">
      <p:cViewPr varScale="1">
        <p:scale>
          <a:sx n="91" d="100"/>
          <a:sy n="91" d="100"/>
        </p:scale>
        <p:origin x="5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828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32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55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488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61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79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514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785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3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871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767CBF77-AC3D-0243-B361-67B41FF9B543}" type="datetimeFigureOut">
              <a:rPr lang="tr-TR" smtClean="0"/>
              <a:t>3.11.2023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11F04B6-A9ED-4E4A-A163-5A52B5312229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1113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3D7A59-69BB-1243-9417-98C35FAE7E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Mekan ve Siyaset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5795560-C8A1-5B4E-8E7C-707A6A3096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Kent ve Mekan-Kıvılcım Ertan</a:t>
            </a:r>
          </a:p>
          <a:p>
            <a:r>
              <a:rPr lang="tr-TR" smtClean="0"/>
              <a:t>Konu 11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9724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08F306-3727-3C47-8AB5-365AE6DB4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9AE90C-CAF1-2F45-BD75-F2797D385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ilişkilerinin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alanı</a:t>
            </a:r>
            <a:r>
              <a:rPr lang="en-US" sz="3200" dirty="0"/>
              <a:t>, </a:t>
            </a:r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siyaset</a:t>
            </a:r>
            <a:r>
              <a:rPr lang="en-US" sz="3200" dirty="0"/>
              <a:t> </a:t>
            </a:r>
            <a:r>
              <a:rPr lang="en-US" sz="3200" dirty="0" err="1"/>
              <a:t>ilişkilerinde</a:t>
            </a:r>
            <a:r>
              <a:rPr lang="en-US" sz="3200" dirty="0"/>
              <a:t> </a:t>
            </a:r>
            <a:r>
              <a:rPr lang="en-US" sz="3200" dirty="0" err="1"/>
              <a:t>ortaya</a:t>
            </a:r>
            <a:r>
              <a:rPr lang="en-US" sz="3200" dirty="0"/>
              <a:t> </a:t>
            </a:r>
            <a:r>
              <a:rPr lang="en-US" sz="3200" dirty="0" err="1"/>
              <a:t>çıkar</a:t>
            </a:r>
            <a:r>
              <a:rPr lang="en-US" sz="3200" dirty="0"/>
              <a:t>.</a:t>
            </a:r>
          </a:p>
          <a:p>
            <a:r>
              <a:rPr lang="en-US" sz="3200" dirty="0"/>
              <a:t>Bu </a:t>
            </a:r>
            <a:r>
              <a:rPr lang="en-US" sz="3200" dirty="0" err="1"/>
              <a:t>süreçte</a:t>
            </a:r>
            <a:r>
              <a:rPr lang="en-US" sz="3200" dirty="0"/>
              <a:t>, </a:t>
            </a:r>
            <a:r>
              <a:rPr lang="en-US" sz="3200" dirty="0" err="1"/>
              <a:t>iktiarların</a:t>
            </a:r>
            <a:r>
              <a:rPr lang="en-US" sz="3200" dirty="0"/>
              <a:t> </a:t>
            </a:r>
            <a:r>
              <a:rPr lang="en-US" sz="3200" dirty="0" err="1"/>
              <a:t>mekanın</a:t>
            </a:r>
            <a:r>
              <a:rPr lang="en-US" sz="3200" dirty="0"/>
              <a:t> </a:t>
            </a:r>
            <a:r>
              <a:rPr lang="en-US" sz="3200" dirty="0" err="1"/>
              <a:t>planlanması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örgütlenmesi</a:t>
            </a:r>
            <a:r>
              <a:rPr lang="en-US" sz="3200" dirty="0"/>
              <a:t> </a:t>
            </a:r>
            <a:r>
              <a:rPr lang="en-US" sz="3200" dirty="0" err="1"/>
              <a:t>çerçevesinde</a:t>
            </a:r>
            <a:r>
              <a:rPr lang="en-US" sz="3200" dirty="0"/>
              <a:t> </a:t>
            </a:r>
            <a:r>
              <a:rPr lang="en-US" sz="3200" dirty="0" err="1"/>
              <a:t>özellikle</a:t>
            </a:r>
            <a:r>
              <a:rPr lang="en-US" sz="3200" dirty="0"/>
              <a:t>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mekanındaki</a:t>
            </a:r>
            <a:r>
              <a:rPr lang="en-US" sz="3200" dirty="0"/>
              <a:t> </a:t>
            </a:r>
            <a:r>
              <a:rPr lang="en-US" sz="3200" dirty="0" err="1"/>
              <a:t>dönüşümde</a:t>
            </a:r>
            <a:r>
              <a:rPr lang="en-US" sz="3200" dirty="0"/>
              <a:t> </a:t>
            </a:r>
            <a:r>
              <a:rPr lang="en-US" sz="3200" dirty="0" err="1"/>
              <a:t>etkili</a:t>
            </a:r>
            <a:r>
              <a:rPr lang="en-US" sz="3200" dirty="0"/>
              <a:t> </a:t>
            </a:r>
            <a:r>
              <a:rPr lang="en-US" sz="3200" dirty="0" err="1"/>
              <a:t>oldukları</a:t>
            </a:r>
            <a:r>
              <a:rPr lang="en-US" sz="3200" dirty="0"/>
              <a:t> </a:t>
            </a:r>
            <a:r>
              <a:rPr lang="en-US" sz="3200" dirty="0" err="1"/>
              <a:t>görülür</a:t>
            </a:r>
            <a:r>
              <a:rPr lang="en-US" sz="3200" dirty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17141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33D72A-DFD4-394A-AF79-174FA7D74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76D2D4-3C2B-3748-A4E1-EB13C366A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siyasetin</a:t>
            </a:r>
            <a:r>
              <a:rPr lang="en-US" sz="3200" dirty="0"/>
              <a:t> </a:t>
            </a:r>
            <a:r>
              <a:rPr lang="en-US" sz="3200" dirty="0" err="1"/>
              <a:t>temel</a:t>
            </a:r>
            <a:r>
              <a:rPr lang="en-US" sz="3200" dirty="0"/>
              <a:t> </a:t>
            </a:r>
            <a:r>
              <a:rPr lang="en-US" sz="3200" dirty="0" err="1"/>
              <a:t>ilgi</a:t>
            </a:r>
            <a:r>
              <a:rPr lang="en-US" sz="3200" dirty="0"/>
              <a:t> </a:t>
            </a:r>
            <a:r>
              <a:rPr lang="en-US" sz="3200" dirty="0" err="1"/>
              <a:t>alanı</a:t>
            </a:r>
            <a:r>
              <a:rPr lang="en-US" sz="3200" dirty="0"/>
              <a:t>, </a:t>
            </a:r>
            <a:r>
              <a:rPr lang="en-US" sz="3200" dirty="0" err="1"/>
              <a:t>kent</a:t>
            </a:r>
            <a:r>
              <a:rPr lang="en-US" sz="3200" dirty="0"/>
              <a:t>, </a:t>
            </a:r>
            <a:r>
              <a:rPr lang="en-US" sz="3200" dirty="0" err="1"/>
              <a:t>kentli</a:t>
            </a:r>
            <a:r>
              <a:rPr lang="en-US" sz="3200" dirty="0"/>
              <a:t>, </a:t>
            </a:r>
            <a:r>
              <a:rPr lang="en-US" sz="3200" dirty="0" err="1"/>
              <a:t>kentlileşme</a:t>
            </a:r>
            <a:r>
              <a:rPr lang="en-US" sz="3200" dirty="0"/>
              <a:t>,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yönetimi</a:t>
            </a:r>
            <a:r>
              <a:rPr lang="en-US" sz="3200" dirty="0"/>
              <a:t>,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yaşamı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kentte</a:t>
            </a:r>
            <a:r>
              <a:rPr lang="en-US" sz="3200" dirty="0"/>
              <a:t> </a:t>
            </a:r>
            <a:r>
              <a:rPr lang="en-US" sz="3200" dirty="0" err="1"/>
              <a:t>yaşanan</a:t>
            </a:r>
            <a:r>
              <a:rPr lang="en-US" sz="3200" dirty="0"/>
              <a:t> </a:t>
            </a:r>
            <a:r>
              <a:rPr lang="en-US" sz="3200" dirty="0" err="1"/>
              <a:t>temel</a:t>
            </a:r>
            <a:r>
              <a:rPr lang="en-US" sz="3200" dirty="0"/>
              <a:t> </a:t>
            </a:r>
            <a:r>
              <a:rPr lang="en-US" sz="3200" dirty="0" err="1"/>
              <a:t>sorunlardır</a:t>
            </a:r>
            <a:r>
              <a:rPr lang="en-US" sz="3200" dirty="0"/>
              <a:t>. Bu </a:t>
            </a:r>
            <a:r>
              <a:rPr lang="en-US" sz="3200" dirty="0" err="1"/>
              <a:t>çerçevede</a:t>
            </a:r>
            <a:r>
              <a:rPr lang="en-US" sz="3200" dirty="0"/>
              <a:t> </a:t>
            </a:r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siyaset</a:t>
            </a:r>
            <a:r>
              <a:rPr lang="en-US" sz="3200" dirty="0"/>
              <a:t> </a:t>
            </a:r>
            <a:r>
              <a:rPr lang="en-US" sz="3200" dirty="0" err="1"/>
              <a:t>aktörleri</a:t>
            </a:r>
            <a:r>
              <a:rPr lang="en-US" sz="3200" dirty="0"/>
              <a:t>; </a:t>
            </a:r>
            <a:r>
              <a:rPr lang="en-US" sz="3200" dirty="0" err="1"/>
              <a:t>merkezi</a:t>
            </a:r>
            <a:r>
              <a:rPr lang="en-US" sz="3200" dirty="0"/>
              <a:t> </a:t>
            </a:r>
            <a:r>
              <a:rPr lang="en-US" sz="3200" dirty="0" err="1"/>
              <a:t>yönetimin</a:t>
            </a:r>
            <a:r>
              <a:rPr lang="en-US" sz="3200" dirty="0"/>
              <a:t> </a:t>
            </a:r>
            <a:r>
              <a:rPr lang="en-US" sz="3200" dirty="0" err="1"/>
              <a:t>taşra</a:t>
            </a:r>
            <a:r>
              <a:rPr lang="en-US" sz="3200" dirty="0"/>
              <a:t> </a:t>
            </a:r>
            <a:r>
              <a:rPr lang="en-US" sz="3200" dirty="0" err="1"/>
              <a:t>örgütü</a:t>
            </a:r>
            <a:r>
              <a:rPr lang="en-US" sz="3200" dirty="0"/>
              <a:t>, </a:t>
            </a:r>
            <a:r>
              <a:rPr lang="en-US" sz="3200" dirty="0" err="1"/>
              <a:t>yerel</a:t>
            </a:r>
            <a:r>
              <a:rPr lang="en-US" sz="3200" dirty="0"/>
              <a:t> </a:t>
            </a:r>
            <a:r>
              <a:rPr lang="en-US" sz="3200" dirty="0" err="1"/>
              <a:t>yönetimler</a:t>
            </a:r>
            <a:r>
              <a:rPr lang="en-US" sz="3200" dirty="0"/>
              <a:t> (il </a:t>
            </a:r>
            <a:r>
              <a:rPr lang="en-US" sz="3200" dirty="0" err="1"/>
              <a:t>özel</a:t>
            </a:r>
            <a:r>
              <a:rPr lang="en-US" sz="3200" dirty="0"/>
              <a:t> </a:t>
            </a:r>
            <a:r>
              <a:rPr lang="en-US" sz="3200" dirty="0" err="1"/>
              <a:t>yönetimi</a:t>
            </a:r>
            <a:r>
              <a:rPr lang="en-US" sz="3200" dirty="0"/>
              <a:t>, </a:t>
            </a:r>
            <a:r>
              <a:rPr lang="en-US" sz="3200" dirty="0" err="1"/>
              <a:t>belediyeler</a:t>
            </a:r>
            <a:r>
              <a:rPr lang="en-US" sz="3200" dirty="0"/>
              <a:t>), </a:t>
            </a:r>
            <a:r>
              <a:rPr lang="en-US" sz="3200" dirty="0" err="1"/>
              <a:t>ilgili</a:t>
            </a:r>
            <a:r>
              <a:rPr lang="en-US" sz="3200" dirty="0"/>
              <a:t> </a:t>
            </a:r>
            <a:r>
              <a:rPr lang="en-US" sz="3200" dirty="0" err="1"/>
              <a:t>sivil</a:t>
            </a:r>
            <a:r>
              <a:rPr lang="en-US" sz="3200" dirty="0"/>
              <a:t> </a:t>
            </a:r>
            <a:r>
              <a:rPr lang="en-US" sz="3200" dirty="0" err="1"/>
              <a:t>toplum</a:t>
            </a:r>
            <a:r>
              <a:rPr lang="en-US" sz="3200" dirty="0"/>
              <a:t> </a:t>
            </a:r>
            <a:r>
              <a:rPr lang="en-US" sz="3200" dirty="0" err="1"/>
              <a:t>örgütleri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içinde</a:t>
            </a:r>
            <a:r>
              <a:rPr lang="en-US" sz="3200" dirty="0"/>
              <a:t> </a:t>
            </a:r>
            <a:r>
              <a:rPr lang="en-US" sz="3200" dirty="0" err="1"/>
              <a:t>örgütlü</a:t>
            </a:r>
            <a:r>
              <a:rPr lang="en-US" sz="3200" dirty="0"/>
              <a:t> </a:t>
            </a:r>
            <a:r>
              <a:rPr lang="en-US" sz="3200" dirty="0" err="1"/>
              <a:t>muhtarlıklar</a:t>
            </a:r>
            <a:r>
              <a:rPr lang="en-US" sz="3200" dirty="0"/>
              <a:t>, </a:t>
            </a:r>
            <a:r>
              <a:rPr lang="en-US" sz="3200" dirty="0" err="1"/>
              <a:t>mahalle</a:t>
            </a:r>
            <a:r>
              <a:rPr lang="en-US" sz="3200" dirty="0"/>
              <a:t> </a:t>
            </a:r>
            <a:r>
              <a:rPr lang="en-US" sz="3200" dirty="0" err="1"/>
              <a:t>birlikleri</a:t>
            </a:r>
            <a:r>
              <a:rPr lang="en-US" sz="3200" dirty="0"/>
              <a:t> </a:t>
            </a:r>
            <a:r>
              <a:rPr lang="en-US" sz="3200" dirty="0" err="1"/>
              <a:t>gibi</a:t>
            </a:r>
            <a:r>
              <a:rPr lang="en-US" sz="3200" dirty="0"/>
              <a:t> </a:t>
            </a:r>
            <a:r>
              <a:rPr lang="en-US" sz="3200" dirty="0" err="1"/>
              <a:t>topluluklardır</a:t>
            </a:r>
            <a:r>
              <a:rPr lang="en-US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035342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8272559-1BF9-7047-B13D-255BFE483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BA9644-6CFC-C743-891D-C19D15691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Lefebvre’nin</a:t>
            </a:r>
            <a:r>
              <a:rPr lang="en-US" sz="3200" dirty="0"/>
              <a:t> Marxist </a:t>
            </a:r>
            <a:r>
              <a:rPr lang="en-US" sz="3200" dirty="0" err="1"/>
              <a:t>ekonomi-politikle</a:t>
            </a:r>
            <a:r>
              <a:rPr lang="en-US" sz="3200" dirty="0"/>
              <a:t> </a:t>
            </a:r>
            <a:r>
              <a:rPr lang="en-US" sz="3200" dirty="0" err="1"/>
              <a:t>gündelik</a:t>
            </a:r>
            <a:r>
              <a:rPr lang="en-US" sz="3200" dirty="0"/>
              <a:t> </a:t>
            </a:r>
            <a:r>
              <a:rPr lang="en-US" sz="3200" dirty="0" err="1"/>
              <a:t>hayatın</a:t>
            </a:r>
            <a:r>
              <a:rPr lang="en-US" sz="3200" dirty="0"/>
              <a:t> </a:t>
            </a:r>
            <a:r>
              <a:rPr lang="en-US" sz="3200" dirty="0" err="1"/>
              <a:t>eleştirisini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araya</a:t>
            </a:r>
            <a:r>
              <a:rPr lang="en-US" sz="3200" dirty="0"/>
              <a:t> </a:t>
            </a:r>
            <a:r>
              <a:rPr lang="en-US" sz="3200" dirty="0" err="1"/>
              <a:t>getirdiği</a:t>
            </a:r>
            <a:r>
              <a:rPr lang="en-US" sz="3200" dirty="0"/>
              <a:t> </a:t>
            </a:r>
            <a:r>
              <a:rPr lang="en-US" sz="3200" dirty="0" err="1"/>
              <a:t>kuramsal</a:t>
            </a:r>
            <a:r>
              <a:rPr lang="en-US" sz="3200" dirty="0"/>
              <a:t> </a:t>
            </a:r>
            <a:r>
              <a:rPr lang="en-US" sz="3200" dirty="0" err="1"/>
              <a:t>çerçevesinin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kritik</a:t>
            </a:r>
            <a:r>
              <a:rPr lang="en-US" sz="3200" dirty="0"/>
              <a:t> </a:t>
            </a:r>
            <a:r>
              <a:rPr lang="en-US" sz="3200" dirty="0" err="1"/>
              <a:t>kavramı</a:t>
            </a:r>
            <a:r>
              <a:rPr lang="en-US" sz="3200" dirty="0"/>
              <a:t> “</a:t>
            </a:r>
            <a:r>
              <a:rPr lang="en-US" sz="3200" dirty="0" err="1"/>
              <a:t>kent</a:t>
            </a:r>
            <a:r>
              <a:rPr lang="en-US" sz="3200" dirty="0"/>
              <a:t> </a:t>
            </a:r>
            <a:r>
              <a:rPr lang="en-US" sz="3200" dirty="0" err="1"/>
              <a:t>hakkı”dır</a:t>
            </a:r>
            <a:r>
              <a:rPr lang="en-US" sz="3200" dirty="0"/>
              <a:t> (</a:t>
            </a:r>
            <a:r>
              <a:rPr lang="en-US" sz="3200" dirty="0" err="1"/>
              <a:t>Torlak</a:t>
            </a:r>
            <a:r>
              <a:rPr lang="en-US" sz="3200" dirty="0"/>
              <a:t>, 2014: 18).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85762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789F0E-1DBA-5345-8099-C1C0CA971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Kent ve Mekan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6218B9-C97A-0448-A8A3-194A1D52D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Kent </a:t>
            </a:r>
            <a:r>
              <a:rPr lang="en-US" sz="3200" dirty="0" err="1"/>
              <a:t>hakkı</a:t>
            </a:r>
            <a:r>
              <a:rPr lang="en-US" sz="3200" dirty="0"/>
              <a:t>,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kentte</a:t>
            </a:r>
            <a:r>
              <a:rPr lang="en-US" sz="3200" dirty="0"/>
              <a:t> </a:t>
            </a:r>
            <a:r>
              <a:rPr lang="en-US" sz="3200" dirty="0" err="1"/>
              <a:t>yaşayanların</a:t>
            </a:r>
            <a:r>
              <a:rPr lang="en-US" sz="3200" dirty="0"/>
              <a:t> </a:t>
            </a:r>
            <a:r>
              <a:rPr lang="en-US" sz="3200" dirty="0" err="1"/>
              <a:t>kendi</a:t>
            </a:r>
            <a:r>
              <a:rPr lang="en-US" sz="3200" dirty="0"/>
              <a:t> </a:t>
            </a:r>
            <a:r>
              <a:rPr lang="en-US" sz="3200" dirty="0" err="1"/>
              <a:t>gündelik</a:t>
            </a:r>
            <a:r>
              <a:rPr lang="en-US" sz="3200" dirty="0"/>
              <a:t> </a:t>
            </a:r>
            <a:r>
              <a:rPr lang="en-US" sz="3200" dirty="0" err="1"/>
              <a:t>hayatları</a:t>
            </a:r>
            <a:r>
              <a:rPr lang="en-US" sz="3200" dirty="0"/>
              <a:t> </a:t>
            </a:r>
            <a:r>
              <a:rPr lang="en-US" sz="3200" dirty="0" err="1"/>
              <a:t>dahilinde</a:t>
            </a:r>
            <a:r>
              <a:rPr lang="en-US" sz="3200" dirty="0"/>
              <a:t> </a:t>
            </a:r>
            <a:r>
              <a:rPr lang="en-US" sz="3200" dirty="0" err="1"/>
              <a:t>kenti</a:t>
            </a:r>
            <a:r>
              <a:rPr lang="en-US" sz="3200" dirty="0"/>
              <a:t> </a:t>
            </a:r>
            <a:r>
              <a:rPr lang="en-US" sz="3200" dirty="0" err="1"/>
              <a:t>dönüştürebilme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bu</a:t>
            </a:r>
            <a:r>
              <a:rPr lang="en-US" sz="3200" dirty="0"/>
              <a:t> </a:t>
            </a:r>
            <a:r>
              <a:rPr lang="en-US" sz="3200" dirty="0" err="1"/>
              <a:t>yolla</a:t>
            </a:r>
            <a:r>
              <a:rPr lang="en-US" sz="3200" dirty="0"/>
              <a:t> </a:t>
            </a:r>
            <a:r>
              <a:rPr lang="en-US" sz="3200" dirty="0" err="1"/>
              <a:t>kendilerini</a:t>
            </a:r>
            <a:r>
              <a:rPr lang="en-US" sz="3200" dirty="0"/>
              <a:t> de </a:t>
            </a:r>
            <a:r>
              <a:rPr lang="en-US" sz="3200" dirty="0" err="1"/>
              <a:t>dönüştürebilecekleri</a:t>
            </a:r>
            <a:r>
              <a:rPr lang="en-US" sz="3200" dirty="0"/>
              <a:t> </a:t>
            </a:r>
            <a:r>
              <a:rPr lang="en-US" sz="3200" dirty="0" err="1"/>
              <a:t>bir</a:t>
            </a:r>
            <a:r>
              <a:rPr lang="en-US" sz="3200" dirty="0"/>
              <a:t> </a:t>
            </a:r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yaratma</a:t>
            </a:r>
            <a:r>
              <a:rPr lang="en-US" sz="3200" dirty="0"/>
              <a:t> (Harvey, 2013:44) </a:t>
            </a:r>
            <a:r>
              <a:rPr lang="en-US" sz="3200" dirty="0" err="1"/>
              <a:t>hakkıdır</a:t>
            </a:r>
            <a:r>
              <a:rPr lang="en-US" sz="3200" dirty="0"/>
              <a:t>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96152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AB7F2BB-BCC8-8F47-9729-A20E4DA71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E956B4-1BF4-7E40-8739-68A80E3FF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Harvey, David (2013), </a:t>
            </a:r>
            <a:r>
              <a:rPr lang="en-US" sz="3200" dirty="0" err="1"/>
              <a:t>Asi</a:t>
            </a:r>
            <a:r>
              <a:rPr lang="en-US" sz="3200" dirty="0"/>
              <a:t> </a:t>
            </a:r>
            <a:r>
              <a:rPr lang="en-US" sz="3200" dirty="0" err="1"/>
              <a:t>Şehirler</a:t>
            </a:r>
            <a:r>
              <a:rPr lang="en-US" sz="3200" dirty="0"/>
              <a:t>: </a:t>
            </a:r>
            <a:r>
              <a:rPr lang="en-US" sz="3200" dirty="0" err="1"/>
              <a:t>Şehir</a:t>
            </a:r>
            <a:r>
              <a:rPr lang="en-US" sz="3200" dirty="0"/>
              <a:t> </a:t>
            </a:r>
            <a:r>
              <a:rPr lang="en-US" sz="3200" dirty="0" err="1"/>
              <a:t>Hakkından</a:t>
            </a:r>
            <a:r>
              <a:rPr lang="en-US" sz="3200" dirty="0"/>
              <a:t> </a:t>
            </a:r>
            <a:r>
              <a:rPr lang="en-US" sz="3200" dirty="0" err="1"/>
              <a:t>Kentsel</a:t>
            </a:r>
            <a:r>
              <a:rPr lang="en-US" sz="3200" dirty="0"/>
              <a:t> </a:t>
            </a:r>
            <a:r>
              <a:rPr lang="en-US" sz="3200" dirty="0" err="1"/>
              <a:t>Devrime</a:t>
            </a:r>
            <a:r>
              <a:rPr lang="en-US" sz="3200" dirty="0"/>
              <a:t> </a:t>
            </a:r>
            <a:r>
              <a:rPr lang="en-US" sz="3200" dirty="0" err="1"/>
              <a:t>Doğru</a:t>
            </a:r>
            <a:r>
              <a:rPr lang="en-US" sz="3200" dirty="0"/>
              <a:t>, (</a:t>
            </a:r>
            <a:r>
              <a:rPr lang="en-US" sz="3200" dirty="0" err="1"/>
              <a:t>Çev</a:t>
            </a:r>
            <a:r>
              <a:rPr lang="en-US" sz="3200" dirty="0"/>
              <a:t>.: Ayşe Deniz </a:t>
            </a:r>
            <a:r>
              <a:rPr lang="en-US" sz="3200" dirty="0" err="1"/>
              <a:t>Temiz</a:t>
            </a:r>
            <a:r>
              <a:rPr lang="en-US" sz="3200" dirty="0"/>
              <a:t>), Metis </a:t>
            </a:r>
            <a:r>
              <a:rPr lang="en-US" sz="3200" dirty="0" err="1"/>
              <a:t>Yayınları</a:t>
            </a:r>
            <a:r>
              <a:rPr lang="en-US" sz="3200" dirty="0"/>
              <a:t>, İstanbul.</a:t>
            </a:r>
          </a:p>
          <a:p>
            <a:r>
              <a:rPr lang="en-US" sz="3200" dirty="0"/>
              <a:t>Lefebvre, Henri (2016), </a:t>
            </a:r>
            <a:r>
              <a:rPr lang="en-US" sz="3200" dirty="0" err="1"/>
              <a:t>Şehir</a:t>
            </a:r>
            <a:r>
              <a:rPr lang="en-US" sz="3200" dirty="0"/>
              <a:t> </a:t>
            </a:r>
            <a:r>
              <a:rPr lang="en-US" sz="3200" dirty="0" err="1"/>
              <a:t>Hakkı</a:t>
            </a:r>
            <a:r>
              <a:rPr lang="en-US" sz="3200" dirty="0"/>
              <a:t>, (</a:t>
            </a:r>
            <a:r>
              <a:rPr lang="en-US" sz="3200" dirty="0" err="1"/>
              <a:t>Çev</a:t>
            </a:r>
            <a:r>
              <a:rPr lang="en-US" sz="3200" dirty="0"/>
              <a:t>.: </a:t>
            </a:r>
            <a:r>
              <a:rPr lang="en-US" sz="3200" dirty="0" err="1"/>
              <a:t>Işık</a:t>
            </a:r>
            <a:r>
              <a:rPr lang="en-US" sz="3200" dirty="0"/>
              <a:t> </a:t>
            </a:r>
            <a:r>
              <a:rPr lang="en-US" sz="3200" dirty="0" err="1"/>
              <a:t>Ergüden</a:t>
            </a:r>
            <a:r>
              <a:rPr lang="en-US" sz="3200" dirty="0"/>
              <a:t>,) </a:t>
            </a:r>
            <a:r>
              <a:rPr lang="en-US" sz="3200" dirty="0" err="1"/>
              <a:t>Sel</a:t>
            </a:r>
            <a:r>
              <a:rPr lang="en-US" sz="3200" dirty="0"/>
              <a:t> </a:t>
            </a:r>
            <a:r>
              <a:rPr lang="en-US" sz="3200" dirty="0" err="1"/>
              <a:t>Yayıncılık</a:t>
            </a:r>
            <a:r>
              <a:rPr lang="en-US" sz="3200" dirty="0"/>
              <a:t>, İstanbul</a:t>
            </a:r>
          </a:p>
          <a:p>
            <a:endParaRPr lang="en-US" sz="3200" dirty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799088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3241ECD-E6A6-6546-AA54-8A5075670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DE1DB-61C1-474F-AAED-B705D6101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Torlak</a:t>
            </a:r>
            <a:r>
              <a:rPr lang="en-US" sz="3200" dirty="0"/>
              <a:t> </a:t>
            </a:r>
            <a:r>
              <a:rPr lang="en-US" sz="3200" dirty="0" err="1"/>
              <a:t>Soner</a:t>
            </a:r>
            <a:r>
              <a:rPr lang="en-US" sz="3200" dirty="0"/>
              <a:t> (2014), “</a:t>
            </a:r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Meselesine</a:t>
            </a:r>
            <a:r>
              <a:rPr lang="en-US" sz="3200" dirty="0"/>
              <a:t> Bir </a:t>
            </a:r>
            <a:r>
              <a:rPr lang="en-US" sz="3200" dirty="0" err="1"/>
              <a:t>Giriş</a:t>
            </a:r>
            <a:r>
              <a:rPr lang="en-US" sz="3200" dirty="0"/>
              <a:t>”, </a:t>
            </a:r>
            <a:r>
              <a:rPr lang="en-US" sz="3200" dirty="0" err="1"/>
              <a:t>Mekan</a:t>
            </a:r>
            <a:r>
              <a:rPr lang="en-US" sz="3200" dirty="0"/>
              <a:t> </a:t>
            </a:r>
            <a:r>
              <a:rPr lang="en-US" sz="3200" dirty="0" err="1"/>
              <a:t>Meselesi</a:t>
            </a:r>
            <a:r>
              <a:rPr lang="en-US" sz="3200" dirty="0"/>
              <a:t>, (Andy </a:t>
            </a:r>
            <a:r>
              <a:rPr lang="en-US" sz="3200" dirty="0" err="1"/>
              <a:t>Merrifirld</a:t>
            </a:r>
            <a:r>
              <a:rPr lang="en-US" sz="3200" dirty="0"/>
              <a:t> </a:t>
            </a:r>
            <a:r>
              <a:rPr lang="en-US" sz="3200" dirty="0" err="1"/>
              <a:t>vd</a:t>
            </a:r>
            <a:r>
              <a:rPr lang="en-US" sz="3200" dirty="0"/>
              <a:t>.), (</a:t>
            </a:r>
            <a:r>
              <a:rPr lang="en-US" sz="3200" dirty="0" err="1"/>
              <a:t>Çev</a:t>
            </a:r>
            <a:r>
              <a:rPr lang="en-US" sz="3200" dirty="0"/>
              <a:t>.: </a:t>
            </a:r>
            <a:r>
              <a:rPr lang="en-US" sz="3200" dirty="0" err="1"/>
              <a:t>Soner</a:t>
            </a:r>
            <a:r>
              <a:rPr lang="en-US" sz="3200" dirty="0"/>
              <a:t> </a:t>
            </a:r>
            <a:r>
              <a:rPr lang="en-US" sz="3200" dirty="0" err="1"/>
              <a:t>Torlak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Önder</a:t>
            </a:r>
            <a:r>
              <a:rPr lang="en-US" sz="3200" dirty="0"/>
              <a:t> Kulak), </a:t>
            </a:r>
            <a:r>
              <a:rPr lang="en-US" sz="3200" dirty="0" err="1"/>
              <a:t>Tekin</a:t>
            </a:r>
            <a:r>
              <a:rPr lang="en-US" sz="3200" dirty="0"/>
              <a:t> </a:t>
            </a:r>
            <a:r>
              <a:rPr lang="en-US" sz="3200" dirty="0" err="1"/>
              <a:t>Yayınevi</a:t>
            </a:r>
            <a:r>
              <a:rPr lang="en-US" sz="3200" dirty="0"/>
              <a:t>, İstanbul.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41709796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{2BDE904A-B9A8-2747-820D-001CF60B0087}tf10001123</Template>
  <TotalTime>45</TotalTime>
  <Words>244</Words>
  <Application>Microsoft Office PowerPoint</Application>
  <PresentationFormat>Geniş ekran</PresentationFormat>
  <Paragraphs>17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Gill Sans MT</vt:lpstr>
      <vt:lpstr>Wingdings 2</vt:lpstr>
      <vt:lpstr>Kar Payı</vt:lpstr>
      <vt:lpstr>Mekan ve Siyaset</vt:lpstr>
      <vt:lpstr>Kent ve Mekan</vt:lpstr>
      <vt:lpstr>Kent ve Mekan</vt:lpstr>
      <vt:lpstr>Kent ve mekan</vt:lpstr>
      <vt:lpstr>Kent ve Mekan</vt:lpstr>
      <vt:lpstr>Kaynakça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Mekan ve Siyaset</dc:title>
  <dc:creator>Microsoft Office User</dc:creator>
  <cp:lastModifiedBy>KIVILCIM ERTAN</cp:lastModifiedBy>
  <cp:revision>11</cp:revision>
  <dcterms:created xsi:type="dcterms:W3CDTF">2020-12-20T16:37:42Z</dcterms:created>
  <dcterms:modified xsi:type="dcterms:W3CDTF">2023-11-03T10:38:23Z</dcterms:modified>
</cp:coreProperties>
</file>