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21.11.2018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21.11.2018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21.11.2018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21.11.2018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21.11.2018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21.11.2018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11</a:t>
            </a:r>
          </a:p>
          <a:p>
            <a:pPr marL="0" indent="0">
              <a:buNone/>
            </a:pPr>
            <a:r>
              <a:rPr lang="tr-TR" dirty="0"/>
              <a:t>DIGITAL BASEBAND MODULATION:</a:t>
            </a:r>
          </a:p>
          <a:p>
            <a:pPr marL="0" indent="0">
              <a:buNone/>
            </a:pPr>
            <a:r>
              <a:rPr lang="tr-TR" dirty="0"/>
              <a:t>	DIGITAL PULSE </a:t>
            </a:r>
            <a:r>
              <a:rPr lang="tr-TR"/>
              <a:t>AMPLITUDE MODULATION</a:t>
            </a:r>
            <a:endParaRPr lang="tr-TR" sz="20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74CBC6F5-520F-4710-8A23-DECE9CC57384}"/>
                  </a:ext>
                </a:extLst>
              </p:cNvPr>
              <p:cNvSpPr/>
              <p:nvPr/>
            </p:nvSpPr>
            <p:spPr>
              <a:xfrm>
                <a:off x="416599" y="1253944"/>
                <a:ext cx="11177637" cy="28352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Digital message representation at baseband commonly takes the form of an</a:t>
                </a:r>
                <a:r>
                  <a:rPr lang="tr-TR" sz="2400" dirty="0"/>
                  <a:t> </a:t>
                </a:r>
                <a:r>
                  <a:rPr lang="tr-TR" sz="2400" b="1" dirty="0" err="1"/>
                  <a:t>amplitude-modulated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pulse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train</a:t>
                </a:r>
                <a:r>
                  <a:rPr lang="tr-TR" sz="2400" b="1" dirty="0"/>
                  <a:t>.</a:t>
                </a:r>
              </a:p>
              <a:p>
                <a:endParaRPr lang="tr-TR" sz="2400" b="1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/>
                        <m:t>𝑥</m:t>
                      </m:r>
                      <m:r>
                        <a:rPr lang="tr-TR" sz="2400" b="0" i="1" smtClean="0"/>
                        <m:t>(</m:t>
                      </m:r>
                      <m:r>
                        <a:rPr lang="tr-TR" sz="2400" b="0" i="1" smtClean="0"/>
                        <m:t>𝑡</m:t>
                      </m:r>
                      <m:r>
                        <a:rPr lang="tr-TR" sz="2400" b="0" i="1" smtClean="0"/>
                        <m:t>)=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tr-TR" sz="2400" b="0" i="1" smtClean="0"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ea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r>
                  <a:rPr lang="en-US" sz="2400" dirty="0"/>
                  <a:t>where the modulating 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represents the </a:t>
                </a:r>
                <a:r>
                  <a:rPr lang="en-US" sz="2400" i="1" dirty="0"/>
                  <a:t>k</a:t>
                </a:r>
                <a:r>
                  <a:rPr lang="en-US" sz="2400" dirty="0"/>
                  <a:t>th symbol in the message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sequence</a:t>
                </a:r>
                <a:endParaRPr lang="tr-TR" sz="24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74CBC6F5-520F-4710-8A23-DECE9CC573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99" y="1253944"/>
                <a:ext cx="11177637" cy="2835200"/>
              </a:xfrm>
              <a:prstGeom prst="rect">
                <a:avLst/>
              </a:prstGeom>
              <a:blipFill>
                <a:blip r:embed="rId2"/>
                <a:stretch>
                  <a:fillRect l="-818" t="-1720" r="-218" b="-408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44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D8971887-27A0-48C1-995D-03BA1272E16A}"/>
                  </a:ext>
                </a:extLst>
              </p:cNvPr>
              <p:cNvSpPr/>
              <p:nvPr/>
            </p:nvSpPr>
            <p:spPr>
              <a:xfrm>
                <a:off x="416600" y="1200678"/>
                <a:ext cx="10334258" cy="51363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The unmodulated pulse </a:t>
                </a:r>
                <a:r>
                  <a:rPr lang="en-US" sz="2400" i="1" dirty="0"/>
                  <a:t>p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may be rectangular or some other shape, subject to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conditions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/>
                        <m:t>𝑝</m:t>
                      </m:r>
                      <m:d>
                        <m:dPr>
                          <m:ctrlPr>
                            <a:rPr lang="tr-TR" sz="2400" b="0" i="1" smtClean="0"/>
                          </m:ctrlPr>
                        </m:dPr>
                        <m:e>
                          <m:r>
                            <a:rPr lang="tr-TR" sz="2400" b="0" i="1" smtClean="0"/>
                            <m:t>𝑡</m:t>
                          </m:r>
                        </m:e>
                      </m:d>
                      <m:r>
                        <a:rPr lang="tr-TR" sz="2400" b="0" i="1" smtClean="0"/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tr-TR" sz="2400" b="0" i="1" smtClean="0"/>
                          </m:ctrlPr>
                        </m:dPr>
                        <m:e>
                          <m:eqArr>
                            <m:eqArrPr>
                              <m:ctrlPr>
                                <a:rPr lang="tr-TR" sz="2400" b="0" i="1" smtClean="0"/>
                              </m:ctrlPr>
                            </m:eqArrPr>
                            <m:e>
                              <m:r>
                                <a:rPr lang="tr-TR" sz="2400" b="0" i="1" smtClean="0"/>
                                <m:t>1                          </m:t>
                              </m:r>
                              <m:r>
                                <a:rPr lang="tr-TR" sz="2400" b="0" i="1" smtClean="0"/>
                                <m:t>𝑡</m:t>
                              </m:r>
                              <m:r>
                                <a:rPr lang="tr-TR" sz="2400" b="0" i="1" smtClean="0"/>
                                <m:t>=0</m:t>
                              </m:r>
                            </m:e>
                            <m:e>
                              <m:r>
                                <a:rPr lang="tr-TR" sz="2400" b="0" i="1" smtClean="0"/>
                                <m:t>0      </m:t>
                              </m:r>
                              <m:r>
                                <a:rPr lang="tr-TR" sz="2400" b="0" i="1" smtClean="0"/>
                                <m:t>𝑡</m:t>
                              </m:r>
                              <m:r>
                                <a:rPr lang="tr-TR" sz="2400" b="0" i="1" smtClean="0"/>
                                <m:t>=±</m:t>
                              </m:r>
                              <m: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  <m:t>, ±2</m:t>
                              </m:r>
                              <m: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tr-TR" sz="2400" b="0" i="1" smtClean="0">
                                  <a:ea typeface="Cambria Math" panose="02040503050406030204" pitchFamily="18" charset="0"/>
                                </a:rPr>
                                <m:t>,…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This condition ensures that we can recover the message by sampling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periodically</a:t>
                </a:r>
                <a:r>
                  <a:rPr lang="tr-TR" sz="2400" dirty="0"/>
                  <a:t> </a:t>
                </a:r>
                <a:r>
                  <a:rPr lang="en-US" sz="2400" dirty="0"/>
                  <a:t>at </a:t>
                </a:r>
                <a:r>
                  <a:rPr lang="en-US" sz="2400" i="1" dirty="0"/>
                  <a:t>t </a:t>
                </a:r>
                <a:r>
                  <a:rPr lang="tr-TR" sz="2400" i="1" dirty="0"/>
                  <a:t>=</a:t>
                </a:r>
                <a:r>
                  <a:rPr lang="en-US" sz="2400" i="1" dirty="0"/>
                  <a:t>KD, K </a:t>
                </a:r>
                <a:r>
                  <a:rPr lang="tr-TR" sz="2400" i="1" dirty="0"/>
                  <a:t>=</a:t>
                </a:r>
                <a:r>
                  <a:rPr lang="en-US" sz="2400" dirty="0"/>
                  <a:t>0, 1, 2, . . . , since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/>
                        <m:t>𝑥</m:t>
                      </m:r>
                      <m:d>
                        <m:dPr>
                          <m:ctrlPr>
                            <a:rPr lang="tr-TR" sz="2400" b="0" i="1" smtClean="0"/>
                          </m:ctrlPr>
                        </m:dPr>
                        <m:e>
                          <m:r>
                            <a:rPr lang="tr-TR" sz="2400" b="0" i="1" smtClean="0"/>
                            <m:t>𝐾𝐷</m:t>
                          </m:r>
                        </m:e>
                      </m:d>
                      <m:r>
                        <a:rPr lang="tr-TR" sz="2400" b="0" i="1" smtClean="0"/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/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/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/>
                              </m:ctrlPr>
                            </m:sSubPr>
                            <m:e>
                              <m:r>
                                <a:rPr lang="tr-TR" sz="2400" b="0" i="1" smtClean="0"/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/>
                                <m:t>𝑘</m:t>
                              </m:r>
                            </m:sub>
                          </m:sSub>
                          <m:r>
                            <a:rPr lang="tr-TR" sz="2400" b="0" i="1" smtClean="0"/>
                            <m:t>𝑝</m:t>
                          </m:r>
                          <m:d>
                            <m:dPr>
                              <m:ctrlPr>
                                <a:rPr lang="tr-TR" sz="2400" b="0" i="1" smtClean="0"/>
                              </m:ctrlPr>
                            </m:dPr>
                            <m:e>
                              <m:r>
                                <a:rPr lang="tr-TR" sz="2400" b="0" i="1" smtClean="0"/>
                                <m:t>𝐾𝐷</m:t>
                              </m:r>
                              <m:r>
                                <a:rPr lang="tr-TR" sz="2400" b="0" i="1" smtClean="0"/>
                                <m:t>−</m:t>
                              </m:r>
                              <m:r>
                                <a:rPr lang="tr-TR" sz="2400" b="0" i="1" smtClean="0"/>
                                <m:t>𝑘𝐷</m:t>
                              </m:r>
                            </m:e>
                          </m:d>
                          <m:r>
                            <a:rPr lang="tr-TR" sz="2400" b="0" i="1" smtClean="0"/>
                            <m:t>=</m:t>
                          </m:r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𝑎</m:t>
                              </m:r>
                            </m:e>
                            <m:sub>
                              <m:r>
                                <a:rPr lang="tr-TR" sz="2400" i="1"/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tr-TR" sz="2400" dirty="0"/>
              </a:p>
              <a:p>
                <a:endParaRPr lang="tr-TR" sz="2400" dirty="0"/>
              </a:p>
              <a:p>
                <a:pPr algn="ctr"/>
                <a:endParaRPr lang="tr-TR" sz="24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D8971887-27A0-48C1-995D-03BA1272E1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00" y="1200678"/>
                <a:ext cx="10334258" cy="5136342"/>
              </a:xfrm>
              <a:prstGeom prst="rect">
                <a:avLst/>
              </a:prstGeom>
              <a:blipFill>
                <a:blip r:embed="rId2"/>
                <a:stretch>
                  <a:fillRect l="-884" t="-9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387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16B3708-0543-4AE6-A77A-A7BFCA5825FD}"/>
                  </a:ext>
                </a:extLst>
              </p:cNvPr>
              <p:cNvSpPr/>
              <p:nvPr/>
            </p:nvSpPr>
            <p:spPr>
              <a:xfrm>
                <a:off x="440709" y="1211347"/>
                <a:ext cx="10700767" cy="5972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400" dirty="0"/>
                  <a:t>The </a:t>
                </a:r>
                <a:r>
                  <a:rPr lang="tr-TR" sz="2400" i="1" dirty="0" err="1"/>
                  <a:t>signaling</a:t>
                </a:r>
                <a:r>
                  <a:rPr lang="tr-TR" sz="2400" i="1" dirty="0"/>
                  <a:t> rate </a:t>
                </a:r>
                <a14:m>
                  <m:oMath xmlns:m="http://schemas.openxmlformats.org/officeDocument/2006/math">
                    <m:r>
                      <a:rPr lang="tr-TR" sz="2400" i="1"/>
                      <m:t>𝑟</m:t>
                    </m:r>
                  </m:oMath>
                </a14:m>
                <a:r>
                  <a:rPr lang="tr-TR" sz="2400" i="1" dirty="0"/>
                  <a:t> </a:t>
                </a:r>
                <a:r>
                  <a:rPr lang="en-US" sz="2400" dirty="0"/>
                  <a:t>measured in symbols per second, or </a:t>
                </a:r>
                <a:r>
                  <a:rPr lang="en-US" sz="2400" b="1" dirty="0"/>
                  <a:t>baud.</a:t>
                </a:r>
                <a:endParaRPr lang="tr-TR" sz="2400" i="1" dirty="0"/>
              </a:p>
              <a:p>
                <a:endParaRPr lang="tr-TR" sz="2400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/>
                        <m:t>𝑟</m:t>
                      </m:r>
                      <m:r>
                        <a:rPr lang="tr-TR" sz="2400" b="0" i="1" smtClean="0"/>
                        <m:t>=</m:t>
                      </m:r>
                      <m:f>
                        <m:fPr>
                          <m:ctrlPr>
                            <a:rPr lang="tr-TR" sz="2400" b="0" i="1" smtClean="0"/>
                          </m:ctrlPr>
                        </m:fPr>
                        <m:num>
                          <m:r>
                            <a:rPr lang="tr-TR" sz="2400" b="0" i="1" smtClean="0"/>
                            <m:t>1</m:t>
                          </m:r>
                        </m:num>
                        <m:den>
                          <m:r>
                            <a:rPr lang="tr-TR" sz="2400" b="0" i="1" smtClean="0"/>
                            <m:t>𝐷</m:t>
                          </m:r>
                        </m:den>
                      </m:f>
                    </m:oMath>
                  </m:oMathPara>
                </a14:m>
                <a:endParaRPr lang="tr-TR" sz="2400" b="0" i="1" dirty="0"/>
              </a:p>
              <a:p>
                <a:pPr algn="ctr"/>
                <a:endParaRPr lang="tr-TR" sz="2400" i="1" dirty="0"/>
              </a:p>
              <a:p>
                <a:r>
                  <a:rPr lang="en-US" sz="2400" dirty="0"/>
                  <a:t>In the special but important case of</a:t>
                </a:r>
                <a:r>
                  <a:rPr lang="tr-TR" sz="2400" dirty="0"/>
                  <a:t> </a:t>
                </a:r>
                <a:r>
                  <a:rPr lang="en-US" sz="2400" i="1" dirty="0"/>
                  <a:t>binary </a:t>
                </a:r>
                <a:r>
                  <a:rPr lang="en-US" sz="2400" dirty="0"/>
                  <a:t>signaling (</a:t>
                </a:r>
                <a:r>
                  <a:rPr lang="en-US" sz="2400" i="1" dirty="0"/>
                  <a:t>M</a:t>
                </a:r>
                <a:r>
                  <a:rPr lang="tr-TR" sz="2400" i="1" dirty="0"/>
                  <a:t>=</a:t>
                </a:r>
                <a:r>
                  <a:rPr lang="en-US" sz="2400" dirty="0"/>
                  <a:t>2), we write </a:t>
                </a:r>
                <a:r>
                  <a:rPr lang="en-US" sz="2400" i="1" dirty="0"/>
                  <a:t>D </a:t>
                </a:r>
                <a:r>
                  <a:rPr lang="tr-TR" sz="2400" i="1" dirty="0"/>
                  <a:t>=</a:t>
                </a:r>
                <a:r>
                  <a:rPr lang="en-US" sz="2400" i="1" dirty="0"/>
                  <a:t>Tb </a:t>
                </a:r>
                <a:r>
                  <a:rPr lang="en-US" sz="2400" dirty="0"/>
                  <a:t>for the bit duration and the bit rate is</a:t>
                </a:r>
                <a:endParaRPr lang="tr-TR" sz="2400" dirty="0"/>
              </a:p>
              <a:p>
                <a:endParaRPr lang="tr-TR" sz="2400" b="0" i="1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b="0" i="1" smtClean="0"/>
                          </m:ctrlPr>
                        </m:sSubPr>
                        <m:e>
                          <m:r>
                            <a:rPr lang="tr-TR" sz="2400" b="0" i="1" smtClean="0"/>
                            <m:t>𝑟</m:t>
                          </m:r>
                        </m:e>
                        <m:sub>
                          <m:r>
                            <a:rPr lang="tr-TR" sz="2400" b="0" i="1" smtClean="0"/>
                            <m:t>𝑏</m:t>
                          </m:r>
                        </m:sub>
                      </m:sSub>
                      <m:r>
                        <a:rPr lang="tr-TR" sz="2400" b="0" i="1" smtClean="0"/>
                        <m:t>=</m:t>
                      </m:r>
                      <m:f>
                        <m:fPr>
                          <m:ctrlPr>
                            <a:rPr lang="tr-TR" sz="2400" b="0" i="1" smtClean="0"/>
                          </m:ctrlPr>
                        </m:fPr>
                        <m:num>
                          <m:r>
                            <a:rPr lang="tr-TR" sz="2400" b="0" i="1" smtClean="0"/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𝑇</m:t>
                              </m:r>
                            </m:e>
                            <m:sub>
                              <m:r>
                                <a:rPr lang="tr-TR" sz="2400" i="1"/>
                                <m:t>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en-US" sz="2400" dirty="0"/>
                  <a:t>measured in bits per second, abbreviated bps or b/s.</a:t>
                </a:r>
                <a:endParaRPr lang="tr-TR" sz="2400" dirty="0"/>
              </a:p>
              <a:p>
                <a:pPr algn="ctr"/>
                <a:endParaRPr lang="tr-TR" sz="2400" b="0" i="1" dirty="0"/>
              </a:p>
              <a:p>
                <a:pPr algn="ctr"/>
                <a:endParaRPr lang="tr-TR" sz="2400" b="0" i="1" dirty="0"/>
              </a:p>
              <a:p>
                <a:pPr algn="ctr"/>
                <a:endParaRPr lang="tr-TR" sz="2400" i="1" dirty="0"/>
              </a:p>
              <a:p>
                <a:pPr algn="ctr"/>
                <a:endParaRPr lang="tr-TR" sz="24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16B3708-0543-4AE6-A77A-A7BFCA5825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709" y="1211347"/>
                <a:ext cx="10700767" cy="5972084"/>
              </a:xfrm>
              <a:prstGeom prst="rect">
                <a:avLst/>
              </a:prstGeom>
              <a:blipFill>
                <a:blip r:embed="rId2"/>
                <a:stretch>
                  <a:fillRect l="-854" t="-817" r="-13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668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314CD762-5E55-4D57-AE35-27A00156F6A1}"/>
              </a:ext>
            </a:extLst>
          </p:cNvPr>
          <p:cNvSpPr/>
          <p:nvPr/>
        </p:nvSpPr>
        <p:spPr>
          <a:xfrm>
            <a:off x="416600" y="1591295"/>
            <a:ext cx="106538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Figure 11.1–1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483)</a:t>
            </a:r>
            <a:r>
              <a:rPr lang="en-US" sz="2400" dirty="0"/>
              <a:t> depicts various PAM </a:t>
            </a:r>
            <a:r>
              <a:rPr lang="en-US" sz="2400" b="1" dirty="0"/>
              <a:t>formats </a:t>
            </a:r>
            <a:r>
              <a:rPr lang="en-US" sz="2400" dirty="0"/>
              <a:t>or line codes for the binary message</a:t>
            </a:r>
            <a:r>
              <a:rPr lang="tr-TR" sz="2400" dirty="0"/>
              <a:t> </a:t>
            </a:r>
            <a:r>
              <a:rPr lang="en-US" sz="2400" dirty="0"/>
              <a:t>10110100, taking rectangular pulses for clarity.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8981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AA0698F-B606-49FB-9C53-16DC0E60CEFE}"/>
                  </a:ext>
                </a:extLst>
              </p:cNvPr>
              <p:cNvSpPr/>
              <p:nvPr/>
            </p:nvSpPr>
            <p:spPr>
              <a:xfrm>
                <a:off x="416599" y="1431499"/>
                <a:ext cx="10591711" cy="37319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Quaternary coding generalizes to </a:t>
                </a:r>
                <a:r>
                  <a:rPr lang="en-US" sz="2400" b="1" i="1" dirty="0"/>
                  <a:t>M</a:t>
                </a:r>
                <a:r>
                  <a:rPr lang="en-US" sz="2400" b="1" dirty="0"/>
                  <a:t>-</a:t>
                </a:r>
                <a:r>
                  <a:rPr lang="en-US" sz="2400" b="1" dirty="0" err="1"/>
                  <a:t>ary</a:t>
                </a:r>
                <a:r>
                  <a:rPr lang="en-US" sz="2400" b="1" dirty="0"/>
                  <a:t> </a:t>
                </a:r>
                <a:r>
                  <a:rPr lang="en-US" sz="2400" dirty="0"/>
                  <a:t>coding in which blocks of </a:t>
                </a:r>
                <a:r>
                  <a:rPr lang="en-US" sz="2400" i="1" dirty="0"/>
                  <a:t>n </a:t>
                </a:r>
                <a:r>
                  <a:rPr lang="en-US" sz="2400" dirty="0"/>
                  <a:t>message</a:t>
                </a:r>
                <a:r>
                  <a:rPr lang="tr-TR" sz="2400" dirty="0"/>
                  <a:t> </a:t>
                </a:r>
                <a:r>
                  <a:rPr lang="en-US" sz="2400" dirty="0"/>
                  <a:t>bits are represented by 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-level waveform with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/>
                        <m:t>𝑀</m:t>
                      </m:r>
                      <m:r>
                        <a:rPr lang="tr-TR" sz="2400" b="0" i="1" smtClean="0"/>
                        <m:t>=</m:t>
                      </m:r>
                      <m:sSup>
                        <m:sSupPr>
                          <m:ctrlPr>
                            <a:rPr lang="tr-TR" sz="2400" b="0" i="1" smtClean="0"/>
                          </m:ctrlPr>
                        </m:sSupPr>
                        <m:e>
                          <m:r>
                            <a:rPr lang="tr-TR" sz="2400" b="0" i="1" smtClean="0"/>
                            <m:t>2</m:t>
                          </m:r>
                        </m:e>
                        <m:sup>
                          <m:r>
                            <a:rPr lang="tr-TR" sz="2400" b="0" i="1" smtClean="0"/>
                            <m:t>𝑛</m:t>
                          </m:r>
                        </m:sup>
                      </m:sSup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r>
                  <a:rPr lang="en-US" sz="2400" dirty="0"/>
                  <a:t>Since each pulse now corresponds to </a:t>
                </a:r>
                <a:r>
                  <a:rPr lang="en-US" sz="2400" i="1" dirty="0"/>
                  <a:t>n</a:t>
                </a:r>
                <a:r>
                  <a:rPr lang="tr-TR" sz="2400" i="1" dirty="0"/>
                  <a:t>=</a:t>
                </a:r>
                <a:r>
                  <a:rPr lang="en-US" sz="2400" dirty="0"/>
                  <a:t>log2 </a:t>
                </a:r>
                <a:r>
                  <a:rPr lang="en-US" sz="2400" i="1" dirty="0"/>
                  <a:t>M </a:t>
                </a:r>
                <a:r>
                  <a:rPr lang="en-US" sz="2400" dirty="0"/>
                  <a:t>bits, the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signaling rate has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been</a:t>
                </a:r>
                <a:r>
                  <a:rPr lang="tr-TR" sz="2400" dirty="0"/>
                  <a:t> </a:t>
                </a:r>
                <a:r>
                  <a:rPr lang="tr-TR" sz="2400" dirty="0" err="1"/>
                  <a:t>decreased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to</a:t>
                </a:r>
                <a:endParaRPr lang="tr-TR" sz="2400" dirty="0"/>
              </a:p>
              <a:p>
                <a:endParaRPr lang="tr-TR" sz="24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400" b="0" i="1" smtClean="0"/>
                        <m:t>𝑟</m:t>
                      </m:r>
                      <m:r>
                        <a:rPr lang="tr-TR" sz="2400" b="0" i="1" smtClean="0"/>
                        <m:t>=</m:t>
                      </m:r>
                      <m:f>
                        <m:fPr>
                          <m:ctrlPr>
                            <a:rPr lang="tr-TR" sz="2400" b="0" i="1" smtClean="0"/>
                          </m:ctrlPr>
                        </m:fPr>
                        <m:num>
                          <m:sSub>
                            <m:sSubPr>
                              <m:ctrlPr>
                                <a:rPr lang="tr-TR" sz="2400" i="1"/>
                              </m:ctrlPr>
                            </m:sSubPr>
                            <m:e>
                              <m:r>
                                <a:rPr lang="tr-TR" sz="2400" i="1"/>
                                <m:t>𝑟</m:t>
                              </m:r>
                            </m:e>
                            <m:sub>
                              <m:r>
                                <a:rPr lang="tr-TR" sz="2400" i="1"/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n-US" sz="2400" dirty="0"/>
                            <m:t>log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2 </m:t>
                          </m:r>
                          <m:r>
                            <m:rPr>
                              <m:nor/>
                            </m:rPr>
                            <a:rPr lang="en-US" sz="2400" i="1" dirty="0"/>
                            <m:t>M</m:t>
                          </m:r>
                        </m:den>
                      </m:f>
                    </m:oMath>
                  </m:oMathPara>
                </a14:m>
                <a:endParaRPr lang="tr-TR" sz="24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6AA0698F-B606-49FB-9C53-16DC0E60CE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99" y="1431499"/>
                <a:ext cx="10591711" cy="3731919"/>
              </a:xfrm>
              <a:prstGeom prst="rect">
                <a:avLst/>
              </a:prstGeom>
              <a:blipFill>
                <a:blip r:embed="rId2"/>
                <a:stretch>
                  <a:fillRect l="-863" t="-130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126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4BF799A8-95E8-4AD7-A347-B1206B584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981370D-6B4A-4CEB-B87A-90FC272FB5A2}"/>
              </a:ext>
            </a:extLst>
          </p:cNvPr>
          <p:cNvSpPr/>
          <p:nvPr/>
        </p:nvSpPr>
        <p:spPr>
          <a:xfrm>
            <a:off x="416600" y="483379"/>
            <a:ext cx="3674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 err="1">
                <a:latin typeface="+mj-lt"/>
              </a:rPr>
              <a:t>Digital</a:t>
            </a:r>
            <a:r>
              <a:rPr lang="tr-TR" sz="3600" dirty="0">
                <a:latin typeface="+mj-lt"/>
              </a:rPr>
              <a:t> PAM </a:t>
            </a:r>
            <a:r>
              <a:rPr lang="tr-TR" sz="3600" dirty="0" err="1">
                <a:latin typeface="+mj-lt"/>
              </a:rPr>
              <a:t>Signals</a:t>
            </a:r>
            <a:endParaRPr lang="tr-TR" sz="36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F15E7593-0F13-4DF5-BEB8-40CA2452EE0D}"/>
                  </a:ext>
                </a:extLst>
              </p:cNvPr>
              <p:cNvSpPr/>
              <p:nvPr/>
            </p:nvSpPr>
            <p:spPr>
              <a:xfrm>
                <a:off x="416600" y="1564012"/>
                <a:ext cx="11159882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Futura-Book"/>
                  </a:rPr>
                  <a:t>Given an ideal lowpass channel of bandwidth </a:t>
                </a:r>
                <a:r>
                  <a:rPr lang="en-US" sz="2400" i="1" dirty="0">
                    <a:latin typeface="Futura-BookOblique"/>
                  </a:rPr>
                  <a:t>B, </a:t>
                </a:r>
                <a:r>
                  <a:rPr lang="en-US" sz="2400" dirty="0">
                    <a:latin typeface="Futura-Book"/>
                  </a:rPr>
                  <a:t>it is possible to transmit independent</a:t>
                </a:r>
                <a:r>
                  <a:rPr lang="tr-TR" sz="2400" dirty="0">
                    <a:latin typeface="Futura-Book"/>
                  </a:rPr>
                  <a:t> </a:t>
                </a:r>
                <a:r>
                  <a:rPr lang="en-US" sz="2400" dirty="0">
                    <a:latin typeface="Futura-Book"/>
                  </a:rPr>
                  <a:t>symbols at a rate </a:t>
                </a:r>
                <a:r>
                  <a:rPr lang="en-US" sz="2400" i="1" dirty="0">
                    <a:latin typeface="Futura-BookOblique"/>
                  </a:rPr>
                  <a:t>r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latin typeface="Futura-Book"/>
                  </a:rPr>
                  <a:t>2</a:t>
                </a:r>
                <a:r>
                  <a:rPr lang="en-US" sz="2400" i="1" dirty="0">
                    <a:latin typeface="Futura-BookOblique"/>
                  </a:rPr>
                  <a:t>B </a:t>
                </a:r>
                <a:r>
                  <a:rPr lang="en-US" sz="2400" dirty="0">
                    <a:latin typeface="Futura-Book"/>
                  </a:rPr>
                  <a:t>baud without </a:t>
                </a:r>
                <a:r>
                  <a:rPr lang="en-US" sz="2400" dirty="0" err="1">
                    <a:latin typeface="Futura-Book"/>
                  </a:rPr>
                  <a:t>intersymbol</a:t>
                </a:r>
                <a:r>
                  <a:rPr lang="en-US" sz="2400" dirty="0">
                    <a:latin typeface="Futura-Book"/>
                  </a:rPr>
                  <a:t> interference. </a:t>
                </a:r>
                <a:endParaRPr lang="tr-TR" sz="2400" dirty="0">
                  <a:latin typeface="Futura-Book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tr-TR" sz="2400" dirty="0">
                  <a:latin typeface="Futura-Book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Futura-Book"/>
                  </a:rPr>
                  <a:t>It is</a:t>
                </a:r>
                <a:r>
                  <a:rPr lang="tr-TR" sz="2400" dirty="0">
                    <a:latin typeface="Futura-Book"/>
                  </a:rPr>
                  <a:t> </a:t>
                </a:r>
                <a:r>
                  <a:rPr lang="en-US" sz="2400" dirty="0">
                    <a:latin typeface="Futura-Book"/>
                  </a:rPr>
                  <a:t>not possible to transmit independent symbols at </a:t>
                </a:r>
                <a:r>
                  <a:rPr lang="en-US" sz="2400" i="1" dirty="0">
                    <a:latin typeface="Futura-BookOblique"/>
                  </a:rPr>
                  <a:t>r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2400" dirty="0">
                    <a:latin typeface="Futura-Book"/>
                  </a:rPr>
                  <a:t>2</a:t>
                </a:r>
                <a:r>
                  <a:rPr lang="en-US" sz="2400" i="1" dirty="0">
                    <a:latin typeface="Futura-BookOblique"/>
                  </a:rPr>
                  <a:t>B.</a:t>
                </a:r>
                <a:endParaRPr lang="tr-TR" sz="2400" dirty="0"/>
              </a:p>
            </p:txBody>
          </p:sp>
        </mc:Choice>
        <mc:Fallback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F15E7593-0F13-4DF5-BEB8-40CA2452EE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600" y="1564012"/>
                <a:ext cx="11159882" cy="1938992"/>
              </a:xfrm>
              <a:prstGeom prst="rect">
                <a:avLst/>
              </a:prstGeom>
              <a:blipFill>
                <a:blip r:embed="rId2"/>
                <a:stretch>
                  <a:fillRect l="-710" t="-2516" r="-928" b="-566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475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470</Words>
  <Application>Microsoft Office PowerPoint</Application>
  <PresentationFormat>Geniş ekran</PresentationFormat>
  <Paragraphs>63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Futura-Book</vt:lpstr>
      <vt:lpstr>Futura-BookOblique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83</cp:revision>
  <dcterms:created xsi:type="dcterms:W3CDTF">2018-07-07T11:05:27Z</dcterms:created>
  <dcterms:modified xsi:type="dcterms:W3CDTF">2018-11-21T15:09:03Z</dcterms:modified>
</cp:coreProperties>
</file>