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61" r:id="rId5"/>
    <p:sldId id="257" r:id="rId6"/>
    <p:sldId id="262" r:id="rId7"/>
    <p:sldId id="263" r:id="rId8"/>
    <p:sldId id="264" r:id="rId9"/>
    <p:sldId id="265" r:id="rId10"/>
    <p:sldId id="266" r:id="rId11"/>
    <p:sldId id="267" r:id="rId12"/>
    <p:sldId id="268" r:id="rId13"/>
    <p:sldId id="271" r:id="rId14"/>
    <p:sldId id="269" r:id="rId15"/>
    <p:sldId id="270" r:id="rId16"/>
    <p:sldId id="27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48" y="1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tr-TR" smtClean="0"/>
              <a:t>Asıl başlık stili için tıklatın</a:t>
            </a:r>
            <a:endParaRPr kumimoji="0" lang="en-US"/>
          </a:p>
        </p:txBody>
      </p:sp>
      <p:sp>
        <p:nvSpPr>
          <p:cNvPr id="28" name="27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
        <p:nvSpPr>
          <p:cNvPr id="9" name="8 Alt Başlık"/>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3">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7924800" y="6416675"/>
            <a:ext cx="762000" cy="365125"/>
          </a:xfrm>
        </p:spPr>
        <p:txBody>
          <a:bodyPr/>
          <a:lstStyle/>
          <a:p>
            <a:fld id="{A6B37CA2-3194-4D48-B675-5EFF08879B1D}"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4" name="3 Metin Yer Tutucusu"/>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F83ABF19-EA01-41DE-AF51-BDA57D63215A}" type="datetimeFigureOut">
              <a:rPr lang="tr-TR" smtClean="0"/>
              <a:pPr/>
              <a:t>20.12.2019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6B37CA2-3194-4D48-B675-5EFF08879B1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83ABF19-EA01-41DE-AF51-BDA57D63215A}" type="datetimeFigureOut">
              <a:rPr lang="tr-TR" smtClean="0"/>
              <a:pPr/>
              <a:t>20.12.2019</a:t>
            </a:fld>
            <a:endParaRPr lang="tr-TR"/>
          </a:p>
        </p:txBody>
      </p:sp>
      <p:sp>
        <p:nvSpPr>
          <p:cNvPr id="3" name="2 Altbilgi Yer Tutucusu"/>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22 Slayt Numarası Yer Tutucusu"/>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6B37CA2-3194-4D48-B675-5EFF08879B1D}"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gif"/><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39784"/>
          </a:xfrm>
        </p:spPr>
        <p:txBody>
          <a:bodyPr/>
          <a:lstStyle/>
          <a:p>
            <a:r>
              <a:rPr lang="tr-TR" dirty="0" smtClean="0">
                <a:solidFill>
                  <a:schemeClr val="bg1">
                    <a:lumMod val="95000"/>
                    <a:lumOff val="5000"/>
                  </a:schemeClr>
                </a:solidFill>
                <a:latin typeface="Aharoni" pitchFamily="2" charset="-79"/>
                <a:cs typeface="Aharoni" pitchFamily="2" charset="-79"/>
              </a:rPr>
              <a:t>FUTBOL</a:t>
            </a:r>
            <a:endParaRPr lang="tr-TR" dirty="0">
              <a:solidFill>
                <a:schemeClr val="bg1">
                  <a:lumMod val="95000"/>
                  <a:lumOff val="5000"/>
                </a:schemeClr>
              </a:solidFill>
              <a:latin typeface="Aharoni" pitchFamily="2" charset="-79"/>
              <a:cs typeface="Aharoni" pitchFamily="2" charset="-79"/>
            </a:endParaRPr>
          </a:p>
        </p:txBody>
      </p:sp>
      <p:sp>
        <p:nvSpPr>
          <p:cNvPr id="4" name="3 İçerik Yer Tutucusu"/>
          <p:cNvSpPr>
            <a:spLocks noGrp="1"/>
          </p:cNvSpPr>
          <p:nvPr>
            <p:ph idx="1"/>
          </p:nvPr>
        </p:nvSpPr>
        <p:spPr>
          <a:xfrm>
            <a:off x="457200" y="1000108"/>
            <a:ext cx="8229600" cy="5857892"/>
          </a:xfrm>
        </p:spPr>
        <p:txBody>
          <a:bodyPr/>
          <a:lstStyle/>
          <a:p>
            <a:pPr>
              <a:buNone/>
            </a:pPr>
            <a:r>
              <a:rPr lang="tr-TR" dirty="0" smtClean="0"/>
              <a:t>   </a:t>
            </a:r>
            <a:r>
              <a:rPr lang="tr-TR" sz="3200" dirty="0" smtClean="0"/>
              <a:t>  Futbol ülkemizde ve diğer ülkelerde aktif olarak izlenen ve takip edilen branşlar arasında en popüler branş olma özelliği ile diğer branşlara göre üst sıralarda kendisine yer rahatça yer bulan, ekonomi anlamında ise büyük yer kaplayan çok geniş çaplı bir branştır. </a:t>
            </a:r>
          </a:p>
          <a:p>
            <a:pPr>
              <a:buNone/>
            </a:pP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400" dirty="0" smtClean="0">
                <a:solidFill>
                  <a:schemeClr val="bg1">
                    <a:lumMod val="95000"/>
                    <a:lumOff val="5000"/>
                  </a:schemeClr>
                </a:solidFill>
              </a:rPr>
              <a:t>ÜLKEMİZDE FUTBOLUN DOĞUŞU</a:t>
            </a:r>
            <a:endParaRPr lang="tr-TR" dirty="0"/>
          </a:p>
        </p:txBody>
      </p:sp>
      <p:sp>
        <p:nvSpPr>
          <p:cNvPr id="3" name="2 İçerik Yer Tutucusu"/>
          <p:cNvSpPr>
            <a:spLocks noGrp="1"/>
          </p:cNvSpPr>
          <p:nvPr>
            <p:ph idx="1"/>
          </p:nvPr>
        </p:nvSpPr>
        <p:spPr/>
        <p:txBody>
          <a:bodyPr>
            <a:normAutofit/>
          </a:bodyPr>
          <a:lstStyle/>
          <a:p>
            <a:pPr>
              <a:buNone/>
            </a:pPr>
            <a:r>
              <a:rPr lang="tr-TR" sz="2400" dirty="0" smtClean="0"/>
              <a:t>     1905'te </a:t>
            </a:r>
            <a:r>
              <a:rPr lang="tr-TR" sz="2400" dirty="0" err="1" smtClean="0"/>
              <a:t>Mekteb</a:t>
            </a:r>
            <a:r>
              <a:rPr lang="tr-TR" sz="2400" dirty="0" smtClean="0"/>
              <a:t>-i Sultani'nin 10. sınıf öğrencileri, arkadaşları Ali Sami Yen'in önderliğinde Galatasaray'ı kurmuştur. Galatasaray, 1905-1906 sezonunda İstanbul Ligi'ne katılmış, 1907-1908'de ise kazandığı ilk şampiyonlukla Türk futbol tarihi için bambaşka bir başlangıcı müjdelemiştir. Ardından Fenerbahçe ve Beşiktaş onları takip edince Türk futbolu yeni bir boyuta doğru ilerlemeye başlamıştır.</a:t>
            </a:r>
            <a:endParaRPr lang="tr-TR" sz="2400" dirty="0"/>
          </a:p>
        </p:txBody>
      </p:sp>
      <p:pic>
        <p:nvPicPr>
          <p:cNvPr id="1026" name="Picture 2" descr="C:\Users\pc\Desktop\sdsadas.jpg"/>
          <p:cNvPicPr>
            <a:picLocks noChangeAspect="1" noChangeArrowheads="1"/>
          </p:cNvPicPr>
          <p:nvPr/>
        </p:nvPicPr>
        <p:blipFill>
          <a:blip r:embed="rId2"/>
          <a:srcRect/>
          <a:stretch>
            <a:fillRect/>
          </a:stretch>
        </p:blipFill>
        <p:spPr bwMode="auto">
          <a:xfrm>
            <a:off x="3714744" y="4694291"/>
            <a:ext cx="2325686" cy="2163709"/>
          </a:xfrm>
          <a:prstGeom prst="rect">
            <a:avLst/>
          </a:prstGeom>
          <a:noFill/>
        </p:spPr>
      </p:pic>
      <p:pic>
        <p:nvPicPr>
          <p:cNvPr id="1028" name="Picture 4" descr="C:\Users\pc\Desktop\dasd.gif"/>
          <p:cNvPicPr>
            <a:picLocks noChangeAspect="1" noChangeArrowheads="1"/>
          </p:cNvPicPr>
          <p:nvPr/>
        </p:nvPicPr>
        <p:blipFill>
          <a:blip r:embed="rId3"/>
          <a:srcRect/>
          <a:stretch>
            <a:fillRect/>
          </a:stretch>
        </p:blipFill>
        <p:spPr bwMode="auto">
          <a:xfrm>
            <a:off x="714348" y="4714884"/>
            <a:ext cx="2357454" cy="2143116"/>
          </a:xfrm>
          <a:prstGeom prst="rect">
            <a:avLst/>
          </a:prstGeom>
          <a:noFill/>
        </p:spPr>
      </p:pic>
      <p:pic>
        <p:nvPicPr>
          <p:cNvPr id="1029" name="Picture 5" descr="C:\Users\pc\Desktop\81756ec6261b006f7f372933fa95f0f6--istanbul-design.jpg"/>
          <p:cNvPicPr>
            <a:picLocks noChangeAspect="1" noChangeArrowheads="1"/>
          </p:cNvPicPr>
          <p:nvPr/>
        </p:nvPicPr>
        <p:blipFill>
          <a:blip r:embed="rId4"/>
          <a:srcRect/>
          <a:stretch>
            <a:fillRect/>
          </a:stretch>
        </p:blipFill>
        <p:spPr bwMode="auto">
          <a:xfrm>
            <a:off x="6786578" y="4714884"/>
            <a:ext cx="2105024" cy="214311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bg1">
                    <a:lumMod val="95000"/>
                    <a:lumOff val="5000"/>
                  </a:schemeClr>
                </a:solidFill>
              </a:rPr>
              <a:t>FUTBOLDA KULLANILAN EKİPMANLAR</a:t>
            </a:r>
            <a:endParaRPr lang="tr-TR" dirty="0">
              <a:solidFill>
                <a:schemeClr val="bg1">
                  <a:lumMod val="95000"/>
                  <a:lumOff val="5000"/>
                </a:schemeClr>
              </a:solidFill>
            </a:endParaRPr>
          </a:p>
        </p:txBody>
      </p:sp>
      <p:sp>
        <p:nvSpPr>
          <p:cNvPr id="3" name="2 İçerik Yer Tutucusu"/>
          <p:cNvSpPr>
            <a:spLocks noGrp="1"/>
          </p:cNvSpPr>
          <p:nvPr>
            <p:ph idx="1"/>
          </p:nvPr>
        </p:nvSpPr>
        <p:spPr/>
        <p:txBody>
          <a:bodyPr/>
          <a:lstStyle/>
          <a:p>
            <a:pPr>
              <a:buClr>
                <a:schemeClr val="bg1">
                  <a:lumMod val="95000"/>
                  <a:lumOff val="5000"/>
                </a:schemeClr>
              </a:buClr>
              <a:buSzPct val="80000"/>
              <a:buFont typeface="Wingdings" pitchFamily="2" charset="2"/>
              <a:buChar char="§"/>
            </a:pPr>
            <a:r>
              <a:rPr lang="tr-TR" dirty="0" smtClean="0"/>
              <a:t>Krampon</a:t>
            </a:r>
          </a:p>
          <a:p>
            <a:pPr>
              <a:buClr>
                <a:schemeClr val="bg1">
                  <a:lumMod val="95000"/>
                  <a:lumOff val="5000"/>
                </a:schemeClr>
              </a:buClr>
              <a:buSzPct val="80000"/>
              <a:buFont typeface="Wingdings" pitchFamily="2" charset="2"/>
              <a:buChar char="§"/>
            </a:pPr>
            <a:r>
              <a:rPr lang="tr-TR" dirty="0" smtClean="0"/>
              <a:t>Tekmelik</a:t>
            </a:r>
          </a:p>
          <a:p>
            <a:pPr>
              <a:buClr>
                <a:schemeClr val="bg1">
                  <a:lumMod val="95000"/>
                  <a:lumOff val="5000"/>
                </a:schemeClr>
              </a:buClr>
              <a:buSzPct val="80000"/>
              <a:buFont typeface="Wingdings" pitchFamily="2" charset="2"/>
              <a:buChar char="§"/>
            </a:pPr>
            <a:r>
              <a:rPr lang="tr-TR" dirty="0" smtClean="0"/>
              <a:t>Tozluk</a:t>
            </a:r>
          </a:p>
          <a:p>
            <a:pPr>
              <a:buClr>
                <a:schemeClr val="bg1">
                  <a:lumMod val="95000"/>
                  <a:lumOff val="5000"/>
                </a:schemeClr>
              </a:buClr>
              <a:buSzPct val="80000"/>
              <a:buFont typeface="Wingdings" pitchFamily="2" charset="2"/>
              <a:buChar char="§"/>
            </a:pPr>
            <a:r>
              <a:rPr lang="tr-TR" dirty="0" smtClean="0"/>
              <a:t>Kaleci Eldiveni</a:t>
            </a:r>
          </a:p>
          <a:p>
            <a:pPr>
              <a:buClr>
                <a:schemeClr val="bg1">
                  <a:lumMod val="95000"/>
                  <a:lumOff val="5000"/>
                </a:schemeClr>
              </a:buClr>
              <a:buSzPct val="80000"/>
              <a:buFont typeface="Wingdings" pitchFamily="2" charset="2"/>
              <a:buChar char="§"/>
            </a:pPr>
            <a:r>
              <a:rPr lang="tr-TR" dirty="0" smtClean="0"/>
              <a:t>Kaptanlık </a:t>
            </a:r>
            <a:r>
              <a:rPr lang="tr-TR" dirty="0" err="1" smtClean="0"/>
              <a:t>Pazubandı</a:t>
            </a:r>
            <a:endParaRPr lang="tr-TR" dirty="0" smtClean="0"/>
          </a:p>
          <a:p>
            <a:pPr>
              <a:buClr>
                <a:schemeClr val="bg1">
                  <a:lumMod val="95000"/>
                  <a:lumOff val="5000"/>
                </a:schemeClr>
              </a:buClr>
              <a:buSzPct val="80000"/>
              <a:buFont typeface="Wingdings" pitchFamily="2" charset="2"/>
              <a:buChar char="§"/>
            </a:pPr>
            <a:r>
              <a:rPr lang="tr-TR" dirty="0" smtClean="0"/>
              <a:t>Futbol topu (Çevresi en çok 70 santimetre (28 inç), en az 69 santimetre (27 inç), oyunun başlangıcındaki </a:t>
            </a:r>
            <a:r>
              <a:rPr lang="tr-TR" b="1" dirty="0" smtClean="0"/>
              <a:t>ağırlığı</a:t>
            </a:r>
            <a:r>
              <a:rPr lang="tr-TR" dirty="0" smtClean="0"/>
              <a:t> ise en çok 450 g) </a:t>
            </a:r>
          </a:p>
          <a:p>
            <a:pPr>
              <a:buClr>
                <a:schemeClr val="bg1">
                  <a:lumMod val="95000"/>
                  <a:lumOff val="5000"/>
                </a:schemeClr>
              </a:buClr>
              <a:buSzPct val="80000"/>
              <a:buFont typeface="Wingdings" pitchFamily="2" charset="2"/>
              <a:buChar char="§"/>
            </a:pPr>
            <a:endParaRPr lang="tr-TR" dirty="0" smtClean="0"/>
          </a:p>
          <a:p>
            <a:pPr>
              <a:buClr>
                <a:schemeClr val="bg1">
                  <a:lumMod val="95000"/>
                  <a:lumOff val="5000"/>
                </a:schemeClr>
              </a:buClr>
              <a:buSzPct val="80000"/>
              <a:buFont typeface="Wingdings" pitchFamily="2" charset="2"/>
              <a:buChar char="§"/>
            </a:pPr>
            <a:endParaRPr lang="tr-TR" dirty="0" smtClean="0"/>
          </a:p>
          <a:p>
            <a:pPr>
              <a:buClr>
                <a:schemeClr val="bg1">
                  <a:lumMod val="95000"/>
                  <a:lumOff val="5000"/>
                </a:schemeClr>
              </a:buClr>
              <a:buSzPct val="80000"/>
              <a:buFont typeface="Wingdings" pitchFamily="2" charset="2"/>
              <a:buChar char="§"/>
            </a:pPr>
            <a:endParaRPr lang="tr-TR" dirty="0" smtClean="0"/>
          </a:p>
          <a:p>
            <a:pPr>
              <a:buClr>
                <a:schemeClr val="bg1">
                  <a:lumMod val="95000"/>
                  <a:lumOff val="5000"/>
                </a:schemeClr>
              </a:buClr>
              <a:buSzPct val="80000"/>
              <a:buFont typeface="Wingdings" pitchFamily="2" charset="2"/>
              <a:buChar char="§"/>
            </a:pPr>
            <a:endParaRPr lang="tr-TR" dirty="0" smtClean="0"/>
          </a:p>
          <a:p>
            <a:pPr>
              <a:buClr>
                <a:schemeClr val="bg1">
                  <a:lumMod val="95000"/>
                  <a:lumOff val="5000"/>
                </a:schemeClr>
              </a:buClr>
              <a:buSzPct val="80000"/>
              <a:buNone/>
            </a:pPr>
            <a:endParaRPr lang="tr-TR" dirty="0" smtClean="0"/>
          </a:p>
          <a:p>
            <a:pPr>
              <a:buClr>
                <a:schemeClr val="bg1">
                  <a:lumMod val="95000"/>
                  <a:lumOff val="5000"/>
                </a:schemeClr>
              </a:buClr>
              <a:buSzPct val="80000"/>
              <a:buNone/>
            </a:pPr>
            <a:endParaRPr lang="tr-TR" dirty="0" smtClean="0"/>
          </a:p>
          <a:p>
            <a:pPr>
              <a:buClr>
                <a:schemeClr val="bg1">
                  <a:lumMod val="95000"/>
                  <a:lumOff val="5000"/>
                </a:schemeClr>
              </a:buClr>
              <a:buSzPct val="80000"/>
              <a:buNone/>
            </a:pPr>
            <a:endParaRPr lang="tr-TR" dirty="0"/>
          </a:p>
        </p:txBody>
      </p:sp>
      <p:sp>
        <p:nvSpPr>
          <p:cNvPr id="23556" name="AutoShape 4" descr="C:\Users\pc\Desktop\nike-648555-690-mercurial-vapor-x-sg-profesyonel-civili-krampon__1030132784348791.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23558" name="AutoShape 6" descr="C:\Users\pc\Desktop\nike-648555-690-mercurial-vapor-x-sg-profesyonel-civili-krampon__1030132784348791.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23560" name="AutoShape 8" descr="C:\Users\pc\Desktop\nike-648555-690-mercurial-vapor-x-sg-profesyonel-civili-krampon__1030132784348791.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bg1">
                    <a:lumMod val="95000"/>
                    <a:lumOff val="5000"/>
                  </a:schemeClr>
                </a:solidFill>
              </a:rPr>
              <a:t>FUTBOLDA KULLANILAN EKİPMANLAR</a:t>
            </a:r>
            <a:endParaRPr lang="tr-TR" dirty="0"/>
          </a:p>
        </p:txBody>
      </p:sp>
      <p:pic>
        <p:nvPicPr>
          <p:cNvPr id="24577" name="Picture 1" descr="C:\Users\pc\Desktop\indir.jpg"/>
          <p:cNvPicPr>
            <a:picLocks noGrp="1" noChangeAspect="1" noChangeArrowheads="1"/>
          </p:cNvPicPr>
          <p:nvPr>
            <p:ph idx="1"/>
          </p:nvPr>
        </p:nvPicPr>
        <p:blipFill>
          <a:blip r:embed="rId2"/>
          <a:srcRect/>
          <a:stretch>
            <a:fillRect/>
          </a:stretch>
        </p:blipFill>
        <p:spPr bwMode="auto">
          <a:xfrm>
            <a:off x="500034" y="1500174"/>
            <a:ext cx="2286016" cy="2071702"/>
          </a:xfrm>
          <a:prstGeom prst="rect">
            <a:avLst/>
          </a:prstGeom>
          <a:noFill/>
        </p:spPr>
      </p:pic>
      <p:pic>
        <p:nvPicPr>
          <p:cNvPr id="24578" name="Picture 2" descr="C:\Users\pc\Desktop\adidas-cocuk-krampon-x-17.3-fg-j-500-66743.jpg"/>
          <p:cNvPicPr>
            <a:picLocks noChangeAspect="1" noChangeArrowheads="1"/>
          </p:cNvPicPr>
          <p:nvPr/>
        </p:nvPicPr>
        <p:blipFill>
          <a:blip r:embed="rId3" cstate="print"/>
          <a:srcRect/>
          <a:stretch>
            <a:fillRect/>
          </a:stretch>
        </p:blipFill>
        <p:spPr bwMode="auto">
          <a:xfrm>
            <a:off x="3286116" y="1428736"/>
            <a:ext cx="2928958" cy="2143140"/>
          </a:xfrm>
          <a:prstGeom prst="rect">
            <a:avLst/>
          </a:prstGeom>
          <a:noFill/>
        </p:spPr>
      </p:pic>
      <p:pic>
        <p:nvPicPr>
          <p:cNvPr id="24579" name="Picture 3" descr="C:\Users\pc\Desktop\indir (3).jpg"/>
          <p:cNvPicPr>
            <a:picLocks noChangeAspect="1" noChangeArrowheads="1"/>
          </p:cNvPicPr>
          <p:nvPr/>
        </p:nvPicPr>
        <p:blipFill>
          <a:blip r:embed="rId4"/>
          <a:srcRect/>
          <a:stretch>
            <a:fillRect/>
          </a:stretch>
        </p:blipFill>
        <p:spPr bwMode="auto">
          <a:xfrm>
            <a:off x="571472" y="4071942"/>
            <a:ext cx="2428877" cy="2357454"/>
          </a:xfrm>
          <a:prstGeom prst="rect">
            <a:avLst/>
          </a:prstGeom>
          <a:noFill/>
        </p:spPr>
      </p:pic>
      <p:pic>
        <p:nvPicPr>
          <p:cNvPr id="24580" name="Picture 4" descr="C:\Users\pc\Desktop\nike-erkek-tozluk-sx5346-100-nike-stadium-football-otc-xs-100-68147.gif"/>
          <p:cNvPicPr>
            <a:picLocks noChangeAspect="1" noChangeArrowheads="1"/>
          </p:cNvPicPr>
          <p:nvPr/>
        </p:nvPicPr>
        <p:blipFill>
          <a:blip r:embed="rId5"/>
          <a:srcRect/>
          <a:stretch>
            <a:fillRect/>
          </a:stretch>
        </p:blipFill>
        <p:spPr bwMode="auto">
          <a:xfrm>
            <a:off x="3643306" y="4143380"/>
            <a:ext cx="2428892" cy="2214578"/>
          </a:xfrm>
          <a:prstGeom prst="rect">
            <a:avLst/>
          </a:prstGeom>
          <a:noFill/>
        </p:spPr>
      </p:pic>
      <p:pic>
        <p:nvPicPr>
          <p:cNvPr id="24581" name="Picture 5" descr="C:\Users\pc\Desktop\indir (2).jpg"/>
          <p:cNvPicPr>
            <a:picLocks noChangeAspect="1" noChangeArrowheads="1"/>
          </p:cNvPicPr>
          <p:nvPr/>
        </p:nvPicPr>
        <p:blipFill>
          <a:blip r:embed="rId6"/>
          <a:srcRect/>
          <a:stretch>
            <a:fillRect/>
          </a:stretch>
        </p:blipFill>
        <p:spPr bwMode="auto">
          <a:xfrm>
            <a:off x="6786578" y="1500174"/>
            <a:ext cx="2143125" cy="2143125"/>
          </a:xfrm>
          <a:prstGeom prst="rect">
            <a:avLst/>
          </a:prstGeom>
          <a:noFill/>
        </p:spPr>
      </p:pic>
      <p:pic>
        <p:nvPicPr>
          <p:cNvPr id="24582" name="Picture 6" descr="C:\Users\pc\Desktop\indir (1).jpg"/>
          <p:cNvPicPr>
            <a:picLocks noChangeAspect="1" noChangeArrowheads="1"/>
          </p:cNvPicPr>
          <p:nvPr/>
        </p:nvPicPr>
        <p:blipFill>
          <a:blip r:embed="rId7"/>
          <a:srcRect/>
          <a:stretch>
            <a:fillRect/>
          </a:stretch>
        </p:blipFill>
        <p:spPr bwMode="auto">
          <a:xfrm>
            <a:off x="6643702" y="4286256"/>
            <a:ext cx="2143125" cy="2143125"/>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bg1">
                    <a:lumMod val="95000"/>
                    <a:lumOff val="5000"/>
                  </a:schemeClr>
                </a:solidFill>
              </a:rPr>
              <a:t>FUTBOL OYUN KURALLARI</a:t>
            </a:r>
            <a:endParaRPr lang="tr-TR" dirty="0">
              <a:solidFill>
                <a:schemeClr val="bg1">
                  <a:lumMod val="95000"/>
                  <a:lumOff val="5000"/>
                </a:schemeClr>
              </a:solidFill>
            </a:endParaRPr>
          </a:p>
        </p:txBody>
      </p:sp>
      <p:sp>
        <p:nvSpPr>
          <p:cNvPr id="3" name="2 İçerik Yer Tutucusu"/>
          <p:cNvSpPr>
            <a:spLocks noGrp="1"/>
          </p:cNvSpPr>
          <p:nvPr>
            <p:ph idx="1"/>
          </p:nvPr>
        </p:nvSpPr>
        <p:spPr/>
        <p:txBody>
          <a:bodyPr>
            <a:normAutofit fontScale="55000" lnSpcReduction="20000"/>
          </a:bodyPr>
          <a:lstStyle/>
          <a:p>
            <a:pPr>
              <a:buClr>
                <a:schemeClr val="bg1">
                  <a:lumMod val="95000"/>
                  <a:lumOff val="5000"/>
                </a:schemeClr>
              </a:buClr>
              <a:buSzPct val="85000"/>
              <a:buFont typeface="Wingdings" pitchFamily="2" charset="2"/>
              <a:buChar char="Ø"/>
            </a:pPr>
            <a:r>
              <a:rPr lang="tr-TR" sz="3800" dirty="0" smtClean="0"/>
              <a:t>Uluslararası standartlarda yapılan nizami </a:t>
            </a:r>
            <a:r>
              <a:rPr lang="tr-TR" sz="3800" b="1" dirty="0" smtClean="0"/>
              <a:t>futbol</a:t>
            </a:r>
            <a:r>
              <a:rPr lang="tr-TR" sz="3800" dirty="0" smtClean="0"/>
              <a:t> sahaları ise bu ebatlar en olarak 64 ile 75 metre arasında, boy olarak da 105 metre ile 120 metre arasında olmaktadır.</a:t>
            </a:r>
          </a:p>
          <a:p>
            <a:pPr>
              <a:buClr>
                <a:schemeClr val="bg1">
                  <a:lumMod val="95000"/>
                  <a:lumOff val="5000"/>
                </a:schemeClr>
              </a:buClr>
              <a:buSzPct val="85000"/>
              <a:buFont typeface="Wingdings" pitchFamily="2" charset="2"/>
              <a:buChar char="Ø"/>
            </a:pPr>
            <a:r>
              <a:rPr lang="tr-TR" sz="3800" dirty="0" smtClean="0"/>
              <a:t> Oyun 45’er dakikalık iki devre şeklinde 90 dakika oynanır. Devre arası 15 dakikadır. Oyun sırasında sakatlık veya herhangi bir durum sonucu zaman kaybı olursa hakemler maçın sonuna bu süreyi uzatma dakikası olarak ekler.</a:t>
            </a:r>
          </a:p>
          <a:p>
            <a:pPr>
              <a:buClr>
                <a:schemeClr val="bg1">
                  <a:lumMod val="95000"/>
                  <a:lumOff val="5000"/>
                </a:schemeClr>
              </a:buClr>
              <a:buSzPct val="85000"/>
              <a:buFont typeface="Wingdings" pitchFamily="2" charset="2"/>
              <a:buChar char="Ø"/>
            </a:pPr>
            <a:r>
              <a:rPr lang="tr-TR" sz="3800" dirty="0" smtClean="0"/>
              <a:t>Oyunu bir orta, iki çizgi, bir de yardımcı hakem yönetir. Üst liglerde artık Video </a:t>
            </a:r>
            <a:r>
              <a:rPr lang="tr-TR" sz="3800" dirty="0" err="1" smtClean="0"/>
              <a:t>Assistant</a:t>
            </a:r>
            <a:r>
              <a:rPr lang="tr-TR" sz="3800" dirty="0" smtClean="0"/>
              <a:t> </a:t>
            </a:r>
            <a:r>
              <a:rPr lang="tr-TR" sz="3800" dirty="0" err="1" smtClean="0"/>
              <a:t>Referee</a:t>
            </a:r>
            <a:r>
              <a:rPr lang="tr-TR" sz="3800" dirty="0" smtClean="0"/>
              <a:t>(VAR) hakemleri de mevcuttur.</a:t>
            </a:r>
          </a:p>
          <a:p>
            <a:pPr>
              <a:buClr>
                <a:schemeClr val="bg1">
                  <a:lumMod val="95000"/>
                  <a:lumOff val="5000"/>
                </a:schemeClr>
              </a:buClr>
              <a:buSzPct val="85000"/>
              <a:buFont typeface="Wingdings" pitchFamily="2" charset="2"/>
              <a:buChar char="Ø"/>
            </a:pPr>
            <a:r>
              <a:rPr lang="tr-TR" sz="3800" dirty="0" smtClean="0"/>
              <a:t>Oyun, sahada 11 kişilik iki takım arasında oynanır.</a:t>
            </a:r>
          </a:p>
          <a:p>
            <a:pPr>
              <a:buClr>
                <a:schemeClr val="bg1">
                  <a:lumMod val="95000"/>
                  <a:lumOff val="5000"/>
                </a:schemeClr>
              </a:buClr>
              <a:buSzPct val="85000"/>
              <a:buFont typeface="Wingdings" pitchFamily="2" charset="2"/>
              <a:buChar char="Ø"/>
            </a:pPr>
            <a:r>
              <a:rPr lang="tr-TR" sz="3800" dirty="0" smtClean="0"/>
              <a:t>Her takımın maç süresince 3 oyuncu değiştirme hakkı vardır. Yeni gelen güncelleme ile uzatmalarda +1 oyuncu daha değiştirilebiliyor.</a:t>
            </a:r>
          </a:p>
          <a:p>
            <a:pPr>
              <a:buClr>
                <a:schemeClr val="bg1">
                  <a:lumMod val="95000"/>
                  <a:lumOff val="5000"/>
                </a:schemeClr>
              </a:buClr>
              <a:buSzPct val="85000"/>
              <a:buFont typeface="Wingdings" pitchFamily="2" charset="2"/>
              <a:buChar char="Ø"/>
            </a:pPr>
            <a:r>
              <a:rPr lang="tr-TR" sz="3800" dirty="0" smtClean="0"/>
              <a:t>Gol, topun kale çizgisini geçmesiyle olur. Galibiyet 3 puan, beraberlik 1 puandır</a:t>
            </a:r>
          </a:p>
          <a:p>
            <a:pPr>
              <a:buClr>
                <a:schemeClr val="bg1">
                  <a:lumMod val="95000"/>
                  <a:lumOff val="5000"/>
                </a:schemeClr>
              </a:buClr>
              <a:buSzPct val="85000"/>
              <a:buFont typeface="Wingdings" pitchFamily="2" charset="2"/>
              <a:buChar char="Ø"/>
            </a:pPr>
            <a:endParaRPr lang="tr-TR" sz="3100" dirty="0" smtClean="0"/>
          </a:p>
          <a:p>
            <a:pPr>
              <a:buClr>
                <a:schemeClr val="bg1">
                  <a:lumMod val="95000"/>
                  <a:lumOff val="5000"/>
                </a:schemeClr>
              </a:buClr>
              <a:buSzPct val="85000"/>
              <a:buNone/>
            </a:pPr>
            <a:endParaRPr lang="tr-TR" sz="1800" dirty="0" smtClean="0"/>
          </a:p>
          <a:p>
            <a:pPr>
              <a:buClr>
                <a:schemeClr val="bg1">
                  <a:lumMod val="95000"/>
                  <a:lumOff val="5000"/>
                </a:schemeClr>
              </a:buClr>
              <a:buSzPct val="85000"/>
              <a:buFont typeface="Wingdings" pitchFamily="2" charset="2"/>
              <a:buChar char="Ø"/>
            </a:pPr>
            <a:endParaRPr lang="tr-TR" sz="1800" dirty="0" smtClean="0"/>
          </a:p>
          <a:p>
            <a:pPr>
              <a:buClr>
                <a:schemeClr val="bg1">
                  <a:lumMod val="95000"/>
                  <a:lumOff val="5000"/>
                </a:schemeClr>
              </a:buClr>
              <a:buSzPct val="85000"/>
              <a:buFont typeface="Wingdings" pitchFamily="2" charset="2"/>
              <a:buChar char="Ø"/>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chemeClr val="bg1">
                    <a:lumMod val="95000"/>
                    <a:lumOff val="5000"/>
                  </a:schemeClr>
                </a:solidFill>
              </a:rPr>
              <a:t>FUTBOLDA ELDE ETTİĞİMİZ BAŞARILAR</a:t>
            </a:r>
            <a:endParaRPr lang="tr-TR" dirty="0">
              <a:solidFill>
                <a:schemeClr val="bg1">
                  <a:lumMod val="95000"/>
                  <a:lumOff val="5000"/>
                </a:schemeClr>
              </a:solidFill>
            </a:endParaRPr>
          </a:p>
        </p:txBody>
      </p:sp>
      <p:sp>
        <p:nvSpPr>
          <p:cNvPr id="3" name="2 İçerik Yer Tutucusu"/>
          <p:cNvSpPr>
            <a:spLocks noGrp="1"/>
          </p:cNvSpPr>
          <p:nvPr>
            <p:ph idx="1"/>
          </p:nvPr>
        </p:nvSpPr>
        <p:spPr/>
        <p:txBody>
          <a:bodyPr>
            <a:normAutofit fontScale="62500" lnSpcReduction="20000"/>
          </a:bodyPr>
          <a:lstStyle/>
          <a:p>
            <a:pPr>
              <a:buClr>
                <a:schemeClr val="bg1">
                  <a:lumMod val="95000"/>
                  <a:lumOff val="5000"/>
                </a:schemeClr>
              </a:buClr>
              <a:buSzPct val="85000"/>
              <a:buFont typeface="Wingdings" pitchFamily="2" charset="2"/>
              <a:buChar char="ü"/>
            </a:pPr>
            <a:r>
              <a:rPr lang="tr-TR" sz="4000" dirty="0" smtClean="0"/>
              <a:t>Türkiye milli takımının 2002 Dünya Kupası'nda üçüncü olması.</a:t>
            </a:r>
          </a:p>
          <a:p>
            <a:pPr>
              <a:buClr>
                <a:schemeClr val="bg1">
                  <a:lumMod val="95000"/>
                  <a:lumOff val="5000"/>
                </a:schemeClr>
              </a:buClr>
              <a:buSzPct val="85000"/>
              <a:buFont typeface="Wingdings" pitchFamily="2" charset="2"/>
              <a:buChar char="ü"/>
            </a:pPr>
            <a:r>
              <a:rPr lang="tr-TR" sz="4000" dirty="0" smtClean="0"/>
              <a:t>Galatasaray futbol takımının UEFA ve Süper Kupa'yı kazanması</a:t>
            </a:r>
          </a:p>
          <a:p>
            <a:pPr>
              <a:buClr>
                <a:schemeClr val="bg1">
                  <a:lumMod val="95000"/>
                  <a:lumOff val="5000"/>
                </a:schemeClr>
              </a:buClr>
              <a:buSzPct val="85000"/>
              <a:buFont typeface="Wingdings" pitchFamily="2" charset="2"/>
              <a:buChar char="ü"/>
            </a:pPr>
            <a:r>
              <a:rPr lang="tr-TR" sz="4000" dirty="0" smtClean="0"/>
              <a:t>Türkiye Milli takımının Euro 2008'de ilk dörde kalması</a:t>
            </a:r>
          </a:p>
          <a:p>
            <a:pPr>
              <a:buClr>
                <a:schemeClr val="bg1">
                  <a:lumMod val="95000"/>
                  <a:lumOff val="5000"/>
                </a:schemeClr>
              </a:buClr>
              <a:buSzPct val="85000"/>
              <a:buFont typeface="Wingdings" pitchFamily="2" charset="2"/>
              <a:buChar char="ü"/>
            </a:pPr>
            <a:r>
              <a:rPr lang="tr-TR" sz="4000" dirty="0" smtClean="0"/>
              <a:t>Fenerbahçe Spor Kulübü 2007-2008 sezonu şampiyonlar liginde çeyrek final oynaması.</a:t>
            </a:r>
          </a:p>
          <a:p>
            <a:pPr>
              <a:buClr>
                <a:schemeClr val="bg1">
                  <a:lumMod val="95000"/>
                  <a:lumOff val="5000"/>
                </a:schemeClr>
              </a:buClr>
              <a:buSzPct val="85000"/>
              <a:buFont typeface="Wingdings" pitchFamily="2" charset="2"/>
              <a:buChar char="ü"/>
            </a:pPr>
            <a:r>
              <a:rPr lang="tr-TR" sz="4000" dirty="0" smtClean="0"/>
              <a:t>Beşiktaş Jimnastik Kulübü 2017-2018 sezonunda şampiyonlar ligi grubunu </a:t>
            </a:r>
            <a:r>
              <a:rPr lang="tr-TR" sz="4000" dirty="0" err="1" smtClean="0"/>
              <a:t>namağlup</a:t>
            </a:r>
            <a:r>
              <a:rPr lang="tr-TR" sz="4000" dirty="0" smtClean="0"/>
              <a:t> lider tamamlaması. (Türkiye’nin ilk ve tek takımı bu alanda)</a:t>
            </a:r>
          </a:p>
          <a:p>
            <a:pPr>
              <a:buClr>
                <a:schemeClr val="bg1">
                  <a:lumMod val="95000"/>
                  <a:lumOff val="5000"/>
                </a:schemeClr>
              </a:buClr>
              <a:buSzPct val="85000"/>
              <a:buNone/>
            </a:pPr>
            <a:endParaRPr lang="tr-TR" dirty="0" smtClean="0"/>
          </a:p>
          <a:p>
            <a:pPr>
              <a:buClr>
                <a:schemeClr val="bg1">
                  <a:lumMod val="95000"/>
                  <a:lumOff val="5000"/>
                </a:schemeClr>
              </a:buClr>
              <a:buSzPct val="85000"/>
              <a:buNone/>
            </a:pPr>
            <a:r>
              <a:rPr lang="tr-TR" dirty="0" smtClean="0"/>
              <a:t>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000" dirty="0" smtClean="0">
                <a:solidFill>
                  <a:schemeClr val="bg1">
                    <a:lumMod val="95000"/>
                    <a:lumOff val="5000"/>
                  </a:schemeClr>
                </a:solidFill>
              </a:rPr>
              <a:t>TÜRKİYE LİGİ ŞAMPİYONLUK SAYILARI</a:t>
            </a:r>
            <a:endParaRPr lang="tr-TR" sz="4000" dirty="0">
              <a:solidFill>
                <a:schemeClr val="bg1">
                  <a:lumMod val="95000"/>
                  <a:lumOff val="5000"/>
                </a:schemeClr>
              </a:solidFill>
            </a:endParaRPr>
          </a:p>
        </p:txBody>
      </p:sp>
      <p:sp>
        <p:nvSpPr>
          <p:cNvPr id="3" name="2 İçerik Yer Tutucusu"/>
          <p:cNvSpPr>
            <a:spLocks noGrp="1"/>
          </p:cNvSpPr>
          <p:nvPr>
            <p:ph idx="1"/>
          </p:nvPr>
        </p:nvSpPr>
        <p:spPr/>
        <p:txBody>
          <a:bodyPr/>
          <a:lstStyle/>
          <a:p>
            <a:pPr>
              <a:buClr>
                <a:schemeClr val="bg1">
                  <a:lumMod val="95000"/>
                  <a:lumOff val="5000"/>
                </a:schemeClr>
              </a:buClr>
              <a:buSzPct val="90000"/>
              <a:buFont typeface="Wingdings" pitchFamily="2" charset="2"/>
              <a:buChar char="Ø"/>
            </a:pPr>
            <a:r>
              <a:rPr lang="tr-TR" dirty="0" smtClean="0"/>
              <a:t>Süper Lig tarihinde geride kalan 61 sezonda şampiyonlukları sadece 5 takım paylaştı. 1959'da başlayan ligde Galatasaray 22, Fenerbahçe 19, Beşiktaş 13, Trabzonspor 6, Bursaspor da 1 kez mutlu sona ulaştı.</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85728"/>
            <a:ext cx="8186766" cy="6023632"/>
          </a:xfrm>
        </p:spPr>
        <p:txBody>
          <a:bodyPr/>
          <a:lstStyle/>
          <a:p>
            <a:pPr>
              <a:buNone/>
            </a:pPr>
            <a:endParaRPr lang="tr-TR" b="1" dirty="0" smtClean="0">
              <a:solidFill>
                <a:schemeClr val="bg1">
                  <a:lumMod val="95000"/>
                  <a:lumOff val="5000"/>
                </a:schemeClr>
              </a:solidFill>
            </a:endParaRPr>
          </a:p>
          <a:p>
            <a:pPr>
              <a:buNone/>
            </a:pPr>
            <a:endParaRPr lang="tr-TR" b="1" dirty="0" smtClean="0">
              <a:solidFill>
                <a:schemeClr val="bg1">
                  <a:lumMod val="95000"/>
                  <a:lumOff val="5000"/>
                </a:schemeClr>
              </a:solidFill>
            </a:endParaRPr>
          </a:p>
          <a:p>
            <a:pPr>
              <a:buNone/>
            </a:pPr>
            <a:r>
              <a:rPr lang="tr-TR" b="1" dirty="0" smtClean="0">
                <a:solidFill>
                  <a:schemeClr val="bg1">
                    <a:lumMod val="95000"/>
                    <a:lumOff val="5000"/>
                  </a:schemeClr>
                </a:solidFill>
              </a:rPr>
              <a:t> HAZIRLAYAN:</a:t>
            </a:r>
            <a:r>
              <a:rPr lang="tr-TR" dirty="0" smtClean="0"/>
              <a:t> ONUR TOPUZ</a:t>
            </a:r>
          </a:p>
          <a:p>
            <a:pPr>
              <a:buNone/>
            </a:pPr>
            <a:r>
              <a:rPr lang="tr-TR" b="1" dirty="0" smtClean="0">
                <a:solidFill>
                  <a:schemeClr val="bg1">
                    <a:lumMod val="95000"/>
                    <a:lumOff val="5000"/>
                  </a:schemeClr>
                </a:solidFill>
              </a:rPr>
              <a:t> NUMARA: </a:t>
            </a:r>
            <a:r>
              <a:rPr lang="tr-TR" dirty="0" smtClean="0"/>
              <a:t>18170269</a:t>
            </a:r>
          </a:p>
          <a:p>
            <a:pPr>
              <a:buNone/>
            </a:pPr>
            <a:endParaRPr lang="tr-TR" dirty="0" smtClean="0"/>
          </a:p>
          <a:p>
            <a:pPr>
              <a:buNone/>
            </a:pPr>
            <a:r>
              <a:rPr lang="tr-TR" b="1" dirty="0" smtClean="0">
                <a:solidFill>
                  <a:schemeClr val="bg1">
                    <a:lumMod val="95000"/>
                    <a:lumOff val="5000"/>
                  </a:schemeClr>
                </a:solidFill>
              </a:rPr>
              <a:t>    KAYNAKÇA</a:t>
            </a:r>
          </a:p>
          <a:p>
            <a:pPr>
              <a:buNone/>
            </a:pPr>
            <a:r>
              <a:rPr lang="tr-TR" smtClean="0"/>
              <a:t>    TÜRKİYE FUTBOL FEDERASYONU(TFF.ORG.TR</a:t>
            </a:r>
            <a:r>
              <a:rPr lang="tr-TR" dirty="0" smtClean="0"/>
              <a:t>)</a:t>
            </a:r>
          </a:p>
          <a:p>
            <a:pPr>
              <a:buNone/>
            </a:pPr>
            <a:endParaRPr lang="tr-TR" b="1" dirty="0" smtClean="0">
              <a:solidFill>
                <a:schemeClr val="bg1">
                  <a:lumMod val="95000"/>
                  <a:lumOff val="5000"/>
                </a:schemeClr>
              </a:solidFill>
            </a:endParaRP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285728"/>
            <a:ext cx="8286808" cy="6095070"/>
          </a:xfrm>
        </p:spPr>
        <p:txBody>
          <a:bodyPr/>
          <a:lstStyle/>
          <a:p>
            <a:pPr algn="ctr">
              <a:buNone/>
            </a:pPr>
            <a:r>
              <a:rPr lang="tr-TR" sz="4100" b="1" dirty="0" smtClean="0">
                <a:solidFill>
                  <a:schemeClr val="bg1">
                    <a:lumMod val="95000"/>
                    <a:lumOff val="5000"/>
                  </a:schemeClr>
                </a:solidFill>
                <a:latin typeface="Aharoni" pitchFamily="2" charset="-79"/>
                <a:cs typeface="Aharoni" pitchFamily="2" charset="-79"/>
              </a:rPr>
              <a:t>FUTBOLUN TARİHSEL GELİŞİMİ</a:t>
            </a:r>
          </a:p>
          <a:p>
            <a:pPr>
              <a:buNone/>
            </a:pPr>
            <a:r>
              <a:rPr lang="tr-TR" dirty="0" smtClean="0"/>
              <a:t>     </a:t>
            </a:r>
            <a:r>
              <a:rPr lang="tr-TR" sz="3200" dirty="0" smtClean="0"/>
              <a:t>Futbolun ilk olarak nerede, hangi tarihte ve kimler tarafından oynandığı kesin olarak bilinmese de neredeyse ortaya çıktığından beri dünyanın hemen her köşesinde salt oyun olsun diye oynanan bir etkinlikten çok, dini, askeri ya da sosyal işlevleri olan bir oyun olmuştur.</a:t>
            </a:r>
            <a:endParaRPr lang="tr-T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6023632"/>
          </a:xfrm>
        </p:spPr>
        <p:txBody>
          <a:bodyPr/>
          <a:lstStyle/>
          <a:p>
            <a:pPr>
              <a:buNone/>
            </a:pPr>
            <a:r>
              <a:rPr lang="tr-TR" dirty="0" smtClean="0"/>
              <a:t>     Eski </a:t>
            </a:r>
            <a:r>
              <a:rPr lang="tr-TR" dirty="0" err="1" smtClean="0"/>
              <a:t>Yunanca’da</a:t>
            </a:r>
            <a:r>
              <a:rPr lang="tr-TR" dirty="0" smtClean="0"/>
              <a:t> “El Topu” anlamına gelen ve bu açıdan günümüzde Hentbol, Rugby ve Amerikan Futbolu’nun atası olarak kabul edilen </a:t>
            </a:r>
            <a:r>
              <a:rPr lang="tr-TR" dirty="0" err="1" smtClean="0"/>
              <a:t>Harpaston’un</a:t>
            </a:r>
            <a:r>
              <a:rPr lang="tr-TR" dirty="0" smtClean="0"/>
              <a:t> basit tek bir kuralı vardı: Bir oyuncu gol çizgisini top elinde olarak geçerse veya gol çizgisi üzerinden geçecek şekilde bir takım arkadaşına pas atarsa, puan alırdı, diğer takımın amacı ise “ne şekilde olursa olsun” karşı takımı engellemekti</a:t>
            </a:r>
            <a:endParaRPr lang="tr-TR" dirty="0"/>
          </a:p>
        </p:txBody>
      </p:sp>
      <p:pic>
        <p:nvPicPr>
          <p:cNvPr id="2050" name="Picture 2" descr="C:\Users\pc\Desktop\futbol-tarihi.jpg"/>
          <p:cNvPicPr>
            <a:picLocks noChangeAspect="1" noChangeArrowheads="1"/>
          </p:cNvPicPr>
          <p:nvPr/>
        </p:nvPicPr>
        <p:blipFill>
          <a:blip r:embed="rId2" cstate="print"/>
          <a:srcRect/>
          <a:stretch>
            <a:fillRect/>
          </a:stretch>
        </p:blipFill>
        <p:spPr bwMode="auto">
          <a:xfrm flipH="1">
            <a:off x="2928926" y="4429132"/>
            <a:ext cx="4286280" cy="219543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14290"/>
            <a:ext cx="8229600" cy="6095070"/>
          </a:xfrm>
        </p:spPr>
        <p:txBody>
          <a:bodyPr/>
          <a:lstStyle/>
          <a:p>
            <a:pPr>
              <a:buNone/>
            </a:pPr>
            <a:r>
              <a:rPr lang="tr-TR" dirty="0" smtClean="0"/>
              <a:t>     Romalılar, oyunun kurallarına topa ayakla vurmayı da ekleyerek, oyuna “</a:t>
            </a:r>
            <a:r>
              <a:rPr lang="tr-TR" dirty="0" err="1" smtClean="0"/>
              <a:t>Harpastum</a:t>
            </a:r>
            <a:r>
              <a:rPr lang="tr-TR" dirty="0" smtClean="0"/>
              <a:t>” adını verdiler ve Julius Sezar zamanında bu görsel açıdan bir çeşit kavga benzeri vahşi oyunu ileride modern futbolun beşiği olacak İngiltere’ye getirdiler.</a:t>
            </a:r>
            <a:endParaRPr lang="tr-TR" dirty="0"/>
          </a:p>
        </p:txBody>
      </p:sp>
      <p:pic>
        <p:nvPicPr>
          <p:cNvPr id="3074" name="Picture 2" descr="C:\Users\pc\Desktop\resize.jpg"/>
          <p:cNvPicPr>
            <a:picLocks noChangeAspect="1" noChangeArrowheads="1"/>
          </p:cNvPicPr>
          <p:nvPr/>
        </p:nvPicPr>
        <p:blipFill>
          <a:blip r:embed="rId2"/>
          <a:srcRect/>
          <a:stretch>
            <a:fillRect/>
          </a:stretch>
        </p:blipFill>
        <p:spPr bwMode="auto">
          <a:xfrm>
            <a:off x="1458486" y="2928934"/>
            <a:ext cx="6227027" cy="300039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5952194"/>
          </a:xfrm>
        </p:spPr>
        <p:txBody>
          <a:bodyPr/>
          <a:lstStyle/>
          <a:p>
            <a:pPr>
              <a:buNone/>
            </a:pPr>
            <a:r>
              <a:rPr lang="tr-TR" dirty="0" smtClean="0"/>
              <a:t>     </a:t>
            </a:r>
            <a:r>
              <a:rPr lang="tr-TR" sz="2400" b="1" dirty="0" smtClean="0">
                <a:solidFill>
                  <a:schemeClr val="tx2">
                    <a:lumMod val="10000"/>
                  </a:schemeClr>
                </a:solidFill>
              </a:rPr>
              <a:t>Modern anlamda futbol</a:t>
            </a:r>
          </a:p>
          <a:p>
            <a:pPr>
              <a:buNone/>
            </a:pPr>
            <a:r>
              <a:rPr lang="tr-TR" sz="2000" b="1" dirty="0" smtClean="0">
                <a:solidFill>
                  <a:schemeClr val="tx2">
                    <a:lumMod val="10000"/>
                  </a:schemeClr>
                </a:solidFill>
              </a:rPr>
              <a:t>    </a:t>
            </a:r>
            <a:r>
              <a:rPr lang="tr-TR" sz="2000" dirty="0" smtClean="0"/>
              <a:t> 1800'lü yıllarda İngiltere'de ortaya çıkmıştır. Bu nedende İngiltere için 'Futbolun Beşiği' tabiri kullanılır.  </a:t>
            </a:r>
          </a:p>
          <a:p>
            <a:pPr fontAlgn="t">
              <a:buNone/>
            </a:pPr>
            <a:r>
              <a:rPr lang="tr-TR" sz="2400" b="1" dirty="0" smtClean="0">
                <a:solidFill>
                  <a:srgbClr val="00B050"/>
                </a:solidFill>
              </a:rPr>
              <a:t>    </a:t>
            </a:r>
            <a:r>
              <a:rPr lang="tr-TR" sz="2400" b="1" dirty="0" smtClean="0">
                <a:solidFill>
                  <a:schemeClr val="tx2">
                    <a:lumMod val="10000"/>
                  </a:schemeClr>
                </a:solidFill>
              </a:rPr>
              <a:t>İlk yazılı belge 1948’e ait</a:t>
            </a:r>
          </a:p>
          <a:p>
            <a:pPr fontAlgn="t">
              <a:buNone/>
            </a:pPr>
            <a:r>
              <a:rPr lang="tr-TR" dirty="0" smtClean="0"/>
              <a:t>    </a:t>
            </a:r>
            <a:r>
              <a:rPr lang="tr-TR" sz="2000" dirty="0" smtClean="0"/>
              <a:t>1848 yılında Cambridge Üniversitesi'nde oluşturulan Cambridge kuralları ise futbolun ilk yazılı belgesidir.</a:t>
            </a:r>
          </a:p>
          <a:p>
            <a:pPr fontAlgn="t">
              <a:buNone/>
            </a:pPr>
            <a:r>
              <a:rPr lang="tr-TR" sz="2000" dirty="0" smtClean="0"/>
              <a:t>     </a:t>
            </a:r>
          </a:p>
          <a:p>
            <a:pPr>
              <a:buNone/>
            </a:pPr>
            <a:r>
              <a:rPr lang="tr-TR" dirty="0" smtClean="0"/>
              <a:t/>
            </a:r>
            <a:br>
              <a:rPr lang="tr-TR" dirty="0" smtClean="0"/>
            </a:br>
            <a:endParaRPr lang="tr-TR" dirty="0"/>
          </a:p>
        </p:txBody>
      </p:sp>
      <p:pic>
        <p:nvPicPr>
          <p:cNvPr id="4099" name="Picture 3" descr="C:\Users\pc\Desktop\2360479_1024x576.jpg"/>
          <p:cNvPicPr>
            <a:picLocks noChangeAspect="1" noChangeArrowheads="1"/>
          </p:cNvPicPr>
          <p:nvPr/>
        </p:nvPicPr>
        <p:blipFill>
          <a:blip r:embed="rId2"/>
          <a:srcRect/>
          <a:stretch>
            <a:fillRect/>
          </a:stretch>
        </p:blipFill>
        <p:spPr bwMode="auto">
          <a:xfrm>
            <a:off x="785786" y="2928934"/>
            <a:ext cx="7572428" cy="371477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8229600" cy="6023632"/>
          </a:xfrm>
        </p:spPr>
        <p:txBody>
          <a:bodyPr/>
          <a:lstStyle/>
          <a:p>
            <a:pPr fontAlgn="t">
              <a:buNone/>
            </a:pPr>
            <a:r>
              <a:rPr lang="tr-TR" dirty="0" smtClean="0"/>
              <a:t>   </a:t>
            </a:r>
            <a:r>
              <a:rPr lang="tr-TR" b="1" dirty="0" smtClean="0">
                <a:solidFill>
                  <a:schemeClr val="tx2">
                    <a:lumMod val="10000"/>
                  </a:schemeClr>
                </a:solidFill>
              </a:rPr>
              <a:t>Dünyanın ilk futbol kulübü 1857'de kuruldu.</a:t>
            </a:r>
          </a:p>
          <a:p>
            <a:pPr fontAlgn="t">
              <a:buNone/>
            </a:pPr>
            <a:r>
              <a:rPr lang="tr-TR" dirty="0" smtClean="0"/>
              <a:t>     Ada'da futbolla ilgili yazılı metinlerin geçmişinin bu kadar eskiye dayanıyor. Dünya üzerinde kurulan ilk kulüp İngiltere'de 1857 yılında oluşturuldu. Aslında İngiliz futbolunu yakından takip eden herkes söz konusu kulübü tanıyor. Mevcut kulüp şu an 162 yaşında ve alt liglerde yer alıyor.</a:t>
            </a:r>
          </a:p>
          <a:p>
            <a:endParaRPr lang="tr-TR" dirty="0"/>
          </a:p>
        </p:txBody>
      </p:sp>
      <p:pic>
        <p:nvPicPr>
          <p:cNvPr id="5122" name="Picture 2" descr="C:\Users\pc\Desktop\resize (1).jpg"/>
          <p:cNvPicPr>
            <a:picLocks noChangeAspect="1" noChangeArrowheads="1"/>
          </p:cNvPicPr>
          <p:nvPr/>
        </p:nvPicPr>
        <p:blipFill>
          <a:blip r:embed="rId2"/>
          <a:srcRect/>
          <a:stretch>
            <a:fillRect/>
          </a:stretch>
        </p:blipFill>
        <p:spPr bwMode="auto">
          <a:xfrm>
            <a:off x="4214810" y="3786190"/>
            <a:ext cx="4786346" cy="292895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000" dirty="0" smtClean="0">
                <a:solidFill>
                  <a:schemeClr val="bg1">
                    <a:lumMod val="95000"/>
                    <a:lumOff val="5000"/>
                  </a:schemeClr>
                </a:solidFill>
              </a:rPr>
              <a:t>ÜLKEMİZDE FUTBOLUN DOĞUŞU</a:t>
            </a:r>
            <a:endParaRPr lang="tr-TR" sz="4000" dirty="0">
              <a:solidFill>
                <a:schemeClr val="bg1">
                  <a:lumMod val="95000"/>
                  <a:lumOff val="5000"/>
                </a:schemeClr>
              </a:solidFill>
            </a:endParaRPr>
          </a:p>
        </p:txBody>
      </p:sp>
      <p:sp>
        <p:nvSpPr>
          <p:cNvPr id="3" name="2 İçerik Yer Tutucusu"/>
          <p:cNvSpPr>
            <a:spLocks noGrp="1"/>
          </p:cNvSpPr>
          <p:nvPr>
            <p:ph idx="1"/>
          </p:nvPr>
        </p:nvSpPr>
        <p:spPr/>
        <p:txBody>
          <a:bodyPr>
            <a:normAutofit fontScale="70000" lnSpcReduction="20000"/>
          </a:bodyPr>
          <a:lstStyle/>
          <a:p>
            <a:pPr marL="708660" indent="-571500">
              <a:buClr>
                <a:schemeClr val="bg1"/>
              </a:buClr>
              <a:buFont typeface="Wingdings" pitchFamily="2" charset="2"/>
              <a:buChar char="Ø"/>
            </a:pPr>
            <a:r>
              <a:rPr lang="tr-TR" sz="3700" dirty="0" smtClean="0"/>
              <a:t>Ülkemizde futbolun ilk olarak 19. yüzyılın son çeyreğinde oynanmaya başladığı bilinmektedir. Osmanlı döneminde Selanik'te yakılan ilk ateş, zamanla Bornova çayırlarına kadar yayılmıştır.</a:t>
            </a:r>
          </a:p>
          <a:p>
            <a:pPr marL="708660" indent="-571500">
              <a:buClr>
                <a:schemeClr val="bg1">
                  <a:lumMod val="95000"/>
                  <a:lumOff val="5000"/>
                </a:schemeClr>
              </a:buClr>
              <a:buSzPct val="70000"/>
              <a:buFont typeface="Wingdings" pitchFamily="2" charset="2"/>
              <a:buChar char="Ø"/>
            </a:pPr>
            <a:r>
              <a:rPr lang="tr-TR" sz="3700" dirty="0" smtClean="0"/>
              <a:t>İlk futbol kulübü ise yine İzmir'de İngilizler tarafından kurulmuştur. Daha sonra ise İstanbul'a bulaşan bu güzel salgın, Kadıköy ve Moda çayırlarını etkisine almasıyla beraber neredeyse tüm kentin ilgisini çekmeyi başarmıştır.</a:t>
            </a:r>
          </a:p>
          <a:p>
            <a:pPr marL="708660" indent="-571500">
              <a:buClr>
                <a:schemeClr val="bg1">
                  <a:lumMod val="95000"/>
                  <a:lumOff val="5000"/>
                </a:schemeClr>
              </a:buClr>
              <a:buSzPct val="70000"/>
              <a:buFont typeface="Wingdings" pitchFamily="2" charset="2"/>
              <a:buChar char="Ø"/>
            </a:pPr>
            <a:r>
              <a:rPr lang="tr-TR" sz="3700" dirty="0" smtClean="0"/>
              <a:t>1897 yılında İzmir'den gelen karmanın İstanbul karmasıyla karşılaşması, Türk topraklarındaki ilk futbol maçı olarak tarihe not düşülmüştür.</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400" dirty="0" smtClean="0">
                <a:solidFill>
                  <a:schemeClr val="bg1">
                    <a:lumMod val="95000"/>
                    <a:lumOff val="5000"/>
                  </a:schemeClr>
                </a:solidFill>
              </a:rPr>
              <a:t>ÜLKEMİZDE FUTBOLUN DOĞUŞU</a:t>
            </a:r>
            <a:endParaRPr lang="tr-TR" dirty="0"/>
          </a:p>
        </p:txBody>
      </p:sp>
      <p:sp>
        <p:nvSpPr>
          <p:cNvPr id="3" name="2 İçerik Yer Tutucusu"/>
          <p:cNvSpPr>
            <a:spLocks noGrp="1"/>
          </p:cNvSpPr>
          <p:nvPr>
            <p:ph idx="1"/>
          </p:nvPr>
        </p:nvSpPr>
        <p:spPr/>
        <p:txBody>
          <a:bodyPr>
            <a:normAutofit fontScale="92500" lnSpcReduction="20000"/>
          </a:bodyPr>
          <a:lstStyle/>
          <a:p>
            <a:pPr>
              <a:buClr>
                <a:schemeClr val="bg1">
                  <a:lumMod val="95000"/>
                  <a:lumOff val="5000"/>
                </a:schemeClr>
              </a:buClr>
              <a:buSzPct val="70000"/>
              <a:buFont typeface="Wingdings" pitchFamily="2" charset="2"/>
              <a:buChar char="Ø"/>
            </a:pPr>
            <a:r>
              <a:rPr lang="tr-TR" sz="3200" dirty="0" smtClean="0"/>
              <a:t>İlk Türk futbol takımı ise </a:t>
            </a:r>
            <a:r>
              <a:rPr lang="tr-TR" sz="3200" dirty="0" err="1" smtClean="0"/>
              <a:t>Fuad</a:t>
            </a:r>
            <a:r>
              <a:rPr lang="tr-TR" sz="3200" dirty="0" smtClean="0"/>
              <a:t> Hüsnü Bey ile Reşat </a:t>
            </a:r>
            <a:r>
              <a:rPr lang="tr-TR" sz="3200" dirty="0" err="1" smtClean="0"/>
              <a:t>Danyal</a:t>
            </a:r>
            <a:r>
              <a:rPr lang="tr-TR" sz="3200" dirty="0" smtClean="0"/>
              <a:t> Bey tarafından devrin hafiyelerinden kaçabilmek adına İngilizce isimle kurulan '</a:t>
            </a:r>
            <a:r>
              <a:rPr lang="tr-TR" sz="3200" dirty="0" err="1" smtClean="0"/>
              <a:t>Black</a:t>
            </a:r>
            <a:r>
              <a:rPr lang="tr-TR" sz="3200" dirty="0" smtClean="0"/>
              <a:t> </a:t>
            </a:r>
            <a:r>
              <a:rPr lang="tr-TR" sz="3200" dirty="0" err="1" smtClean="0"/>
              <a:t>Stocking</a:t>
            </a:r>
            <a:r>
              <a:rPr lang="tr-TR" sz="3200" dirty="0" smtClean="0"/>
              <a:t>' olmuştur. Bu takımın Rumlarla Papazın çayırında 1901'de oynadığı maç ise bir Türk takımının ilk futbol maçı olarak kayıtlara geçmiştir.</a:t>
            </a:r>
          </a:p>
          <a:p>
            <a:pPr>
              <a:buClr>
                <a:schemeClr val="bg1">
                  <a:lumMod val="95000"/>
                  <a:lumOff val="5000"/>
                </a:schemeClr>
              </a:buClr>
              <a:buSzPct val="70000"/>
              <a:buFont typeface="Wingdings" pitchFamily="2" charset="2"/>
              <a:buChar char="Ø"/>
            </a:pPr>
            <a:r>
              <a:rPr lang="tr-TR" sz="3200" dirty="0" smtClean="0"/>
              <a:t>Genelde İstanbul'da yaşayan İngilizlerin başı çektiği, ayrıca Rumların da katılımıyla genişleyen futbol sevgisi, arka arkaya futbol kulüplerinin kurulması sonucunu doğurmuştur.</a:t>
            </a:r>
          </a:p>
          <a:p>
            <a:pPr>
              <a:buFont typeface="Wingdings" pitchFamily="2" charset="2"/>
              <a:buChar char="Ø"/>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000" dirty="0" smtClean="0">
                <a:solidFill>
                  <a:schemeClr val="bg1">
                    <a:lumMod val="95000"/>
                    <a:lumOff val="5000"/>
                  </a:schemeClr>
                </a:solidFill>
              </a:rPr>
              <a:t>ÜLKEMİZDE FUTBOLUN DOĞUŞU</a:t>
            </a:r>
            <a:endParaRPr lang="tr-TR" sz="4000" dirty="0"/>
          </a:p>
        </p:txBody>
      </p:sp>
      <p:sp>
        <p:nvSpPr>
          <p:cNvPr id="3" name="2 İçerik Yer Tutucusu"/>
          <p:cNvSpPr>
            <a:spLocks noGrp="1"/>
          </p:cNvSpPr>
          <p:nvPr>
            <p:ph idx="1"/>
          </p:nvPr>
        </p:nvSpPr>
        <p:spPr/>
        <p:txBody>
          <a:bodyPr>
            <a:normAutofit fontScale="92500" lnSpcReduction="20000"/>
          </a:bodyPr>
          <a:lstStyle/>
          <a:p>
            <a:pPr>
              <a:buClr>
                <a:schemeClr val="bg1">
                  <a:lumMod val="95000"/>
                  <a:lumOff val="5000"/>
                </a:schemeClr>
              </a:buClr>
              <a:buSzPct val="70000"/>
              <a:buFont typeface="Wingdings" pitchFamily="2" charset="2"/>
              <a:buChar char="Ø"/>
            </a:pPr>
            <a:r>
              <a:rPr lang="tr-TR" sz="3200" dirty="0" smtClean="0"/>
              <a:t>İngilizlerin ve Rumların ortaklaşa kurduğu Kadıköy Futbol Kulübü bu anlamda İstanbul'un ilk kulübüdür.</a:t>
            </a:r>
          </a:p>
          <a:p>
            <a:pPr>
              <a:buClr>
                <a:schemeClr val="bg1">
                  <a:lumMod val="95000"/>
                  <a:lumOff val="5000"/>
                </a:schemeClr>
              </a:buClr>
              <a:buSzPct val="70000"/>
              <a:buFont typeface="Wingdings" pitchFamily="2" charset="2"/>
              <a:buChar char="Ø"/>
            </a:pPr>
            <a:r>
              <a:rPr lang="tr-TR" sz="3200" dirty="0" smtClean="0"/>
              <a:t>Fakat çıkan anlaşmazlıklar neticesinde İngilizler Moda Futbol Kulübü'nü kurmuştur.</a:t>
            </a:r>
          </a:p>
          <a:p>
            <a:pPr>
              <a:buClr>
                <a:schemeClr val="bg1">
                  <a:lumMod val="95000"/>
                  <a:lumOff val="5000"/>
                </a:schemeClr>
              </a:buClr>
              <a:buSzPct val="70000"/>
              <a:buFont typeface="Wingdings" pitchFamily="2" charset="2"/>
              <a:buChar char="Ø"/>
            </a:pPr>
            <a:r>
              <a:rPr lang="tr-TR" sz="3200" dirty="0" smtClean="0"/>
              <a:t> Kadıköylü Rumlar ise </a:t>
            </a:r>
            <a:r>
              <a:rPr lang="tr-TR" sz="3200" dirty="0" err="1" smtClean="0"/>
              <a:t>Elpis</a:t>
            </a:r>
            <a:r>
              <a:rPr lang="tr-TR" sz="3200" dirty="0" smtClean="0"/>
              <a:t> ve </a:t>
            </a:r>
            <a:r>
              <a:rPr lang="tr-TR" sz="3200" dirty="0" err="1" smtClean="0"/>
              <a:t>Imogene</a:t>
            </a:r>
            <a:r>
              <a:rPr lang="tr-TR" sz="3200" dirty="0" smtClean="0"/>
              <a:t> kulüplerini kurarak İngilizleri takip etmiştir</a:t>
            </a:r>
          </a:p>
          <a:p>
            <a:pPr>
              <a:buClr>
                <a:schemeClr val="bg1">
                  <a:lumMod val="95000"/>
                  <a:lumOff val="5000"/>
                </a:schemeClr>
              </a:buClr>
              <a:buSzPct val="70000"/>
              <a:buFont typeface="Wingdings" pitchFamily="2" charset="2"/>
              <a:buChar char="Ø"/>
            </a:pPr>
            <a:r>
              <a:rPr lang="tr-TR" sz="3200" dirty="0" smtClean="0"/>
              <a:t>Bunun ardından aynı takımların katılımıyla </a:t>
            </a:r>
            <a:r>
              <a:rPr lang="tr-TR" sz="3200" b="1" dirty="0" smtClean="0">
                <a:solidFill>
                  <a:schemeClr val="bg1">
                    <a:lumMod val="95000"/>
                    <a:lumOff val="5000"/>
                  </a:schemeClr>
                </a:solidFill>
              </a:rPr>
              <a:t>1903</a:t>
            </a:r>
            <a:r>
              <a:rPr lang="tr-TR" sz="3200" dirty="0" smtClean="0"/>
              <a:t> yılında İstanbul Futbol Ligi kurulmuştur.</a:t>
            </a:r>
          </a:p>
          <a:p>
            <a:pPr>
              <a:buClr>
                <a:schemeClr val="bg1">
                  <a:lumMod val="95000"/>
                  <a:lumOff val="5000"/>
                </a:schemeClr>
              </a:buClr>
              <a:buSzPct val="70000"/>
              <a:buFont typeface="Wingdings" pitchFamily="2" charset="2"/>
              <a:buChar char="Ø"/>
            </a:pPr>
            <a:endParaRPr lang="tr-TR" sz="2400" dirty="0" smtClean="0"/>
          </a:p>
          <a:p>
            <a:pPr>
              <a:buClr>
                <a:schemeClr val="bg1">
                  <a:lumMod val="95000"/>
                  <a:lumOff val="5000"/>
                </a:schemeClr>
              </a:buClr>
              <a:buSzPct val="70000"/>
              <a:buFont typeface="Wingdings" pitchFamily="2" charset="2"/>
              <a:buChar char="Ø"/>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ve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Güven">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ven">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204</TotalTime>
  <Words>609</Words>
  <Application>Microsoft Office PowerPoint</Application>
  <PresentationFormat>Ekran Gösterisi (4:3)</PresentationFormat>
  <Paragraphs>67</Paragraphs>
  <Slides>16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Aharoni</vt:lpstr>
      <vt:lpstr>Book Antiqua</vt:lpstr>
      <vt:lpstr>Lucida Sans</vt:lpstr>
      <vt:lpstr>Wingdings</vt:lpstr>
      <vt:lpstr>Wingdings 2</vt:lpstr>
      <vt:lpstr>Wingdings 3</vt:lpstr>
      <vt:lpstr>Güven</vt:lpstr>
      <vt:lpstr>FUTBOL</vt:lpstr>
      <vt:lpstr>PowerPoint Sunusu</vt:lpstr>
      <vt:lpstr>PowerPoint Sunusu</vt:lpstr>
      <vt:lpstr>PowerPoint Sunusu</vt:lpstr>
      <vt:lpstr>PowerPoint Sunusu</vt:lpstr>
      <vt:lpstr>PowerPoint Sunusu</vt:lpstr>
      <vt:lpstr>ÜLKEMİZDE FUTBOLUN DOĞUŞU</vt:lpstr>
      <vt:lpstr>ÜLKEMİZDE FUTBOLUN DOĞUŞU</vt:lpstr>
      <vt:lpstr>ÜLKEMİZDE FUTBOLUN DOĞUŞU</vt:lpstr>
      <vt:lpstr>ÜLKEMİZDE FUTBOLUN DOĞUŞU</vt:lpstr>
      <vt:lpstr>FUTBOLDA KULLANILAN EKİPMANLAR</vt:lpstr>
      <vt:lpstr>FUTBOLDA KULLANILAN EKİPMANLAR</vt:lpstr>
      <vt:lpstr>FUTBOL OYUN KURALLARI</vt:lpstr>
      <vt:lpstr>FUTBOLDA ELDE ETTİĞİMİZ BAŞARILAR</vt:lpstr>
      <vt:lpstr>TÜRKİYE LİGİ ŞAMPİYONLUK SAYILARI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FUTBOL</dc:title>
  <dc:creator>pc</dc:creator>
  <cp:lastModifiedBy>nevin</cp:lastModifiedBy>
  <cp:revision>30</cp:revision>
  <dcterms:created xsi:type="dcterms:W3CDTF">2019-11-29T11:31:11Z</dcterms:created>
  <dcterms:modified xsi:type="dcterms:W3CDTF">2019-12-20T14:15:53Z</dcterms:modified>
</cp:coreProperties>
</file>