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mn-lt"/>
              </a:rPr>
              <a:t>HİN </a:t>
            </a:r>
            <a:r>
              <a:rPr lang="tr-TR" sz="2700" dirty="0">
                <a:solidFill>
                  <a:schemeClr val="accent2">
                    <a:lumMod val="75000"/>
                  </a:schemeClr>
                </a:solidFill>
                <a:effectLst>
                  <a:outerShdw blurRad="38100" dist="38100" dir="2700000" algn="tl">
                    <a:srgbClr val="000000">
                      <a:alpha val="43137"/>
                    </a:srgbClr>
                  </a:outerShdw>
                </a:effectLst>
                <a:latin typeface="+mn-lt"/>
              </a:rPr>
              <a:t>420 M. K. GANDHİ HAYATI VE ESERLERİ</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a:solidFill>
                  <a:schemeClr val="accent2">
                    <a:lumMod val="75000"/>
                  </a:schemeClr>
                </a:solidFill>
                <a:effectLst>
                  <a:outerShdw blurRad="38100" dist="38100" dir="2700000" algn="tl">
                    <a:srgbClr val="000000">
                      <a:alpha val="43137"/>
                    </a:srgbClr>
                  </a:outerShdw>
                </a:effectLst>
                <a:latin typeface="+mn-lt"/>
              </a:rPr>
              <a:t>8. Hafta</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err="1">
                <a:solidFill>
                  <a:schemeClr val="accent2">
                    <a:lumMod val="75000"/>
                  </a:schemeClr>
                </a:solidFill>
                <a:effectLst>
                  <a:outerShdw blurRad="38100" dist="38100" dir="2700000" algn="tl">
                    <a:srgbClr val="000000">
                      <a:alpha val="43137"/>
                    </a:srgbClr>
                  </a:outerShdw>
                </a:effectLst>
                <a:latin typeface="+mn-lt"/>
              </a:rPr>
              <a:t>Gandhi</a:t>
            </a:r>
            <a:r>
              <a:rPr lang="tr-TR" sz="2700" dirty="0">
                <a:solidFill>
                  <a:schemeClr val="accent2">
                    <a:lumMod val="75000"/>
                  </a:schemeClr>
                </a:solidFill>
                <a:effectLst>
                  <a:outerShdw blurRad="38100" dist="38100" dir="2700000" algn="tl">
                    <a:srgbClr val="000000">
                      <a:alpha val="43137"/>
                    </a:srgbClr>
                  </a:outerShdw>
                </a:effectLst>
                <a:latin typeface="+mn-lt"/>
              </a:rPr>
              <a:t> ve </a:t>
            </a:r>
            <a:r>
              <a:rPr lang="tr-TR" sz="2700" dirty="0" err="1">
                <a:solidFill>
                  <a:schemeClr val="accent2">
                    <a:lumMod val="75000"/>
                  </a:schemeClr>
                </a:solidFill>
                <a:effectLst>
                  <a:outerShdw blurRad="38100" dist="38100" dir="2700000" algn="tl">
                    <a:srgbClr val="000000">
                      <a:alpha val="43137"/>
                    </a:srgbClr>
                  </a:outerShdw>
                </a:effectLst>
                <a:latin typeface="+mn-lt"/>
              </a:rPr>
              <a:t>Şiddetsizlik</a:t>
            </a:r>
            <a:r>
              <a:rPr lang="tr-TR" sz="2700" dirty="0">
                <a:solidFill>
                  <a:schemeClr val="accent2">
                    <a:lumMod val="75000"/>
                  </a:schemeClr>
                </a:solidFill>
                <a:effectLst>
                  <a:outerShdw blurRad="38100" dist="38100" dir="2700000" algn="tl">
                    <a:srgbClr val="000000">
                      <a:alpha val="43137"/>
                    </a:srgbClr>
                  </a:outerShdw>
                </a:effectLst>
                <a:latin typeface="+mn-lt"/>
              </a:rPr>
              <a:t> ı</a:t>
            </a: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a:t>
            </a:r>
            <a:r>
              <a:rPr lang="tr-TR" dirty="0" err="1">
                <a:solidFill>
                  <a:schemeClr val="tx1"/>
                </a:solidFill>
                <a:effectLst>
                  <a:outerShdw blurRad="38100" dist="38100" dir="2700000" algn="tl">
                    <a:srgbClr val="000000">
                      <a:alpha val="43137"/>
                    </a:srgbClr>
                  </a:outerShdw>
                </a:effectLst>
                <a:latin typeface="Comic Sans MS" pitchFamily="66" charset="0"/>
              </a:rPr>
              <a:t>Edebiyatarı</a:t>
            </a:r>
            <a:r>
              <a:rPr lang="tr-TR" dirty="0">
                <a:solidFill>
                  <a:schemeClr val="tx1"/>
                </a:solidFill>
                <a:effectLst>
                  <a:outerShdw blurRad="38100" dist="38100" dir="2700000" algn="tl">
                    <a:srgbClr val="000000">
                      <a:alpha val="43137"/>
                    </a:srgbClr>
                  </a:outerShdw>
                </a:effectLst>
                <a:latin typeface="Comic Sans MS" pitchFamily="66" charset="0"/>
              </a:rPr>
              <a:t>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Satyāgraha</a:t>
            </a:r>
            <a:r>
              <a:rPr lang="tr-TR" dirty="0"/>
              <a:t> uygulayan kişi (</a:t>
            </a:r>
            <a:r>
              <a:rPr lang="tr-TR" dirty="0" err="1"/>
              <a:t>satyagrahi</a:t>
            </a:r>
            <a:r>
              <a:rPr lang="tr-TR" dirty="0"/>
              <a:t>), hakikati barış ve sevgi dolu bir ruhla arayıp zihnini de şiddetten arıtınca, olumsuz bir durumun gerçek yapısını kavramasını sağlayacak doğru bir sezgiye ulaşır.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Bu yolla kişi mutlakta </a:t>
            </a:r>
            <a:r>
              <a:rPr lang="tr-TR" dirty="0" err="1"/>
              <a:t>hakikatla</a:t>
            </a:r>
            <a:r>
              <a:rPr lang="tr-TR" dirty="0"/>
              <a:t> karşılaşır; yanlışa boyun eğmeyi ya da onunla uzlaşmayı reddederek bu hakikati olumlar. </a:t>
            </a:r>
            <a:r>
              <a:rPr lang="tr-TR"/>
              <a:t>Kötüyle karşı karşıya geldiğinde şiddete başvurmamalıdır, çünkü şiddete başvurduğunda doğru sezgiden de uzaklaşır.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Ahiṃsā</a:t>
            </a:r>
            <a:r>
              <a:rPr lang="tr-TR" dirty="0"/>
              <a:t> çok genel bir ifade ile </a:t>
            </a:r>
            <a:r>
              <a:rPr lang="tr-TR" dirty="0" err="1"/>
              <a:t>şiddetsizlik</a:t>
            </a:r>
            <a:r>
              <a:rPr lang="tr-TR" dirty="0"/>
              <a:t>, şiddet dışılık ya da şiddet kullanmamak olarak </a:t>
            </a:r>
            <a:r>
              <a:rPr lang="tr-TR" dirty="0" err="1"/>
              <a:t>tanımlanabilinir</a:t>
            </a:r>
            <a:r>
              <a:rPr lang="tr-TR" dirty="0"/>
              <a:t>. Temeldeki düşünce, bir insanın küçük düşürücü hiçbir harekete katılmama ahlakıdır.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Bu durum insanın yetkin ve kutsalla ilişkili bir ruha sahip olmasıyla ilgili olup, onun kendisine kötülük yapılamayacak kadar yüce olduğu gerçeğinden kaynaklanmaktadır. İnsan doğası ile derin bir ilişki içinde olan </a:t>
            </a:r>
            <a:r>
              <a:rPr lang="tr-TR" dirty="0" err="1"/>
              <a:t>Ahiṃsā</a:t>
            </a:r>
            <a:r>
              <a:rPr lang="tr-TR" dirty="0"/>
              <a:t>, varlığımızın temel kanunu olmakla birlikte insanda var olan barış, adalet, düzen, özgürlük ve kişisel saygınlık kazanma yolundaki içgüdüsel arzulardır.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Şiddet, kişideki bozulmayı arttırırken, şiddete karşı davranmak kişinin doğasını iyileştirmekte, böylece sosyal düzeni sağlamak ve adaleti hâkim kılmak için bir yol gösterici olmaktadır. Şiddet dışılığın Hint kültüründeki temel ilkeleri özetle şu şekilde </a:t>
            </a:r>
            <a:r>
              <a:rPr lang="tr-TR" dirty="0" err="1"/>
              <a:t>sıralanabilinir</a:t>
            </a:r>
            <a:r>
              <a:rPr lang="tr-TR"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“Şiddet dışılığın gücü, şiddet dışı kişinin şiddetle karşı çıkma konusundaki iradesiyle değil, yeteneğiyle doğru orantılıdır. Şiddet dışı kişinin sahip olduğu güç, şiddet içerdiğinde sahip olduğu güçten her zaman daha fazladır. Şiddet dışılıkta yenilgi diye bir şey yoktur.”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a:t>
            </a:r>
            <a:r>
              <a:rPr lang="tr-TR" dirty="0" err="1"/>
              <a:t>Ahiṃsā</a:t>
            </a:r>
            <a:r>
              <a:rPr lang="tr-TR" dirty="0"/>
              <a:t> evrensel olarak uygulanmaya başlayınca, Tanrı gökyüzünde olduğu gibi yeryüzünde de hükmeden güç olacaktır.” “Şiddet dışılıkta kitleler öyle bir silaha sahiptir ki, bununla bir çocuk, bir kadın ya da ihtiyar bir adam bile en güçlü hükümete başarıyla direnç gösterebilir. Ruhumuz güçlüyse, fiziksel gücünüzün olmayışı engel olmaktan çıkacaktır.”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Gandhi</a:t>
            </a:r>
            <a:r>
              <a:rPr lang="tr-TR" dirty="0"/>
              <a:t> 1915’te Hindistan’a döndüğünde bütün Hint milliyetçileri tarafından Güney Afrika’daki Hint azınlığının lideri olarak biliniyordu, ancak orada ne yaptığı ve “aşırı” ya da “ılımlı” mı sayılabileceğine ilişkin kimsenin bir fikri yoktu.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Aynı dönemde artan İngiliz yönetiminin dayatmaları da, Hindistan milliyetçiliğini alevlendirdi. Böylece önderliğini </a:t>
            </a:r>
            <a:r>
              <a:rPr lang="tr-TR" dirty="0" err="1"/>
              <a:t>Gandhi’nin</a:t>
            </a:r>
            <a:r>
              <a:rPr lang="tr-TR" dirty="0"/>
              <a:t> yaptığı ulusal direnişin de başlangıcı oldu. Bu direnişi anlamlı kılan belki de en önemli özellik ilkeleriydi: </a:t>
            </a:r>
            <a:r>
              <a:rPr lang="tr-TR" dirty="0" err="1"/>
              <a:t>Satyāgraha</a:t>
            </a:r>
            <a:r>
              <a:rPr lang="tr-TR" dirty="0"/>
              <a:t> ve </a:t>
            </a:r>
            <a:r>
              <a:rPr lang="tr-TR" dirty="0" err="1"/>
              <a:t>Ahiṃsā</a:t>
            </a:r>
            <a:r>
              <a:rPr lang="tr-TR"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Satyāgraha</a:t>
            </a:r>
            <a:r>
              <a:rPr lang="tr-TR" dirty="0"/>
              <a:t>, yalnızca doğruyla (</a:t>
            </a:r>
            <a:r>
              <a:rPr lang="tr-TR" dirty="0" err="1"/>
              <a:t>satya</a:t>
            </a:r>
            <a:r>
              <a:rPr lang="tr-TR" dirty="0"/>
              <a:t>) yetinmeye ve kötülüğe karşı salt kendi gücüyle ve bir sevgi anlayışıyla direnmeye dayanan tutumu belirten bir kavramdı. </a:t>
            </a:r>
            <a:r>
              <a:rPr lang="tr-TR" dirty="0" err="1"/>
              <a:t>Gandhi'nin</a:t>
            </a:r>
            <a:r>
              <a:rPr lang="tr-TR" dirty="0"/>
              <a:t> felsefesinin temelini oluşturan bu tutum, </a:t>
            </a:r>
            <a:r>
              <a:rPr lang="tr-TR" dirty="0" err="1"/>
              <a:t>şiddetsizlik</a:t>
            </a:r>
            <a:r>
              <a:rPr lang="tr-TR" dirty="0"/>
              <a:t> (</a:t>
            </a:r>
            <a:r>
              <a:rPr lang="tr-TR" dirty="0" err="1"/>
              <a:t>ahiṃsā</a:t>
            </a:r>
            <a:r>
              <a:rPr lang="tr-TR" dirty="0"/>
              <a:t>) kavramına da sıkı sıkıya bağlıdır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1365</TotalTime>
  <Words>589</Words>
  <Application>Microsoft Office PowerPoint</Application>
  <PresentationFormat>Ekran Gösterisi (4:3)</PresentationFormat>
  <Paragraphs>28</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420 M. K. GANDHİ HAYATI VE ESERLERİ  8. Hafta  Gandhi ve Şiddetsizlik ı     </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144</cp:revision>
  <dcterms:created xsi:type="dcterms:W3CDTF">2014-11-21T09:52:05Z</dcterms:created>
  <dcterms:modified xsi:type="dcterms:W3CDTF">2020-02-26T13:36:16Z</dcterms:modified>
</cp:coreProperties>
</file>