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63" r:id="rId5"/>
    <p:sldId id="270" r:id="rId6"/>
    <p:sldId id="271" r:id="rId7"/>
    <p:sldId id="269" r:id="rId8"/>
    <p:sldId id="273" r:id="rId9"/>
    <p:sldId id="267" r:id="rId10"/>
    <p:sldId id="258" r:id="rId11"/>
    <p:sldId id="260" r:id="rId12"/>
    <p:sldId id="266" r:id="rId13"/>
    <p:sldId id="268" r:id="rId14"/>
    <p:sldId id="264" r:id="rId15"/>
    <p:sldId id="259" r:id="rId16"/>
    <p:sldId id="26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823B10-6072-47AB-9557-9A04F37C125F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0196A83-B2A5-44E2-ACE0-DAD580D35B49}">
      <dgm:prSet phldrT="[Metin]"/>
      <dgm:spPr/>
      <dgm:t>
        <a:bodyPr/>
        <a:lstStyle/>
        <a:p>
          <a:r>
            <a:rPr lang="tr-TR" dirty="0" smtClean="0"/>
            <a:t>Lisans: Psikoloji-John </a:t>
          </a:r>
          <a:r>
            <a:rPr lang="tr-TR" dirty="0" err="1" smtClean="0"/>
            <a:t>Carroll</a:t>
          </a:r>
          <a:r>
            <a:rPr lang="tr-TR" dirty="0" smtClean="0"/>
            <a:t> Üniversitesi </a:t>
          </a:r>
          <a:endParaRPr lang="tr-TR" dirty="0"/>
        </a:p>
      </dgm:t>
    </dgm:pt>
    <dgm:pt modelId="{2CD2723E-FC81-4D7A-906C-C54AEE1C8A1D}" type="parTrans" cxnId="{408C226E-F9C6-4187-8925-BFC80C603DA5}">
      <dgm:prSet/>
      <dgm:spPr/>
      <dgm:t>
        <a:bodyPr/>
        <a:lstStyle/>
        <a:p>
          <a:endParaRPr lang="tr-TR"/>
        </a:p>
      </dgm:t>
    </dgm:pt>
    <dgm:pt modelId="{DC70CC3B-6845-4A94-8DD6-FC6D53D1348C}" type="sibTrans" cxnId="{408C226E-F9C6-4187-8925-BFC80C603DA5}">
      <dgm:prSet/>
      <dgm:spPr/>
      <dgm:t>
        <a:bodyPr/>
        <a:lstStyle/>
        <a:p>
          <a:endParaRPr lang="tr-TR"/>
        </a:p>
      </dgm:t>
    </dgm:pt>
    <dgm:pt modelId="{ED886986-4D3B-43FB-A74F-41104B7904D0}">
      <dgm:prSet phldrT="[Metin]"/>
      <dgm:spPr/>
      <dgm:t>
        <a:bodyPr/>
        <a:lstStyle/>
        <a:p>
          <a:r>
            <a:rPr lang="tr-TR" dirty="0" smtClean="0"/>
            <a:t>Yüksek Lisans: Okul Psikolojisi-John </a:t>
          </a:r>
          <a:r>
            <a:rPr lang="tr-TR" dirty="0" err="1" smtClean="0"/>
            <a:t>Carroll</a:t>
          </a:r>
          <a:r>
            <a:rPr lang="tr-TR" dirty="0" smtClean="0"/>
            <a:t> Üniversitesi</a:t>
          </a:r>
          <a:endParaRPr lang="tr-TR" dirty="0"/>
        </a:p>
      </dgm:t>
    </dgm:pt>
    <dgm:pt modelId="{E987013F-91E6-4388-AB4F-DAA66184A4AA}" type="parTrans" cxnId="{F5637572-F0A5-4295-82EE-9D346B9C9837}">
      <dgm:prSet/>
      <dgm:spPr/>
      <dgm:t>
        <a:bodyPr/>
        <a:lstStyle/>
        <a:p>
          <a:endParaRPr lang="tr-TR"/>
        </a:p>
      </dgm:t>
    </dgm:pt>
    <dgm:pt modelId="{B0624BCE-FC3C-4153-BA54-B361F0937279}" type="sibTrans" cxnId="{F5637572-F0A5-4295-82EE-9D346B9C9837}">
      <dgm:prSet/>
      <dgm:spPr/>
      <dgm:t>
        <a:bodyPr/>
        <a:lstStyle/>
        <a:p>
          <a:endParaRPr lang="tr-TR"/>
        </a:p>
      </dgm:t>
    </dgm:pt>
    <dgm:pt modelId="{F2EC1155-44A5-4A2A-A84F-137529F1D8B3}">
      <dgm:prSet phldrT="[Metin]"/>
      <dgm:spPr/>
      <dgm:t>
        <a:bodyPr/>
        <a:lstStyle/>
        <a:p>
          <a:r>
            <a:rPr lang="tr-TR" dirty="0" smtClean="0"/>
            <a:t>Northeastern Ohio Üniversitesi Tıp Fakültesi Davranış Bilimleri Bölümü </a:t>
          </a:r>
          <a:endParaRPr lang="tr-TR" dirty="0"/>
        </a:p>
      </dgm:t>
    </dgm:pt>
    <dgm:pt modelId="{0AF0FF28-C3C5-428D-8ABA-39F87082E356}" type="parTrans" cxnId="{3990AEA8-85A8-4A8E-B100-090935311C2F}">
      <dgm:prSet/>
      <dgm:spPr/>
      <dgm:t>
        <a:bodyPr/>
        <a:lstStyle/>
        <a:p>
          <a:endParaRPr lang="tr-TR"/>
        </a:p>
      </dgm:t>
    </dgm:pt>
    <dgm:pt modelId="{F8412548-2036-4A95-8198-ACFF2A1AD6B1}" type="sibTrans" cxnId="{3990AEA8-85A8-4A8E-B100-090935311C2F}">
      <dgm:prSet/>
      <dgm:spPr/>
      <dgm:t>
        <a:bodyPr/>
        <a:lstStyle/>
        <a:p>
          <a:endParaRPr lang="tr-TR"/>
        </a:p>
      </dgm:t>
    </dgm:pt>
    <dgm:pt modelId="{0A5757AB-796A-4966-A53F-4C3FB589F3CF}">
      <dgm:prSet/>
      <dgm:spPr/>
      <dgm:t>
        <a:bodyPr/>
        <a:lstStyle/>
        <a:p>
          <a:r>
            <a:rPr lang="tr-TR" smtClean="0"/>
            <a:t>Doktora: Rehberlik ve Danışmanlık-Kent State Üniversitesi</a:t>
          </a:r>
          <a:endParaRPr lang="tr-TR"/>
        </a:p>
      </dgm:t>
    </dgm:pt>
    <dgm:pt modelId="{03AF64AF-AFDF-4FB9-96E3-083E1D7F102B}" type="parTrans" cxnId="{2C1A0B93-6EFD-469C-A3B0-1C57B18E7CC9}">
      <dgm:prSet/>
      <dgm:spPr/>
      <dgm:t>
        <a:bodyPr/>
        <a:lstStyle/>
        <a:p>
          <a:endParaRPr lang="tr-TR"/>
        </a:p>
      </dgm:t>
    </dgm:pt>
    <dgm:pt modelId="{33C71899-A616-4B98-AD7C-AE059A738C63}" type="sibTrans" cxnId="{2C1A0B93-6EFD-469C-A3B0-1C57B18E7CC9}">
      <dgm:prSet/>
      <dgm:spPr/>
      <dgm:t>
        <a:bodyPr/>
        <a:lstStyle/>
        <a:p>
          <a:endParaRPr lang="tr-TR"/>
        </a:p>
      </dgm:t>
    </dgm:pt>
    <dgm:pt modelId="{C6CF5FD8-4AFE-419F-A7EE-4FF21080D3AC}" type="pres">
      <dgm:prSet presAssocID="{73823B10-6072-47AB-9557-9A04F37C125F}" presName="Name0" presStyleCnt="0">
        <dgm:presLayoutVars>
          <dgm:dir/>
          <dgm:resizeHandles val="exact"/>
        </dgm:presLayoutVars>
      </dgm:prSet>
      <dgm:spPr/>
    </dgm:pt>
    <dgm:pt modelId="{4D1DF424-7347-4CE4-A6DC-3E6CA32B9CF1}" type="pres">
      <dgm:prSet presAssocID="{20196A83-B2A5-44E2-ACE0-DAD580D35B49}" presName="parTxOnly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20FCB63-5ADD-415C-935E-B3BEEE6F0B9E}" type="pres">
      <dgm:prSet presAssocID="{DC70CC3B-6845-4A94-8DD6-FC6D53D1348C}" presName="parSpace" presStyleCnt="0"/>
      <dgm:spPr/>
    </dgm:pt>
    <dgm:pt modelId="{6F5ED152-5C4D-4398-8A71-6B6AFDABEA42}" type="pres">
      <dgm:prSet presAssocID="{ED886986-4D3B-43FB-A74F-41104B7904D0}" presName="parTxOnly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00EAA2-3323-41F3-9C4F-A9E3E3B7AC60}" type="pres">
      <dgm:prSet presAssocID="{B0624BCE-FC3C-4153-BA54-B361F0937279}" presName="parSpace" presStyleCnt="0"/>
      <dgm:spPr/>
    </dgm:pt>
    <dgm:pt modelId="{7176F252-BD14-4C0E-A2D0-9CDB9B5E38B6}" type="pres">
      <dgm:prSet presAssocID="{0A5757AB-796A-4966-A53F-4C3FB589F3CF}" presName="parTxOnly" presStyleLbl="node1" presStyleIdx="2" presStyleCnt="4">
        <dgm:presLayoutVars>
          <dgm:bulletEnabled val="1"/>
        </dgm:presLayoutVars>
      </dgm:prSet>
      <dgm:spPr/>
    </dgm:pt>
    <dgm:pt modelId="{26089C50-EF7F-4570-ADAC-DF7AC71DAD77}" type="pres">
      <dgm:prSet presAssocID="{33C71899-A616-4B98-AD7C-AE059A738C63}" presName="parSpace" presStyleCnt="0"/>
      <dgm:spPr/>
    </dgm:pt>
    <dgm:pt modelId="{8FF016AD-7459-4EE7-B1A3-6179DD31FFD3}" type="pres">
      <dgm:prSet presAssocID="{F2EC1155-44A5-4A2A-A84F-137529F1D8B3}" presName="parTxOnly" presStyleLbl="node1" presStyleIdx="3" presStyleCnt="4" custLinFactX="2828" custLinFactNeighborX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505F4A6-4F00-413E-BC3F-8699A2656F51}" type="presOf" srcId="{20196A83-B2A5-44E2-ACE0-DAD580D35B49}" destId="{4D1DF424-7347-4CE4-A6DC-3E6CA32B9CF1}" srcOrd="0" destOrd="0" presId="urn:microsoft.com/office/officeart/2005/8/layout/hChevron3"/>
    <dgm:cxn modelId="{408C226E-F9C6-4187-8925-BFC80C603DA5}" srcId="{73823B10-6072-47AB-9557-9A04F37C125F}" destId="{20196A83-B2A5-44E2-ACE0-DAD580D35B49}" srcOrd="0" destOrd="0" parTransId="{2CD2723E-FC81-4D7A-906C-C54AEE1C8A1D}" sibTransId="{DC70CC3B-6845-4A94-8DD6-FC6D53D1348C}"/>
    <dgm:cxn modelId="{3990AEA8-85A8-4A8E-B100-090935311C2F}" srcId="{73823B10-6072-47AB-9557-9A04F37C125F}" destId="{F2EC1155-44A5-4A2A-A84F-137529F1D8B3}" srcOrd="3" destOrd="0" parTransId="{0AF0FF28-C3C5-428D-8ABA-39F87082E356}" sibTransId="{F8412548-2036-4A95-8198-ACFF2A1AD6B1}"/>
    <dgm:cxn modelId="{8BD81571-D1A2-48DB-8D2E-8147ED3AE520}" type="presOf" srcId="{F2EC1155-44A5-4A2A-A84F-137529F1D8B3}" destId="{8FF016AD-7459-4EE7-B1A3-6179DD31FFD3}" srcOrd="0" destOrd="0" presId="urn:microsoft.com/office/officeart/2005/8/layout/hChevron3"/>
    <dgm:cxn modelId="{002A8C83-44EE-452A-A184-01F763130370}" type="presOf" srcId="{ED886986-4D3B-43FB-A74F-41104B7904D0}" destId="{6F5ED152-5C4D-4398-8A71-6B6AFDABEA42}" srcOrd="0" destOrd="0" presId="urn:microsoft.com/office/officeart/2005/8/layout/hChevron3"/>
    <dgm:cxn modelId="{0C172411-7A26-40C1-B74C-078876B2CFE4}" type="presOf" srcId="{0A5757AB-796A-4966-A53F-4C3FB589F3CF}" destId="{7176F252-BD14-4C0E-A2D0-9CDB9B5E38B6}" srcOrd="0" destOrd="0" presId="urn:microsoft.com/office/officeart/2005/8/layout/hChevron3"/>
    <dgm:cxn modelId="{F5637572-F0A5-4295-82EE-9D346B9C9837}" srcId="{73823B10-6072-47AB-9557-9A04F37C125F}" destId="{ED886986-4D3B-43FB-A74F-41104B7904D0}" srcOrd="1" destOrd="0" parTransId="{E987013F-91E6-4388-AB4F-DAA66184A4AA}" sibTransId="{B0624BCE-FC3C-4153-BA54-B361F0937279}"/>
    <dgm:cxn modelId="{2C1A0B93-6EFD-469C-A3B0-1C57B18E7CC9}" srcId="{73823B10-6072-47AB-9557-9A04F37C125F}" destId="{0A5757AB-796A-4966-A53F-4C3FB589F3CF}" srcOrd="2" destOrd="0" parTransId="{03AF64AF-AFDF-4FB9-96E3-083E1D7F102B}" sibTransId="{33C71899-A616-4B98-AD7C-AE059A738C63}"/>
    <dgm:cxn modelId="{4DD3D547-E5D4-4352-AF33-CBDA8688465F}" type="presOf" srcId="{73823B10-6072-47AB-9557-9A04F37C125F}" destId="{C6CF5FD8-4AFE-419F-A7EE-4FF21080D3AC}" srcOrd="0" destOrd="0" presId="urn:microsoft.com/office/officeart/2005/8/layout/hChevron3"/>
    <dgm:cxn modelId="{94F93AF3-B083-4F77-9C47-DF7CF50C92D7}" type="presParOf" srcId="{C6CF5FD8-4AFE-419F-A7EE-4FF21080D3AC}" destId="{4D1DF424-7347-4CE4-A6DC-3E6CA32B9CF1}" srcOrd="0" destOrd="0" presId="urn:microsoft.com/office/officeart/2005/8/layout/hChevron3"/>
    <dgm:cxn modelId="{B15F1C25-23BE-4E46-9594-612FEFA0252C}" type="presParOf" srcId="{C6CF5FD8-4AFE-419F-A7EE-4FF21080D3AC}" destId="{A20FCB63-5ADD-415C-935E-B3BEEE6F0B9E}" srcOrd="1" destOrd="0" presId="urn:microsoft.com/office/officeart/2005/8/layout/hChevron3"/>
    <dgm:cxn modelId="{C0207EAA-7462-4B0E-A9F7-55B0A6238006}" type="presParOf" srcId="{C6CF5FD8-4AFE-419F-A7EE-4FF21080D3AC}" destId="{6F5ED152-5C4D-4398-8A71-6B6AFDABEA42}" srcOrd="2" destOrd="0" presId="urn:microsoft.com/office/officeart/2005/8/layout/hChevron3"/>
    <dgm:cxn modelId="{28F09989-2807-4D16-8F72-C2D16FAEDB98}" type="presParOf" srcId="{C6CF5FD8-4AFE-419F-A7EE-4FF21080D3AC}" destId="{1200EAA2-3323-41F3-9C4F-A9E3E3B7AC60}" srcOrd="3" destOrd="0" presId="urn:microsoft.com/office/officeart/2005/8/layout/hChevron3"/>
    <dgm:cxn modelId="{40EA3B46-CE41-46A2-8FC1-1EB56B9AF3C1}" type="presParOf" srcId="{C6CF5FD8-4AFE-419F-A7EE-4FF21080D3AC}" destId="{7176F252-BD14-4C0E-A2D0-9CDB9B5E38B6}" srcOrd="4" destOrd="0" presId="urn:microsoft.com/office/officeart/2005/8/layout/hChevron3"/>
    <dgm:cxn modelId="{CC6915BB-5672-4928-975F-359E1F41676F}" type="presParOf" srcId="{C6CF5FD8-4AFE-419F-A7EE-4FF21080D3AC}" destId="{26089C50-EF7F-4570-ADAC-DF7AC71DAD77}" srcOrd="5" destOrd="0" presId="urn:microsoft.com/office/officeart/2005/8/layout/hChevron3"/>
    <dgm:cxn modelId="{FEC3F0D0-61F3-46B5-87C5-79D34D65484C}" type="presParOf" srcId="{C6CF5FD8-4AFE-419F-A7EE-4FF21080D3AC}" destId="{8FF016AD-7459-4EE7-B1A3-6179DD31FFD3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17D90E-1048-4242-A5FD-F94351FA8068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A3A0BD1-4817-4F54-B77B-EAB238DE3C25}">
      <dgm:prSet phldrT="[Metin]"/>
      <dgm:spPr/>
      <dgm:t>
        <a:bodyPr/>
        <a:lstStyle/>
        <a:p>
          <a:r>
            <a:rPr lang="tr-TR" dirty="0" smtClean="0"/>
            <a:t>Colombia Üniversitesi- Donald </a:t>
          </a:r>
          <a:r>
            <a:rPr lang="tr-TR" dirty="0" err="1" smtClean="0"/>
            <a:t>Super</a:t>
          </a:r>
          <a:endParaRPr lang="tr-TR" dirty="0" smtClean="0"/>
        </a:p>
      </dgm:t>
    </dgm:pt>
    <dgm:pt modelId="{1A11D7B8-43E3-49B3-9EE4-7F198CBC45B6}" type="parTrans" cxnId="{16088D1F-1A30-472B-99B3-2F3F2431DD6E}">
      <dgm:prSet/>
      <dgm:spPr/>
      <dgm:t>
        <a:bodyPr/>
        <a:lstStyle/>
        <a:p>
          <a:endParaRPr lang="tr-TR"/>
        </a:p>
      </dgm:t>
    </dgm:pt>
    <dgm:pt modelId="{90AED3A6-884C-43ED-AD0F-C5EEC47B0091}" type="sibTrans" cxnId="{16088D1F-1A30-472B-99B3-2F3F2431DD6E}">
      <dgm:prSet/>
      <dgm:spPr/>
      <dgm:t>
        <a:bodyPr/>
        <a:lstStyle/>
        <a:p>
          <a:endParaRPr lang="tr-TR"/>
        </a:p>
      </dgm:t>
    </dgm:pt>
    <dgm:pt modelId="{FCFCF7DD-97C5-420B-B714-A36AB888C5E4}">
      <dgm:prSet phldrT="[Metin]"/>
      <dgm:spPr/>
      <dgm:t>
        <a:bodyPr/>
        <a:lstStyle/>
        <a:p>
          <a:r>
            <a:rPr lang="tr-TR" dirty="0" smtClean="0"/>
            <a:t>Maryland Üniversitesi- John </a:t>
          </a:r>
          <a:r>
            <a:rPr lang="tr-TR" dirty="0" err="1" smtClean="0"/>
            <a:t>Crites</a:t>
          </a:r>
          <a:endParaRPr lang="tr-TR" dirty="0"/>
        </a:p>
      </dgm:t>
    </dgm:pt>
    <dgm:pt modelId="{4614E714-37E3-4A38-83BE-43EC98902899}" type="parTrans" cxnId="{BF4D139D-9396-486B-887B-0C9295974AB8}">
      <dgm:prSet/>
      <dgm:spPr/>
      <dgm:t>
        <a:bodyPr/>
        <a:lstStyle/>
        <a:p>
          <a:endParaRPr lang="tr-TR"/>
        </a:p>
      </dgm:t>
    </dgm:pt>
    <dgm:pt modelId="{A7483362-DF31-4474-826A-7BD3D8961D92}" type="sibTrans" cxnId="{BF4D139D-9396-486B-887B-0C9295974AB8}">
      <dgm:prSet/>
      <dgm:spPr/>
      <dgm:t>
        <a:bodyPr/>
        <a:lstStyle/>
        <a:p>
          <a:endParaRPr lang="tr-TR"/>
        </a:p>
      </dgm:t>
    </dgm:pt>
    <dgm:pt modelId="{055EE9C2-7D23-4EE2-9D7E-F72E9F3FCB78}">
      <dgm:prSet phldrT="[Metin]"/>
      <dgm:spPr/>
      <dgm:t>
        <a:bodyPr/>
        <a:lstStyle/>
        <a:p>
          <a:r>
            <a:rPr lang="tr-TR" dirty="0" smtClean="0"/>
            <a:t>John </a:t>
          </a:r>
          <a:r>
            <a:rPr lang="tr-TR" dirty="0" err="1" smtClean="0"/>
            <a:t>Holland</a:t>
          </a:r>
          <a:endParaRPr lang="tr-TR" dirty="0"/>
        </a:p>
      </dgm:t>
    </dgm:pt>
    <dgm:pt modelId="{32261D07-1F87-4E75-A5A4-C379C3A22255}" type="parTrans" cxnId="{DAE9EBA5-8FE8-45C3-96A2-AB86F1CC0D9E}">
      <dgm:prSet/>
      <dgm:spPr/>
      <dgm:t>
        <a:bodyPr/>
        <a:lstStyle/>
        <a:p>
          <a:endParaRPr lang="tr-TR"/>
        </a:p>
      </dgm:t>
    </dgm:pt>
    <dgm:pt modelId="{A078428D-DAC4-4043-9648-20E20CFD8E8A}" type="sibTrans" cxnId="{DAE9EBA5-8FE8-45C3-96A2-AB86F1CC0D9E}">
      <dgm:prSet/>
      <dgm:spPr/>
      <dgm:t>
        <a:bodyPr/>
        <a:lstStyle/>
        <a:p>
          <a:endParaRPr lang="tr-TR"/>
        </a:p>
      </dgm:t>
    </dgm:pt>
    <dgm:pt modelId="{7D5CEC3C-FE98-4FBB-9238-13E14897279C}" type="pres">
      <dgm:prSet presAssocID="{3817D90E-1048-4242-A5FD-F94351FA8068}" presName="linearFlow" presStyleCnt="0">
        <dgm:presLayoutVars>
          <dgm:resizeHandles val="exact"/>
        </dgm:presLayoutVars>
      </dgm:prSet>
      <dgm:spPr/>
    </dgm:pt>
    <dgm:pt modelId="{824A9CFD-20D7-4ACC-A396-557255EDBDC6}" type="pres">
      <dgm:prSet presAssocID="{EA3A0BD1-4817-4F54-B77B-EAB238DE3C25}" presName="node" presStyleLbl="node1" presStyleIdx="0" presStyleCnt="3">
        <dgm:presLayoutVars>
          <dgm:bulletEnabled val="1"/>
        </dgm:presLayoutVars>
      </dgm:prSet>
      <dgm:spPr/>
    </dgm:pt>
    <dgm:pt modelId="{7581EDEB-A68A-4685-8EBF-ECF78092C679}" type="pres">
      <dgm:prSet presAssocID="{90AED3A6-884C-43ED-AD0F-C5EEC47B0091}" presName="sibTrans" presStyleLbl="sibTrans2D1" presStyleIdx="0" presStyleCnt="2"/>
      <dgm:spPr/>
    </dgm:pt>
    <dgm:pt modelId="{FF679BC6-DA42-446B-8D4F-80CF6AA0DB45}" type="pres">
      <dgm:prSet presAssocID="{90AED3A6-884C-43ED-AD0F-C5EEC47B0091}" presName="connectorText" presStyleLbl="sibTrans2D1" presStyleIdx="0" presStyleCnt="2"/>
      <dgm:spPr/>
    </dgm:pt>
    <dgm:pt modelId="{C73B35D1-6FE1-421C-9C78-94E446DB29F8}" type="pres">
      <dgm:prSet presAssocID="{FCFCF7DD-97C5-420B-B714-A36AB888C5E4}" presName="node" presStyleLbl="node1" presStyleIdx="1" presStyleCnt="3">
        <dgm:presLayoutVars>
          <dgm:bulletEnabled val="1"/>
        </dgm:presLayoutVars>
      </dgm:prSet>
      <dgm:spPr/>
    </dgm:pt>
    <dgm:pt modelId="{F7EA773D-17A3-4846-96AE-08710FA08CC5}" type="pres">
      <dgm:prSet presAssocID="{A7483362-DF31-4474-826A-7BD3D8961D92}" presName="sibTrans" presStyleLbl="sibTrans2D1" presStyleIdx="1" presStyleCnt="2"/>
      <dgm:spPr/>
    </dgm:pt>
    <dgm:pt modelId="{64F6AF9B-23FF-48D7-BD2B-57A12F8EDF06}" type="pres">
      <dgm:prSet presAssocID="{A7483362-DF31-4474-826A-7BD3D8961D92}" presName="connectorText" presStyleLbl="sibTrans2D1" presStyleIdx="1" presStyleCnt="2"/>
      <dgm:spPr/>
    </dgm:pt>
    <dgm:pt modelId="{99BE2713-56BB-4923-B96B-128DF23D6F1F}" type="pres">
      <dgm:prSet presAssocID="{055EE9C2-7D23-4EE2-9D7E-F72E9F3FCB78}" presName="node" presStyleLbl="node1" presStyleIdx="2" presStyleCnt="3">
        <dgm:presLayoutVars>
          <dgm:bulletEnabled val="1"/>
        </dgm:presLayoutVars>
      </dgm:prSet>
      <dgm:spPr/>
    </dgm:pt>
  </dgm:ptLst>
  <dgm:cxnLst>
    <dgm:cxn modelId="{FFEBC75B-CC9D-4A2F-9D13-849F723996FE}" type="presOf" srcId="{FCFCF7DD-97C5-420B-B714-A36AB888C5E4}" destId="{C73B35D1-6FE1-421C-9C78-94E446DB29F8}" srcOrd="0" destOrd="0" presId="urn:microsoft.com/office/officeart/2005/8/layout/process2"/>
    <dgm:cxn modelId="{B68A2FDD-994D-49AF-81B5-BF8D1ED0758D}" type="presOf" srcId="{055EE9C2-7D23-4EE2-9D7E-F72E9F3FCB78}" destId="{99BE2713-56BB-4923-B96B-128DF23D6F1F}" srcOrd="0" destOrd="0" presId="urn:microsoft.com/office/officeart/2005/8/layout/process2"/>
    <dgm:cxn modelId="{A1C575A1-5E16-42AB-AAEC-0264214E0944}" type="presOf" srcId="{90AED3A6-884C-43ED-AD0F-C5EEC47B0091}" destId="{7581EDEB-A68A-4685-8EBF-ECF78092C679}" srcOrd="0" destOrd="0" presId="urn:microsoft.com/office/officeart/2005/8/layout/process2"/>
    <dgm:cxn modelId="{16088D1F-1A30-472B-99B3-2F3F2431DD6E}" srcId="{3817D90E-1048-4242-A5FD-F94351FA8068}" destId="{EA3A0BD1-4817-4F54-B77B-EAB238DE3C25}" srcOrd="0" destOrd="0" parTransId="{1A11D7B8-43E3-49B3-9EE4-7F198CBC45B6}" sibTransId="{90AED3A6-884C-43ED-AD0F-C5EEC47B0091}"/>
    <dgm:cxn modelId="{2F873192-6493-4265-884E-E01D904D2053}" type="presOf" srcId="{3817D90E-1048-4242-A5FD-F94351FA8068}" destId="{7D5CEC3C-FE98-4FBB-9238-13E14897279C}" srcOrd="0" destOrd="0" presId="urn:microsoft.com/office/officeart/2005/8/layout/process2"/>
    <dgm:cxn modelId="{BA937FFD-E9EE-40CD-9FA8-28E68896DECD}" type="presOf" srcId="{90AED3A6-884C-43ED-AD0F-C5EEC47B0091}" destId="{FF679BC6-DA42-446B-8D4F-80CF6AA0DB45}" srcOrd="1" destOrd="0" presId="urn:microsoft.com/office/officeart/2005/8/layout/process2"/>
    <dgm:cxn modelId="{C3AF8888-DBE2-4FE9-99C6-E6D38ACF4923}" type="presOf" srcId="{A7483362-DF31-4474-826A-7BD3D8961D92}" destId="{F7EA773D-17A3-4846-96AE-08710FA08CC5}" srcOrd="0" destOrd="0" presId="urn:microsoft.com/office/officeart/2005/8/layout/process2"/>
    <dgm:cxn modelId="{06E4EA67-76E0-4A9D-B666-323DDB96B3DC}" type="presOf" srcId="{EA3A0BD1-4817-4F54-B77B-EAB238DE3C25}" destId="{824A9CFD-20D7-4ACC-A396-557255EDBDC6}" srcOrd="0" destOrd="0" presId="urn:microsoft.com/office/officeart/2005/8/layout/process2"/>
    <dgm:cxn modelId="{DAE9EBA5-8FE8-45C3-96A2-AB86F1CC0D9E}" srcId="{3817D90E-1048-4242-A5FD-F94351FA8068}" destId="{055EE9C2-7D23-4EE2-9D7E-F72E9F3FCB78}" srcOrd="2" destOrd="0" parTransId="{32261D07-1F87-4E75-A5A4-C379C3A22255}" sibTransId="{A078428D-DAC4-4043-9648-20E20CFD8E8A}"/>
    <dgm:cxn modelId="{BF4D139D-9396-486B-887B-0C9295974AB8}" srcId="{3817D90E-1048-4242-A5FD-F94351FA8068}" destId="{FCFCF7DD-97C5-420B-B714-A36AB888C5E4}" srcOrd="1" destOrd="0" parTransId="{4614E714-37E3-4A38-83BE-43EC98902899}" sibTransId="{A7483362-DF31-4474-826A-7BD3D8961D92}"/>
    <dgm:cxn modelId="{BF923788-91A6-4646-920F-4D42ABC85264}" type="presOf" srcId="{A7483362-DF31-4474-826A-7BD3D8961D92}" destId="{64F6AF9B-23FF-48D7-BD2B-57A12F8EDF06}" srcOrd="1" destOrd="0" presId="urn:microsoft.com/office/officeart/2005/8/layout/process2"/>
    <dgm:cxn modelId="{32DFFD9A-FE03-4D96-9357-F28DFA25E99B}" type="presParOf" srcId="{7D5CEC3C-FE98-4FBB-9238-13E14897279C}" destId="{824A9CFD-20D7-4ACC-A396-557255EDBDC6}" srcOrd="0" destOrd="0" presId="urn:microsoft.com/office/officeart/2005/8/layout/process2"/>
    <dgm:cxn modelId="{BA11637F-9808-4D11-8209-724054EC6E0E}" type="presParOf" srcId="{7D5CEC3C-FE98-4FBB-9238-13E14897279C}" destId="{7581EDEB-A68A-4685-8EBF-ECF78092C679}" srcOrd="1" destOrd="0" presId="urn:microsoft.com/office/officeart/2005/8/layout/process2"/>
    <dgm:cxn modelId="{E28506E6-3446-4C5F-B313-BE26440FAD70}" type="presParOf" srcId="{7581EDEB-A68A-4685-8EBF-ECF78092C679}" destId="{FF679BC6-DA42-446B-8D4F-80CF6AA0DB45}" srcOrd="0" destOrd="0" presId="urn:microsoft.com/office/officeart/2005/8/layout/process2"/>
    <dgm:cxn modelId="{3F3B6BE2-99E2-4F3D-954F-4DE668F57CF2}" type="presParOf" srcId="{7D5CEC3C-FE98-4FBB-9238-13E14897279C}" destId="{C73B35D1-6FE1-421C-9C78-94E446DB29F8}" srcOrd="2" destOrd="0" presId="urn:microsoft.com/office/officeart/2005/8/layout/process2"/>
    <dgm:cxn modelId="{BB04BCB0-96E3-4C23-AF7B-343E710D3AF3}" type="presParOf" srcId="{7D5CEC3C-FE98-4FBB-9238-13E14897279C}" destId="{F7EA773D-17A3-4846-96AE-08710FA08CC5}" srcOrd="3" destOrd="0" presId="urn:microsoft.com/office/officeart/2005/8/layout/process2"/>
    <dgm:cxn modelId="{7E98B690-A4EC-448D-A738-C23D3E86795E}" type="presParOf" srcId="{F7EA773D-17A3-4846-96AE-08710FA08CC5}" destId="{64F6AF9B-23FF-48D7-BD2B-57A12F8EDF06}" srcOrd="0" destOrd="0" presId="urn:microsoft.com/office/officeart/2005/8/layout/process2"/>
    <dgm:cxn modelId="{F2B1422A-2EDF-4AB7-B15C-431770BE1873}" type="presParOf" srcId="{7D5CEC3C-FE98-4FBB-9238-13E14897279C}" destId="{99BE2713-56BB-4923-B96B-128DF23D6F1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01990F-D5AE-4350-8A6E-E0DC4037ACF3}" type="doc">
      <dgm:prSet loTypeId="urn:microsoft.com/office/officeart/2005/8/layout/arrow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E889454-321B-4DE9-A255-78F2513A81CA}">
      <dgm:prSet phldrT="[Metin]"/>
      <dgm:spPr/>
      <dgm:t>
        <a:bodyPr/>
        <a:lstStyle/>
        <a:p>
          <a:r>
            <a:rPr lang="tr-TR" dirty="0" smtClean="0"/>
            <a:t>Hangi meslek bana uygun?</a:t>
          </a:r>
          <a:endParaRPr lang="tr-TR" dirty="0"/>
        </a:p>
      </dgm:t>
    </dgm:pt>
    <dgm:pt modelId="{BCDDB10D-6C35-43F2-866D-A70103A37AC9}" type="parTrans" cxnId="{61F52AEE-406E-4C34-807C-739837F5EACA}">
      <dgm:prSet/>
      <dgm:spPr/>
      <dgm:t>
        <a:bodyPr/>
        <a:lstStyle/>
        <a:p>
          <a:endParaRPr lang="tr-TR"/>
        </a:p>
      </dgm:t>
    </dgm:pt>
    <dgm:pt modelId="{E5FE9977-CBF3-46AE-9DA4-41D07374FE3C}" type="sibTrans" cxnId="{61F52AEE-406E-4C34-807C-739837F5EACA}">
      <dgm:prSet/>
      <dgm:spPr/>
      <dgm:t>
        <a:bodyPr/>
        <a:lstStyle/>
        <a:p>
          <a:endParaRPr lang="tr-TR"/>
        </a:p>
      </dgm:t>
    </dgm:pt>
    <dgm:pt modelId="{15570B9B-5C7A-449E-AC84-0F3641E1774A}">
      <dgm:prSet phldrT="[Metin]"/>
      <dgm:spPr/>
      <dgm:t>
        <a:bodyPr/>
        <a:lstStyle/>
        <a:p>
          <a:r>
            <a:rPr lang="tr-TR" dirty="0" smtClean="0"/>
            <a:t>Hayatımla ne yapacağım?</a:t>
          </a:r>
          <a:endParaRPr lang="tr-TR" dirty="0"/>
        </a:p>
      </dgm:t>
    </dgm:pt>
    <dgm:pt modelId="{5324B882-CBA6-44DC-9157-C70B4DA20966}" type="parTrans" cxnId="{15465A71-1BB8-474F-8EB5-73799AE02DC6}">
      <dgm:prSet/>
      <dgm:spPr/>
      <dgm:t>
        <a:bodyPr/>
        <a:lstStyle/>
        <a:p>
          <a:endParaRPr lang="tr-TR"/>
        </a:p>
      </dgm:t>
    </dgm:pt>
    <dgm:pt modelId="{997996CC-0B4C-4AB4-97D3-CA0B518276FA}" type="sibTrans" cxnId="{15465A71-1BB8-474F-8EB5-73799AE02DC6}">
      <dgm:prSet/>
      <dgm:spPr/>
      <dgm:t>
        <a:bodyPr/>
        <a:lstStyle/>
        <a:p>
          <a:endParaRPr lang="tr-TR"/>
        </a:p>
      </dgm:t>
    </dgm:pt>
    <dgm:pt modelId="{F1602FA4-8DA8-43C3-B37C-7AB02DAA32F7}" type="pres">
      <dgm:prSet presAssocID="{2501990F-D5AE-4350-8A6E-E0DC4037ACF3}" presName="compositeShape" presStyleCnt="0">
        <dgm:presLayoutVars>
          <dgm:chMax val="2"/>
          <dgm:dir/>
          <dgm:resizeHandles val="exact"/>
        </dgm:presLayoutVars>
      </dgm:prSet>
      <dgm:spPr/>
    </dgm:pt>
    <dgm:pt modelId="{10D4B330-700E-4382-836E-37097CB5F287}" type="pres">
      <dgm:prSet presAssocID="{9E889454-321B-4DE9-A255-78F2513A81CA}" presName="upArrow" presStyleLbl="node1" presStyleIdx="0" presStyleCnt="2"/>
      <dgm:spPr/>
    </dgm:pt>
    <dgm:pt modelId="{C4D2BF50-23BA-454C-8897-2BB34101A413}" type="pres">
      <dgm:prSet presAssocID="{9E889454-321B-4DE9-A255-78F2513A81CA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58847D48-B753-49CF-97E3-15EA5FE54197}" type="pres">
      <dgm:prSet presAssocID="{15570B9B-5C7A-449E-AC84-0F3641E1774A}" presName="downArrow" presStyleLbl="node1" presStyleIdx="1" presStyleCnt="2"/>
      <dgm:spPr/>
    </dgm:pt>
    <dgm:pt modelId="{DF13D578-F7C5-4FB4-9AD7-CB100CD88506}" type="pres">
      <dgm:prSet presAssocID="{15570B9B-5C7A-449E-AC84-0F3641E1774A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AD1DBD40-EBDA-43DB-A8B7-F0722A0931DC}" type="presOf" srcId="{15570B9B-5C7A-449E-AC84-0F3641E1774A}" destId="{DF13D578-F7C5-4FB4-9AD7-CB100CD88506}" srcOrd="0" destOrd="0" presId="urn:microsoft.com/office/officeart/2005/8/layout/arrow4"/>
    <dgm:cxn modelId="{15465A71-1BB8-474F-8EB5-73799AE02DC6}" srcId="{2501990F-D5AE-4350-8A6E-E0DC4037ACF3}" destId="{15570B9B-5C7A-449E-AC84-0F3641E1774A}" srcOrd="1" destOrd="0" parTransId="{5324B882-CBA6-44DC-9157-C70B4DA20966}" sibTransId="{997996CC-0B4C-4AB4-97D3-CA0B518276FA}"/>
    <dgm:cxn modelId="{B307A0DE-7593-4EF2-8D0D-06FD2B3400F7}" type="presOf" srcId="{9E889454-321B-4DE9-A255-78F2513A81CA}" destId="{C4D2BF50-23BA-454C-8897-2BB34101A413}" srcOrd="0" destOrd="0" presId="urn:microsoft.com/office/officeart/2005/8/layout/arrow4"/>
    <dgm:cxn modelId="{6F8A44F2-22CD-4E05-9D77-75FEB5010428}" type="presOf" srcId="{2501990F-D5AE-4350-8A6E-E0DC4037ACF3}" destId="{F1602FA4-8DA8-43C3-B37C-7AB02DAA32F7}" srcOrd="0" destOrd="0" presId="urn:microsoft.com/office/officeart/2005/8/layout/arrow4"/>
    <dgm:cxn modelId="{61F52AEE-406E-4C34-807C-739837F5EACA}" srcId="{2501990F-D5AE-4350-8A6E-E0DC4037ACF3}" destId="{9E889454-321B-4DE9-A255-78F2513A81CA}" srcOrd="0" destOrd="0" parTransId="{BCDDB10D-6C35-43F2-866D-A70103A37AC9}" sibTransId="{E5FE9977-CBF3-46AE-9DA4-41D07374FE3C}"/>
    <dgm:cxn modelId="{AA33375C-4B11-4B3A-B428-F2591DE188DD}" type="presParOf" srcId="{F1602FA4-8DA8-43C3-B37C-7AB02DAA32F7}" destId="{10D4B330-700E-4382-836E-37097CB5F287}" srcOrd="0" destOrd="0" presId="urn:microsoft.com/office/officeart/2005/8/layout/arrow4"/>
    <dgm:cxn modelId="{48E96AEC-D092-4853-AA3B-AFEABC17E892}" type="presParOf" srcId="{F1602FA4-8DA8-43C3-B37C-7AB02DAA32F7}" destId="{C4D2BF50-23BA-454C-8897-2BB34101A413}" srcOrd="1" destOrd="0" presId="urn:microsoft.com/office/officeart/2005/8/layout/arrow4"/>
    <dgm:cxn modelId="{7D7EFAD3-2996-47BF-98DA-8399B4105554}" type="presParOf" srcId="{F1602FA4-8DA8-43C3-B37C-7AB02DAA32F7}" destId="{58847D48-B753-49CF-97E3-15EA5FE54197}" srcOrd="2" destOrd="0" presId="urn:microsoft.com/office/officeart/2005/8/layout/arrow4"/>
    <dgm:cxn modelId="{B50B81A4-6784-429B-BDF1-56B8A99E2C24}" type="presParOf" srcId="{F1602FA4-8DA8-43C3-B37C-7AB02DAA32F7}" destId="{DF13D578-F7C5-4FB4-9AD7-CB100CD88506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1DF424-7347-4CE4-A6DC-3E6CA32B9CF1}">
      <dsp:nvSpPr>
        <dsp:cNvPr id="0" name=""/>
        <dsp:cNvSpPr/>
      </dsp:nvSpPr>
      <dsp:spPr>
        <a:xfrm>
          <a:off x="2760" y="1578171"/>
          <a:ext cx="2769314" cy="110772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Lisans: Psikoloji-John </a:t>
          </a:r>
          <a:r>
            <a:rPr lang="tr-TR" sz="1500" kern="1200" dirty="0" err="1" smtClean="0"/>
            <a:t>Carroll</a:t>
          </a:r>
          <a:r>
            <a:rPr lang="tr-TR" sz="1500" kern="1200" dirty="0" smtClean="0"/>
            <a:t> Üniversitesi </a:t>
          </a:r>
          <a:endParaRPr lang="tr-TR" sz="1500" kern="1200" dirty="0"/>
        </a:p>
      </dsp:txBody>
      <dsp:txXfrm>
        <a:off x="2760" y="1578171"/>
        <a:ext cx="2492383" cy="1107725"/>
      </dsp:txXfrm>
    </dsp:sp>
    <dsp:sp modelId="{6F5ED152-5C4D-4398-8A71-6B6AFDABEA42}">
      <dsp:nvSpPr>
        <dsp:cNvPr id="0" name=""/>
        <dsp:cNvSpPr/>
      </dsp:nvSpPr>
      <dsp:spPr>
        <a:xfrm>
          <a:off x="2218211" y="1578171"/>
          <a:ext cx="2769314" cy="11077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Yüksek Lisans: Okul Psikolojisi-John </a:t>
          </a:r>
          <a:r>
            <a:rPr lang="tr-TR" sz="1500" kern="1200" dirty="0" err="1" smtClean="0"/>
            <a:t>Carroll</a:t>
          </a:r>
          <a:r>
            <a:rPr lang="tr-TR" sz="1500" kern="1200" dirty="0" smtClean="0"/>
            <a:t> Üniversitesi</a:t>
          </a:r>
          <a:endParaRPr lang="tr-TR" sz="1500" kern="1200" dirty="0"/>
        </a:p>
      </dsp:txBody>
      <dsp:txXfrm>
        <a:off x="2772074" y="1578171"/>
        <a:ext cx="1661589" cy="1107725"/>
      </dsp:txXfrm>
    </dsp:sp>
    <dsp:sp modelId="{7176F252-BD14-4C0E-A2D0-9CDB9B5E38B6}">
      <dsp:nvSpPr>
        <dsp:cNvPr id="0" name=""/>
        <dsp:cNvSpPr/>
      </dsp:nvSpPr>
      <dsp:spPr>
        <a:xfrm>
          <a:off x="4433662" y="1578171"/>
          <a:ext cx="2769314" cy="11077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smtClean="0"/>
            <a:t>Doktora: Rehberlik ve Danışmanlık-Kent State Üniversitesi</a:t>
          </a:r>
          <a:endParaRPr lang="tr-TR" sz="1500" kern="1200"/>
        </a:p>
      </dsp:txBody>
      <dsp:txXfrm>
        <a:off x="4987525" y="1578171"/>
        <a:ext cx="1661589" cy="1107725"/>
      </dsp:txXfrm>
    </dsp:sp>
    <dsp:sp modelId="{8FF016AD-7459-4EE7-B1A3-6179DD31FFD3}">
      <dsp:nvSpPr>
        <dsp:cNvPr id="0" name=""/>
        <dsp:cNvSpPr/>
      </dsp:nvSpPr>
      <dsp:spPr>
        <a:xfrm>
          <a:off x="6651873" y="1578171"/>
          <a:ext cx="2769314" cy="110772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40005" rIns="20003" bIns="4000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Northeastern Ohio Üniversitesi Tıp Fakültesi Davranış Bilimleri Bölümü </a:t>
          </a:r>
          <a:endParaRPr lang="tr-TR" sz="1500" kern="1200" dirty="0"/>
        </a:p>
      </dsp:txBody>
      <dsp:txXfrm>
        <a:off x="7205736" y="1578171"/>
        <a:ext cx="1661589" cy="11077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A9CFD-20D7-4ACC-A396-557255EDBDC6}">
      <dsp:nvSpPr>
        <dsp:cNvPr id="0" name=""/>
        <dsp:cNvSpPr/>
      </dsp:nvSpPr>
      <dsp:spPr>
        <a:xfrm>
          <a:off x="400487" y="0"/>
          <a:ext cx="2051406" cy="582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Colombia Üniversitesi- Donald </a:t>
          </a:r>
          <a:r>
            <a:rPr lang="tr-TR" sz="1600" kern="1200" dirty="0" err="1" smtClean="0"/>
            <a:t>Super</a:t>
          </a:r>
          <a:endParaRPr lang="tr-TR" sz="1600" kern="1200" dirty="0" smtClean="0"/>
        </a:p>
      </dsp:txBody>
      <dsp:txXfrm>
        <a:off x="417562" y="17075"/>
        <a:ext cx="2017256" cy="548843"/>
      </dsp:txXfrm>
    </dsp:sp>
    <dsp:sp modelId="{7581EDEB-A68A-4685-8EBF-ECF78092C679}">
      <dsp:nvSpPr>
        <dsp:cNvPr id="0" name=""/>
        <dsp:cNvSpPr/>
      </dsp:nvSpPr>
      <dsp:spPr>
        <a:xfrm rot="5400000">
          <a:off x="1316879" y="597567"/>
          <a:ext cx="218622" cy="2623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-5400000">
        <a:off x="1347487" y="619429"/>
        <a:ext cx="157408" cy="153035"/>
      </dsp:txXfrm>
    </dsp:sp>
    <dsp:sp modelId="{C73B35D1-6FE1-421C-9C78-94E446DB29F8}">
      <dsp:nvSpPr>
        <dsp:cNvPr id="0" name=""/>
        <dsp:cNvSpPr/>
      </dsp:nvSpPr>
      <dsp:spPr>
        <a:xfrm>
          <a:off x="400487" y="874489"/>
          <a:ext cx="2051406" cy="582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Maryland Üniversitesi- John </a:t>
          </a:r>
          <a:r>
            <a:rPr lang="tr-TR" sz="1600" kern="1200" dirty="0" err="1" smtClean="0"/>
            <a:t>Crites</a:t>
          </a:r>
          <a:endParaRPr lang="tr-TR" sz="1600" kern="1200" dirty="0"/>
        </a:p>
      </dsp:txBody>
      <dsp:txXfrm>
        <a:off x="417562" y="891564"/>
        <a:ext cx="2017256" cy="548843"/>
      </dsp:txXfrm>
    </dsp:sp>
    <dsp:sp modelId="{F7EA773D-17A3-4846-96AE-08710FA08CC5}">
      <dsp:nvSpPr>
        <dsp:cNvPr id="0" name=""/>
        <dsp:cNvSpPr/>
      </dsp:nvSpPr>
      <dsp:spPr>
        <a:xfrm rot="5400000">
          <a:off x="1316879" y="1472057"/>
          <a:ext cx="218622" cy="2623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-5400000">
        <a:off x="1347487" y="1493919"/>
        <a:ext cx="157408" cy="153035"/>
      </dsp:txXfrm>
    </dsp:sp>
    <dsp:sp modelId="{99BE2713-56BB-4923-B96B-128DF23D6F1F}">
      <dsp:nvSpPr>
        <dsp:cNvPr id="0" name=""/>
        <dsp:cNvSpPr/>
      </dsp:nvSpPr>
      <dsp:spPr>
        <a:xfrm>
          <a:off x="400487" y="1748979"/>
          <a:ext cx="2051406" cy="582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John </a:t>
          </a:r>
          <a:r>
            <a:rPr lang="tr-TR" sz="1600" kern="1200" dirty="0" err="1" smtClean="0"/>
            <a:t>Holland</a:t>
          </a:r>
          <a:endParaRPr lang="tr-TR" sz="1600" kern="1200" dirty="0"/>
        </a:p>
      </dsp:txBody>
      <dsp:txXfrm>
        <a:off x="417562" y="1766054"/>
        <a:ext cx="2017256" cy="548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D4B330-700E-4382-836E-37097CB5F287}">
      <dsp:nvSpPr>
        <dsp:cNvPr id="0" name=""/>
        <dsp:cNvSpPr/>
      </dsp:nvSpPr>
      <dsp:spPr>
        <a:xfrm>
          <a:off x="709742" y="0"/>
          <a:ext cx="2300223" cy="172516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D2BF50-23BA-454C-8897-2BB34101A413}">
      <dsp:nvSpPr>
        <dsp:cNvPr id="0" name=""/>
        <dsp:cNvSpPr/>
      </dsp:nvSpPr>
      <dsp:spPr>
        <a:xfrm>
          <a:off x="3078972" y="0"/>
          <a:ext cx="5700268" cy="1725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0" tIns="0" rIns="355600" bIns="35560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dirty="0" smtClean="0"/>
            <a:t>Hangi meslek bana uygun?</a:t>
          </a:r>
          <a:endParaRPr lang="tr-TR" sz="5000" kern="1200" dirty="0"/>
        </a:p>
      </dsp:txBody>
      <dsp:txXfrm>
        <a:off x="3078972" y="0"/>
        <a:ext cx="5700268" cy="1725168"/>
      </dsp:txXfrm>
    </dsp:sp>
    <dsp:sp modelId="{58847D48-B753-49CF-97E3-15EA5FE54197}">
      <dsp:nvSpPr>
        <dsp:cNvPr id="0" name=""/>
        <dsp:cNvSpPr/>
      </dsp:nvSpPr>
      <dsp:spPr>
        <a:xfrm>
          <a:off x="1399809" y="1868932"/>
          <a:ext cx="2300223" cy="1725168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13D578-F7C5-4FB4-9AD7-CB100CD88506}">
      <dsp:nvSpPr>
        <dsp:cNvPr id="0" name=""/>
        <dsp:cNvSpPr/>
      </dsp:nvSpPr>
      <dsp:spPr>
        <a:xfrm>
          <a:off x="3769039" y="1868932"/>
          <a:ext cx="5700268" cy="17251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0" tIns="0" rIns="355600" bIns="35560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000" kern="1200" dirty="0" smtClean="0"/>
            <a:t>Hayatımla ne yapacağım?</a:t>
          </a:r>
          <a:endParaRPr lang="tr-TR" sz="5000" kern="1200" dirty="0"/>
        </a:p>
      </dsp:txBody>
      <dsp:txXfrm>
        <a:off x="3769039" y="1868932"/>
        <a:ext cx="5700268" cy="1725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7055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857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793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15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68324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98464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75920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80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34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896982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079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03B6C3-7D20-4C79-83DD-AF44DDA9A58F}" type="datetimeFigureOut">
              <a:rPr lang="tr-TR" smtClean="0"/>
              <a:t>10.12.2019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79C7416-4A8C-4245-98D1-8EF9BB1FF9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525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400" dirty="0" err="1" smtClean="0"/>
              <a:t>Savickas’In</a:t>
            </a:r>
            <a:r>
              <a:rPr lang="tr-TR" sz="4400" dirty="0" smtClean="0"/>
              <a:t> </a:t>
            </a:r>
            <a:br>
              <a:rPr lang="tr-TR" sz="4400" dirty="0" smtClean="0"/>
            </a:br>
            <a:r>
              <a:rPr lang="tr-TR" sz="4400" dirty="0" smtClean="0"/>
              <a:t>Kariyer </a:t>
            </a:r>
            <a:br>
              <a:rPr lang="tr-TR" sz="4400" dirty="0" smtClean="0"/>
            </a:br>
            <a:r>
              <a:rPr lang="tr-TR" sz="4400" dirty="0" smtClean="0"/>
              <a:t>yapılandırma </a:t>
            </a:r>
            <a:br>
              <a:rPr lang="tr-TR" sz="4400" dirty="0" smtClean="0"/>
            </a:br>
            <a:r>
              <a:rPr lang="tr-TR" sz="4400" dirty="0" smtClean="0"/>
              <a:t>kuramı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Kübra berber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300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yapılandırma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460310"/>
            <a:ext cx="10178322" cy="5186149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Kariyer Yapılandırma Kuramının 16 Önermesi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Bir toplum ve kurumları </a:t>
            </a:r>
            <a:r>
              <a:rPr lang="tr-TR" dirty="0" smtClean="0"/>
              <a:t>bireyin yaşamının rotasını sosyal roller yoluyla yapılandırır. Bireyin </a:t>
            </a:r>
            <a:r>
              <a:rPr lang="tr-TR" dirty="0"/>
              <a:t>yaşam yapısı</a:t>
            </a:r>
            <a:r>
              <a:rPr lang="tr-TR" dirty="0" smtClean="0"/>
              <a:t>, toplumsal </a:t>
            </a:r>
            <a:r>
              <a:rPr lang="tr-TR" dirty="0"/>
              <a:t>cinsiyet gibi sosyal süreçler tarafından şekillendirilmiş, çekirdek ve çevresel rollerden oluşur. İş ve aile gibi ana roller arasındaki denge istikrarı artırırken dengesizlik; gerginlik yaratır</a:t>
            </a:r>
            <a:r>
              <a:rPr lang="tr-TR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Meslekler</a:t>
            </a:r>
            <a:r>
              <a:rPr lang="tr-TR" dirty="0"/>
              <a:t>, çoğu erkek ve kadın için </a:t>
            </a:r>
            <a:r>
              <a:rPr lang="tr-TR" dirty="0" smtClean="0"/>
              <a:t>kişiliğin düzenlemesi için </a:t>
            </a:r>
            <a:r>
              <a:rPr lang="tr-TR" dirty="0"/>
              <a:t>temel bir rol ve odak sağlar; ancak bazı bireyler için bu </a:t>
            </a:r>
            <a:r>
              <a:rPr lang="tr-TR" dirty="0" smtClean="0"/>
              <a:t>odak olmayabilir. Böyle bir durumda </a:t>
            </a:r>
            <a:r>
              <a:rPr lang="tr-TR" dirty="0"/>
              <a:t>öğrenci, veli, ev </a:t>
            </a:r>
            <a:r>
              <a:rPr lang="tr-TR" dirty="0" smtClean="0"/>
              <a:t>kadını </a:t>
            </a:r>
            <a:r>
              <a:rPr lang="tr-TR" dirty="0"/>
              <a:t>ve vatandaş gibi diğer yaşam rolleri </a:t>
            </a:r>
            <a:r>
              <a:rPr lang="tr-TR" dirty="0" smtClean="0"/>
              <a:t>merkezde olabilir. Yaşam rolleriyle ilgili kişisel tercihler sosyal alışkanlıklara dayanır.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Bir bireyin kariyer örüntüsü - yani elde edilen meslek düzeyi ve işlerin sırası, sıklığı ve süresi - ebeveynlerin sosyoekonomik düzeyi ve kişinin eğitimi, yetenekleri, kişilik özellikleri, benlik kavramı ve kariyer uyumu ile toplum tarafından sunulan fırsatların etkileşimi tarafından belirlenir</a:t>
            </a:r>
            <a:r>
              <a:rPr lang="tr-TR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İnsanlar yetenek, kişilik özellikleri ve benlik kavramları gibi mesleki özelliklerde farklılık gösterir.</a:t>
            </a: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675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yapılandırma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460310"/>
            <a:ext cx="10178322" cy="503602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Kariyer Yapılandırma Kuramının 16 Önermesi</a:t>
            </a:r>
          </a:p>
          <a:p>
            <a:pPr marL="457200" indent="-457200">
              <a:buAutoNum type="arabicPeriod" startAt="5"/>
            </a:pPr>
            <a:r>
              <a:rPr lang="tr-TR" dirty="0"/>
              <a:t>Her meslek, kendi içinde </a:t>
            </a:r>
            <a:r>
              <a:rPr lang="tr-TR" dirty="0" smtClean="0"/>
              <a:t>bireysel </a:t>
            </a:r>
            <a:r>
              <a:rPr lang="tr-TR" dirty="0"/>
              <a:t>farklılıklara izin veren mesleki özellikler </a:t>
            </a:r>
            <a:r>
              <a:rPr lang="tr-TR" dirty="0" smtClean="0"/>
              <a:t>bakımından </a:t>
            </a:r>
            <a:r>
              <a:rPr lang="tr-TR" dirty="0"/>
              <a:t>farklı bir örüntü </a:t>
            </a:r>
            <a:r>
              <a:rPr lang="tr-TR" dirty="0" smtClean="0"/>
              <a:t>gerektirir. </a:t>
            </a:r>
            <a:r>
              <a:rPr lang="tr-TR" dirty="0" smtClean="0"/>
              <a:t>İnsanlar </a:t>
            </a:r>
            <a:r>
              <a:rPr lang="tr-TR" dirty="0"/>
              <a:t>mesleki özellikleri ve mesleki gereklilikleri nedeniyle çeşitli mesleklere hak kazanırlar</a:t>
            </a:r>
            <a:r>
              <a:rPr lang="tr-TR" dirty="0" smtClean="0"/>
              <a:t>.</a:t>
            </a:r>
          </a:p>
          <a:p>
            <a:pPr marL="457200" indent="-457200">
              <a:buAutoNum type="arabicPeriod" startAt="5"/>
            </a:pPr>
            <a:r>
              <a:rPr lang="tr-TR" dirty="0"/>
              <a:t>İnsanlar mesleki özellikleri ve </a:t>
            </a:r>
            <a:r>
              <a:rPr lang="tr-TR" dirty="0" smtClean="0"/>
              <a:t>mesleğin gereklilikleri nedeniyle </a:t>
            </a:r>
            <a:r>
              <a:rPr lang="tr-TR" dirty="0"/>
              <a:t>çeşitli meslekler için nitelikli eleman olurlar</a:t>
            </a:r>
            <a:r>
              <a:rPr lang="tr-TR" dirty="0" smtClean="0"/>
              <a:t>.</a:t>
            </a:r>
          </a:p>
          <a:p>
            <a:pPr marL="457200" indent="-457200">
              <a:buAutoNum type="arabicPeriod" startAt="5"/>
            </a:pPr>
            <a:r>
              <a:rPr lang="tr-TR" dirty="0"/>
              <a:t>Mesleki başarı; bireyde öne çıkan mesleki kişilik </a:t>
            </a:r>
            <a:r>
              <a:rPr lang="tr-TR" dirty="0" smtClean="0"/>
              <a:t>özellikleri </a:t>
            </a:r>
            <a:r>
              <a:rPr lang="tr-TR" dirty="0"/>
              <a:t>ile icra edilen işin </a:t>
            </a:r>
            <a:r>
              <a:rPr lang="tr-TR" dirty="0" smtClean="0"/>
              <a:t>gerektirdiği </a:t>
            </a:r>
            <a:r>
              <a:rPr lang="tr-TR" dirty="0"/>
              <a:t>rollerin uygunluk </a:t>
            </a:r>
            <a:r>
              <a:rPr lang="tr-TR" dirty="0" smtClean="0"/>
              <a:t>düzeyine </a:t>
            </a:r>
            <a:r>
              <a:rPr lang="tr-TR" dirty="0"/>
              <a:t>bağlıdır. </a:t>
            </a:r>
          </a:p>
          <a:p>
            <a:pPr marL="457200" indent="-457200">
              <a:buAutoNum type="arabicPeriod" startAt="5"/>
            </a:pPr>
            <a:r>
              <a:rPr lang="tr-TR" dirty="0" smtClean="0"/>
              <a:t>İş </a:t>
            </a:r>
            <a:r>
              <a:rPr lang="tr-TR" dirty="0"/>
              <a:t>doyumu; mesleki benlik kavramının ne derece </a:t>
            </a:r>
            <a:r>
              <a:rPr lang="tr-TR" dirty="0" smtClean="0"/>
              <a:t>uygulamaya </a:t>
            </a:r>
            <a:r>
              <a:rPr lang="tr-TR" dirty="0"/>
              <a:t>aktarabildiği ile </a:t>
            </a:r>
            <a:r>
              <a:rPr lang="tr-TR" dirty="0" smtClean="0"/>
              <a:t>ilgilidir</a:t>
            </a:r>
            <a:r>
              <a:rPr lang="tr-TR" dirty="0"/>
              <a:t>. </a:t>
            </a:r>
            <a:endParaRPr lang="tr-TR" dirty="0" smtClean="0"/>
          </a:p>
          <a:p>
            <a:pPr marL="457200" indent="-457200">
              <a:buAutoNum type="arabicPeriod" startAt="5"/>
            </a:pPr>
            <a:r>
              <a:rPr lang="tr-TR" dirty="0"/>
              <a:t>Kariyer yapılandırma süreci temel olarak mesleki benlik kavramının oluşturulması ve iş rolleri aracılığıyla </a:t>
            </a:r>
            <a:r>
              <a:rPr lang="tr-TR" dirty="0" smtClean="0"/>
              <a:t>uygulamaya </a:t>
            </a:r>
            <a:r>
              <a:rPr lang="tr-TR" dirty="0"/>
              <a:t>konmasıdır. Bu aktarım bireysel ve sosyal faktörler arasında sentez ve uzlaşma sağlanmasını içerir, rol </a:t>
            </a:r>
            <a:r>
              <a:rPr lang="tr-TR" dirty="0" smtClean="0"/>
              <a:t>oynama </a:t>
            </a:r>
            <a:r>
              <a:rPr lang="tr-TR" dirty="0"/>
              <a:t>ya da geribildirimlerden elde edilen öğrenme </a:t>
            </a:r>
            <a:r>
              <a:rPr lang="tr-TR" dirty="0" smtClean="0"/>
              <a:t>yaşantıları </a:t>
            </a:r>
            <a:r>
              <a:rPr lang="tr-TR" dirty="0"/>
              <a:t>aracılığıyla gelişir. Bu süreç bireyin hayal kurması, danışma oturumlarına </a:t>
            </a:r>
            <a:r>
              <a:rPr lang="tr-TR" dirty="0" smtClean="0"/>
              <a:t>katılması</a:t>
            </a:r>
            <a:r>
              <a:rPr lang="tr-TR" dirty="0"/>
              <a:t>, hobiler, kulüpler, yarı zamanlı işler gibi gerçek </a:t>
            </a:r>
            <a:r>
              <a:rPr lang="tr-TR" dirty="0" smtClean="0"/>
              <a:t>yaşam </a:t>
            </a:r>
            <a:r>
              <a:rPr lang="tr-TR" dirty="0"/>
              <a:t>etkinliklerine katılması ile </a:t>
            </a:r>
            <a:r>
              <a:rPr lang="tr-TR" dirty="0" smtClean="0"/>
              <a:t>gerçekleştirilir.</a:t>
            </a:r>
          </a:p>
        </p:txBody>
      </p:sp>
    </p:spTree>
    <p:extLst>
      <p:ext uri="{BB962C8B-B14F-4D97-AF65-F5344CB8AC3E}">
        <p14:creationId xmlns:p14="http://schemas.microsoft.com/office/powerpoint/2010/main" val="399386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yapılandırma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460310"/>
            <a:ext cx="10178322" cy="503602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Kariyer Yapılandırma Kuramının 16 </a:t>
            </a:r>
            <a:r>
              <a:rPr lang="tr-TR" dirty="0" smtClean="0"/>
              <a:t>Önermesi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tr-TR" dirty="0"/>
              <a:t>Geç ergenlik döneminden ileriye doğru mesleki benlik kavramının durağanlığı artmasına rağmen, benlik kavramı ve mesleki tercihler, zaman içerisinde değişir; yaşam ve iş dünyasındaki çeşitli deneyimler sonucunda seçim ve uyum süreci devamlılık gösterir</a:t>
            </a:r>
            <a:r>
              <a:rPr lang="tr-TR" dirty="0" smtClean="0"/>
              <a:t>.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tr-TR" dirty="0" smtClean="0"/>
              <a:t>Mesleki </a:t>
            </a:r>
            <a:r>
              <a:rPr lang="tr-TR" dirty="0"/>
              <a:t>değişim süreci </a:t>
            </a:r>
            <a:r>
              <a:rPr lang="tr-TR" dirty="0" smtClean="0"/>
              <a:t>büyüme</a:t>
            </a:r>
            <a:r>
              <a:rPr lang="tr-TR" dirty="0"/>
              <a:t>, keşfetme, yerleşme, </a:t>
            </a:r>
            <a:r>
              <a:rPr lang="tr-TR" dirty="0" smtClean="0"/>
              <a:t>yönetme </a:t>
            </a:r>
            <a:r>
              <a:rPr lang="tr-TR" dirty="0"/>
              <a:t>ve çöküş olmak üzere beş kariyer evresinin </a:t>
            </a:r>
            <a:r>
              <a:rPr lang="tr-TR" dirty="0" smtClean="0"/>
              <a:t>maksi-döngüsünü </a:t>
            </a:r>
            <a:r>
              <a:rPr lang="tr-TR" dirty="0"/>
              <a:t>kapsar. Bu beş evre bireylerin sahip </a:t>
            </a:r>
            <a:r>
              <a:rPr lang="tr-TR" dirty="0" smtClean="0"/>
              <a:t>oldukları </a:t>
            </a:r>
            <a:r>
              <a:rPr lang="tr-TR" dirty="0"/>
              <a:t>mesleki gelişim görevleri aracılığıyla alt bölmelere </a:t>
            </a:r>
            <a:r>
              <a:rPr lang="tr-TR" dirty="0" smtClean="0"/>
              <a:t>ayrılır.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tr-TR" dirty="0" smtClean="0"/>
              <a:t>Hastalık</a:t>
            </a:r>
            <a:r>
              <a:rPr lang="tr-TR" dirty="0"/>
              <a:t>, kaza, işletmelerin kapatılması, geçici olarak </a:t>
            </a:r>
            <a:r>
              <a:rPr lang="tr-TR" dirty="0" smtClean="0"/>
              <a:t>işten </a:t>
            </a:r>
            <a:r>
              <a:rPr lang="tr-TR" dirty="0"/>
              <a:t>çıkarılma, insan </a:t>
            </a:r>
            <a:r>
              <a:rPr lang="tr-TR" dirty="0" smtClean="0"/>
              <a:t>gücünden </a:t>
            </a:r>
            <a:r>
              <a:rPr lang="tr-TR" dirty="0"/>
              <a:t>makinalara geçiş gibi kişisel ve sosyoekonomik faktörler nedeniyle; büyüme, keşfetme, yerleşme, </a:t>
            </a:r>
            <a:r>
              <a:rPr lang="tr-TR" dirty="0" smtClean="0"/>
              <a:t>yönetme </a:t>
            </a:r>
            <a:r>
              <a:rPr lang="tr-TR" dirty="0"/>
              <a:t>ve çöküş evrelerinde </a:t>
            </a:r>
            <a:r>
              <a:rPr lang="tr-TR" dirty="0" smtClean="0"/>
              <a:t>dönemler </a:t>
            </a:r>
            <a:r>
              <a:rPr lang="tr-TR" dirty="0"/>
              <a:t>arasındaki döngüler tekrarlanarak mini-döngüler meydana getirir</a:t>
            </a:r>
            <a:r>
              <a:rPr lang="tr-TR" dirty="0" smtClean="0"/>
              <a:t>.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tr-TR" dirty="0"/>
              <a:t>Mesleki olgunluk, bireyin büyüme evresinden çöküş evresine kadar olan süreç </a:t>
            </a:r>
            <a:r>
              <a:rPr lang="tr-TR" dirty="0" smtClean="0"/>
              <a:t>bo</a:t>
            </a:r>
            <a:r>
              <a:rPr lang="tr-TR" dirty="0"/>
              <a:t>y</a:t>
            </a:r>
            <a:r>
              <a:rPr lang="tr-TR" dirty="0" smtClean="0"/>
              <a:t>unca </a:t>
            </a:r>
            <a:r>
              <a:rPr lang="tr-TR" dirty="0"/>
              <a:t>sahip olduğu mesleki gelişim düzeyini ifade eder. Bir bakıma, bireyin kronolojik yaşına uygun olarak </a:t>
            </a:r>
            <a:r>
              <a:rPr lang="tr-TR" dirty="0" smtClean="0"/>
              <a:t>kendisinden </a:t>
            </a:r>
            <a:r>
              <a:rPr lang="tr-TR" dirty="0"/>
              <a:t>beklenen kariyer gelişim görevlerini yerine getirme düzeyi olarak tanımlanır. </a:t>
            </a:r>
          </a:p>
        </p:txBody>
      </p:sp>
    </p:spTree>
    <p:extLst>
      <p:ext uri="{BB962C8B-B14F-4D97-AF65-F5344CB8AC3E}">
        <p14:creationId xmlns:p14="http://schemas.microsoft.com/office/powerpoint/2010/main" val="2988517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yapılandırma kuramı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460310"/>
            <a:ext cx="10178322" cy="5036023"/>
          </a:xfrm>
        </p:spPr>
        <p:txBody>
          <a:bodyPr>
            <a:normAutofit/>
          </a:bodyPr>
          <a:lstStyle/>
          <a:p>
            <a:r>
              <a:rPr lang="tr-TR" dirty="0" smtClean="0"/>
              <a:t>Kariyer Yapılandırma Kuramının 16 </a:t>
            </a:r>
            <a:r>
              <a:rPr lang="tr-TR" dirty="0" smtClean="0"/>
              <a:t>Önermesi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tr-TR" dirty="0"/>
              <a:t>Kariyer uyumu; bireyin içinde bulunduğu dönemde kendisinden beklenen kariyer gelişim görevleri ile başa çıkma kaynaklarını ve bu gelişim görevlerine hazır bulunuşunu ifade eden psikolojik bir </a:t>
            </a:r>
            <a:r>
              <a:rPr lang="tr-TR" dirty="0" smtClean="0"/>
              <a:t>yapıdır</a:t>
            </a:r>
            <a:endParaRPr lang="tr-TR" dirty="0" smtClean="0"/>
          </a:p>
          <a:p>
            <a:pPr marL="457200" indent="-457200">
              <a:buFont typeface="+mj-lt"/>
              <a:buAutoNum type="arabicPeriod" startAt="14"/>
            </a:pPr>
            <a:r>
              <a:rPr lang="tr-TR" dirty="0" smtClean="0"/>
              <a:t>Kariyer yapısı ve mesleki geli</a:t>
            </a:r>
            <a:r>
              <a:rPr lang="tr-TR" dirty="0" smtClean="0"/>
              <a:t>şim </a:t>
            </a:r>
            <a:r>
              <a:rPr lang="tr-TR" dirty="0"/>
              <a:t>görevleri ve bu gelişim görevleri karşısında bireyin verdiği tepkiler aracılığıyla üretilir. </a:t>
            </a:r>
          </a:p>
          <a:p>
            <a:pPr marL="457200" indent="-457200">
              <a:buFont typeface="+mj-lt"/>
              <a:buAutoNum type="arabicPeriod" startAt="14"/>
            </a:pPr>
            <a:r>
              <a:rPr lang="tr-TR" dirty="0" smtClean="0"/>
              <a:t>Kariyer </a:t>
            </a:r>
            <a:r>
              <a:rPr lang="tr-TR" dirty="0"/>
              <a:t>yapısı, herhangi bir evrede güçlendirilebilir. </a:t>
            </a:r>
            <a:r>
              <a:rPr lang="tr-TR" dirty="0" smtClean="0"/>
              <a:t>Kariyer </a:t>
            </a:r>
            <a:r>
              <a:rPr lang="tr-TR" dirty="0"/>
              <a:t>gelişim görevlerinin açıklandığı görüşmeler, </a:t>
            </a:r>
            <a:r>
              <a:rPr lang="tr-TR" dirty="0" smtClean="0"/>
              <a:t>mesleki </a:t>
            </a:r>
            <a:r>
              <a:rPr lang="tr-TR" dirty="0"/>
              <a:t>benlik kavramının ortaya konulduğu ya da onaylandığı etkinlikler, uyum </a:t>
            </a:r>
            <a:r>
              <a:rPr lang="tr-TR" dirty="0" smtClean="0"/>
              <a:t>becerilerinin </a:t>
            </a:r>
            <a:r>
              <a:rPr lang="tr-TR" dirty="0"/>
              <a:t>arttırıldığı uygulamalar bu amaçla </a:t>
            </a:r>
            <a:r>
              <a:rPr lang="tr-TR" dirty="0" smtClean="0"/>
              <a:t>kullanılabilir.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943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637731"/>
            <a:ext cx="10178322" cy="5036024"/>
          </a:xfrm>
        </p:spPr>
        <p:txBody>
          <a:bodyPr>
            <a:noAutofit/>
          </a:bodyPr>
          <a:lstStyle/>
          <a:p>
            <a:r>
              <a:rPr lang="tr-TR" sz="2400" dirty="0" smtClean="0"/>
              <a:t>Kariyer danışmanının rolü, güvenli bir ortam yaratarak danışanın kendi öyküsünü anlatmasına ve yeniden yapılandırmasına </a:t>
            </a:r>
            <a:r>
              <a:rPr lang="tr-TR" sz="2400" b="1" dirty="0" smtClean="0"/>
              <a:t>tanıklık etmektir. </a:t>
            </a:r>
            <a:endParaRPr lang="tr-TR" sz="2400" b="1" dirty="0" smtClean="0"/>
          </a:p>
          <a:p>
            <a:r>
              <a:rPr lang="tr-TR" sz="2400" dirty="0"/>
              <a:t>Kariyer yapılandırma kuramına göre danışma süreci genel olarak şu adımları izler: </a:t>
            </a:r>
            <a:endParaRPr lang="tr-TR" sz="2400" dirty="0" smtClean="0"/>
          </a:p>
          <a:p>
            <a:pPr marL="914400" lvl="1" indent="-457200">
              <a:buAutoNum type="arabicPeriod"/>
            </a:pPr>
            <a:r>
              <a:rPr lang="tr-TR" sz="2000" dirty="0" smtClean="0"/>
              <a:t>Danışanın </a:t>
            </a:r>
            <a:r>
              <a:rPr lang="tr-TR" sz="2000" dirty="0"/>
              <a:t>yaşam temalarını ortaya çıkaracak kariyer </a:t>
            </a:r>
            <a:r>
              <a:rPr lang="tr-TR" sz="2000" dirty="0" smtClean="0"/>
              <a:t>hikâyelerini dinleme</a:t>
            </a:r>
          </a:p>
          <a:p>
            <a:pPr marL="914400" lvl="1" indent="-457200">
              <a:buAutoNum type="arabicPeriod"/>
            </a:pPr>
            <a:r>
              <a:rPr lang="tr-TR" sz="2000" dirty="0" smtClean="0"/>
              <a:t>Danışanın </a:t>
            </a:r>
            <a:r>
              <a:rPr lang="tr-TR" sz="2000" dirty="0"/>
              <a:t>yaşam temalarını görmesini sağlama, </a:t>
            </a:r>
            <a:endParaRPr lang="tr-TR" sz="2000" dirty="0" smtClean="0"/>
          </a:p>
          <a:p>
            <a:pPr marL="914400" lvl="1" indent="-457200">
              <a:buAutoNum type="arabicPeriod"/>
            </a:pPr>
            <a:r>
              <a:rPr lang="tr-TR" sz="2000" dirty="0" smtClean="0"/>
              <a:t>Yaşam </a:t>
            </a:r>
            <a:r>
              <a:rPr lang="tr-TR" sz="2000" dirty="0"/>
              <a:t>temalarının ortaya </a:t>
            </a:r>
            <a:r>
              <a:rPr lang="tr-TR" sz="2000" dirty="0" smtClean="0"/>
              <a:t>çıktığı </a:t>
            </a:r>
            <a:r>
              <a:rPr lang="tr-TR" sz="2000" dirty="0"/>
              <a:t>bağlamda danışanın </a:t>
            </a:r>
            <a:r>
              <a:rPr lang="tr-TR" sz="2000" dirty="0" smtClean="0"/>
              <a:t>kariyer </a:t>
            </a:r>
            <a:r>
              <a:rPr lang="tr-TR" sz="2000" dirty="0"/>
              <a:t>sorununun tartışılması, </a:t>
            </a:r>
            <a:endParaRPr lang="tr-TR" sz="2000" dirty="0" smtClean="0"/>
          </a:p>
          <a:p>
            <a:pPr marL="914400" lvl="1" indent="-457200">
              <a:buAutoNum type="arabicPeriod"/>
            </a:pPr>
            <a:r>
              <a:rPr lang="tr-TR" sz="2000" dirty="0" smtClean="0"/>
              <a:t>Yaşam </a:t>
            </a:r>
            <a:r>
              <a:rPr lang="tr-TR" sz="2000" dirty="0"/>
              <a:t>temasının geleceğe doğru genişletilmesi, temayla ilişkili ilgilerin ve mesleklerin değerlendirilmesi, </a:t>
            </a:r>
            <a:endParaRPr lang="tr-TR" sz="2000" dirty="0" smtClean="0"/>
          </a:p>
          <a:p>
            <a:pPr marL="914400" lvl="1" indent="-457200">
              <a:buAutoNum type="arabicPeriod"/>
            </a:pPr>
            <a:r>
              <a:rPr lang="tr-TR" sz="2000" dirty="0" smtClean="0"/>
              <a:t>Kariyer </a:t>
            </a:r>
            <a:r>
              <a:rPr lang="tr-TR" sz="2000" dirty="0"/>
              <a:t>seçiminin </a:t>
            </a:r>
            <a:r>
              <a:rPr lang="tr-TR" sz="2000" dirty="0" smtClean="0"/>
              <a:t>belirginleşmesi </a:t>
            </a:r>
            <a:r>
              <a:rPr lang="tr-TR" sz="2000" dirty="0"/>
              <a:t>için gerekirse davranış provaları yapma ve kariyer seçimini gerçekleştirme.</a:t>
            </a:r>
            <a:endParaRPr lang="tr-TR" sz="20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stili görüşmesi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96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STİLİ GÖRÜŞMESİ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658204"/>
            <a:ext cx="10178322" cy="493366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Kariyer Stili Görüşmesi Soruları</a:t>
            </a:r>
          </a:p>
          <a:p>
            <a:pPr marL="0" indent="0">
              <a:buNone/>
            </a:pPr>
            <a:r>
              <a:rPr lang="tr-TR" dirty="0"/>
              <a:t>A. Kariyerini yapılandırmada sana nasıl faydalı olabilirim?</a:t>
            </a:r>
          </a:p>
          <a:p>
            <a:pPr marL="0" indent="0">
              <a:buNone/>
            </a:pPr>
            <a:r>
              <a:rPr lang="tr-TR" dirty="0"/>
              <a:t>1. Büyürken rol modeliniz, kahramanınız ya da hayran olduğunuz kişiler var mıydı? Bana üç tane isim söyleyebilir</a:t>
            </a:r>
          </a:p>
          <a:p>
            <a:pPr marL="0" indent="0">
              <a:buNone/>
            </a:pPr>
            <a:r>
              <a:rPr lang="tr-TR" dirty="0"/>
              <a:t>misiniz</a:t>
            </a:r>
            <a:r>
              <a:rPr lang="tr-TR" dirty="0" smtClean="0"/>
              <a:t>?*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a. Bu kişilerin hangi özelliklerine hayran oldunuz? Her biri için neler söyleyebilirsiniz?</a:t>
            </a:r>
          </a:p>
          <a:p>
            <a:pPr marL="0" indent="0">
              <a:buNone/>
            </a:pPr>
            <a:r>
              <a:rPr lang="tr-TR" dirty="0"/>
              <a:t>b. Bu kişilerin her biri ile benzer ne tarz yönleriniz var?</a:t>
            </a:r>
          </a:p>
          <a:p>
            <a:pPr marL="0" indent="0">
              <a:buNone/>
            </a:pPr>
            <a:r>
              <a:rPr lang="tr-TR" dirty="0"/>
              <a:t>c. Bu kişilerin her birinden farklı nasıl yönleriniz var?</a:t>
            </a:r>
          </a:p>
          <a:p>
            <a:pPr marL="0" indent="0">
              <a:buNone/>
            </a:pPr>
            <a:r>
              <a:rPr lang="tr-TR" dirty="0"/>
              <a:t>2. Düzenli olarak okuduğunuz dergi, izlediğiniz televizyon programları, </a:t>
            </a:r>
            <a:r>
              <a:rPr lang="tr-TR" dirty="0" err="1"/>
              <a:t>youtuberlar</a:t>
            </a:r>
            <a:r>
              <a:rPr lang="tr-TR" dirty="0"/>
              <a:t> ya da takip ettiğiniz internet</a:t>
            </a:r>
          </a:p>
          <a:p>
            <a:pPr marL="0" indent="0">
              <a:buNone/>
            </a:pPr>
            <a:r>
              <a:rPr lang="tr-TR" dirty="0"/>
              <a:t>sayfası var mı? Bana üç tane örnek verir misiniz?</a:t>
            </a:r>
          </a:p>
          <a:p>
            <a:pPr marL="0" indent="0">
              <a:buNone/>
            </a:pPr>
            <a:r>
              <a:rPr lang="tr-TR" dirty="0"/>
              <a:t>a. Okuduğunuz dergilerin hangi bölümlerinden daha çok hoşlanıyorsunuz?</a:t>
            </a:r>
          </a:p>
          <a:p>
            <a:pPr marL="0" indent="0">
              <a:buNone/>
            </a:pPr>
            <a:r>
              <a:rPr lang="tr-TR" dirty="0"/>
              <a:t>b. İzlediğiniz televizyon programlarında ya da takip ettiğiniz internet sayfalarında size çeken özellikleri nasıl</a:t>
            </a:r>
          </a:p>
          <a:p>
            <a:pPr marL="0" indent="0">
              <a:buNone/>
            </a:pPr>
            <a:r>
              <a:rPr lang="tr-TR" dirty="0"/>
              <a:t>tanımlarsınız?</a:t>
            </a:r>
          </a:p>
          <a:p>
            <a:pPr marL="0" indent="0">
              <a:buNone/>
            </a:pPr>
            <a:r>
              <a:rPr lang="tr-TR" dirty="0"/>
              <a:t>c. Bu dergilerde, televizyon programlarında ya da internet sayfalarında hoşlandığınız özellikler neler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813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KARİYER STİLİ GÖRÜŞMESİ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3. Son zamanlarda sevdiğiniz bir kitabı ya da filmi, senaryoyu veya masalı anlatır mısınız?</a:t>
            </a:r>
          </a:p>
          <a:p>
            <a:pPr marL="0" indent="0">
              <a:buNone/>
            </a:pPr>
            <a:r>
              <a:rPr lang="tr-TR" dirty="0"/>
              <a:t>a. Bu senaryolarda en sevdiğiniz karakter kim?</a:t>
            </a:r>
          </a:p>
          <a:p>
            <a:pPr marL="0" indent="0">
              <a:buNone/>
            </a:pPr>
            <a:r>
              <a:rPr lang="tr-TR" dirty="0"/>
              <a:t>b. Bu karakterin özellikleri ne?</a:t>
            </a:r>
          </a:p>
          <a:p>
            <a:pPr marL="0" indent="0">
              <a:buNone/>
            </a:pPr>
            <a:r>
              <a:rPr lang="tr-TR" dirty="0"/>
              <a:t>4. Favori bir söz, motto veya sloganınız var mı?</a:t>
            </a:r>
          </a:p>
          <a:p>
            <a:pPr marL="0" indent="0">
              <a:buNone/>
            </a:pPr>
            <a:r>
              <a:rPr lang="tr-TR" dirty="0"/>
              <a:t>5. En eski hatırladığınız anılarınız nelerdir? Bana 3 ile 6 yaşları arasındayken başınıza gelen üç tane anı </a:t>
            </a:r>
            <a:r>
              <a:rPr lang="tr-TR" dirty="0" smtClean="0"/>
              <a:t>anlatır mısınız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a. Bu anılara bir başlık verseniz, nasıl bir başlık koyardınız?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812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2495" y="411147"/>
            <a:ext cx="10178322" cy="1492132"/>
          </a:xfrm>
        </p:spPr>
        <p:txBody>
          <a:bodyPr/>
          <a:lstStyle/>
          <a:p>
            <a:r>
              <a:rPr lang="tr-TR" dirty="0" smtClean="0"/>
              <a:t>Mark L. </a:t>
            </a:r>
            <a:r>
              <a:rPr lang="tr-TR" dirty="0" err="1" smtClean="0"/>
              <a:t>sAVİCKAS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495" y="3160177"/>
            <a:ext cx="2737658" cy="36978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444420040"/>
              </p:ext>
            </p:extLst>
          </p:nvPr>
        </p:nvGraphicFramePr>
        <p:xfrm>
          <a:off x="2047165" y="362523"/>
          <a:ext cx="9421188" cy="42640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3630305" y="1483040"/>
            <a:ext cx="1228298" cy="36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1968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5658450" y="1485323"/>
            <a:ext cx="750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1971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7841776" y="1482197"/>
            <a:ext cx="750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1975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9392250" y="1485323"/>
            <a:ext cx="1291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1977-…</a:t>
            </a:r>
          </a:p>
        </p:txBody>
      </p:sp>
      <p:graphicFrame>
        <p:nvGraphicFramePr>
          <p:cNvPr id="11" name="Diyagram 10"/>
          <p:cNvGraphicFramePr/>
          <p:nvPr>
            <p:extLst>
              <p:ext uri="{D42A27DB-BD31-4B8C-83A1-F6EECF244321}">
                <p14:modId xmlns:p14="http://schemas.microsoft.com/office/powerpoint/2010/main" val="2290969389"/>
              </p:ext>
            </p:extLst>
          </p:nvPr>
        </p:nvGraphicFramePr>
        <p:xfrm>
          <a:off x="6409077" y="3209467"/>
          <a:ext cx="2852382" cy="2331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8697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1677" y="382385"/>
            <a:ext cx="10717409" cy="1492132"/>
          </a:xfrm>
        </p:spPr>
        <p:txBody>
          <a:bodyPr>
            <a:normAutofit/>
          </a:bodyPr>
          <a:lstStyle/>
          <a:p>
            <a:r>
              <a:rPr lang="tr-TR" sz="4800" dirty="0" smtClean="0"/>
              <a:t>Neden Kariyer </a:t>
            </a:r>
            <a:r>
              <a:rPr lang="tr-TR" sz="4800" dirty="0" smtClean="0"/>
              <a:t>yapılandırma </a:t>
            </a:r>
            <a:r>
              <a:rPr lang="tr-TR" sz="4800" dirty="0" smtClean="0"/>
              <a:t>kuramı?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378425"/>
            <a:ext cx="10021373" cy="4080680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20.  yüzyılda insanlardan beklenen sabit roller </a:t>
            </a:r>
            <a:r>
              <a:rPr lang="tr-TR" dirty="0" smtClean="0"/>
              <a:t>vardı: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«İş </a:t>
            </a:r>
            <a:r>
              <a:rPr lang="tr-TR" dirty="0" smtClean="0"/>
              <a:t>bul, iş bulunca evlen, çocuk yap, emekli ol</a:t>
            </a:r>
            <a:r>
              <a:rPr lang="tr-TR" dirty="0" smtClean="0"/>
              <a:t>…»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Kariyer, basamakları tırmanılan bir merdivenle veya yolla modellenirdi.</a:t>
            </a:r>
          </a:p>
          <a:p>
            <a:pPr marL="0" indent="0">
              <a:buNone/>
            </a:pPr>
            <a:r>
              <a:rPr lang="tr-TR" dirty="0" smtClean="0"/>
              <a:t>Peki 21. yüzyılda bu paradigma işe yarıyor mu?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861" y="2500648"/>
            <a:ext cx="4572000" cy="45720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1642" y="3198103"/>
            <a:ext cx="3368158" cy="336815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758" y="2952443"/>
            <a:ext cx="3249854" cy="324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37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21. yüzyıl…</a:t>
            </a:r>
          </a:p>
          <a:p>
            <a:pPr lvl="1"/>
            <a:r>
              <a:rPr lang="tr-TR" dirty="0" smtClean="0"/>
              <a:t>Yeni yaşam dönemleri, beliren yetişkinlik, çeyrek yaşam </a:t>
            </a:r>
            <a:r>
              <a:rPr lang="tr-TR" dirty="0" smtClean="0"/>
              <a:t>krizi</a:t>
            </a:r>
          </a:p>
          <a:p>
            <a:pPr lvl="1"/>
            <a:r>
              <a:rPr lang="tr-TR" dirty="0" smtClean="0"/>
              <a:t>Globalleşme ve gelişen bilgi teknolojileri</a:t>
            </a:r>
          </a:p>
          <a:p>
            <a:r>
              <a:rPr lang="tr-TR" dirty="0" smtClean="0"/>
              <a:t>Mesleki özellikler daha az tanımlanabilir ve daha az tahmin edilebilir hale geldi.</a:t>
            </a:r>
            <a:endParaRPr lang="tr-TR" dirty="0" smtClean="0"/>
          </a:p>
          <a:p>
            <a:r>
              <a:rPr lang="tr-TR" dirty="0" smtClean="0"/>
              <a:t>Artık bir uygun işe girip onu sürdürmek </a:t>
            </a:r>
            <a:r>
              <a:rPr lang="tr-TR" dirty="0" smtClean="0"/>
              <a:t>yeterli olmadığından kariyer </a:t>
            </a:r>
            <a:r>
              <a:rPr lang="tr-TR" dirty="0" smtClean="0"/>
              <a:t>danışmanlarından da beklentiler değişti. Özellik-faktör eşleştirmeli </a:t>
            </a:r>
            <a:r>
              <a:rPr lang="tr-TR" b="1" dirty="0" smtClean="0"/>
              <a:t>mesleki </a:t>
            </a:r>
            <a:r>
              <a:rPr lang="tr-TR" b="1" dirty="0" smtClean="0"/>
              <a:t>rehberlik, </a:t>
            </a:r>
            <a:r>
              <a:rPr lang="tr-TR" dirty="0" smtClean="0"/>
              <a:t>çevre ve bireylerin sabit olduğu varsayımına dayalı olduğundan işlevselliğini yitirdi.</a:t>
            </a:r>
            <a:endParaRPr lang="tr-TR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251677" y="382385"/>
            <a:ext cx="10676465" cy="1492132"/>
          </a:xfrm>
        </p:spPr>
        <p:txBody>
          <a:bodyPr>
            <a:noAutofit/>
          </a:bodyPr>
          <a:lstStyle/>
          <a:p>
            <a:r>
              <a:rPr lang="tr-TR" sz="4800" dirty="0" smtClean="0"/>
              <a:t>Neden Kariyer yapılandırma kuramı?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17184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465987"/>
              </p:ext>
            </p:extLst>
          </p:nvPr>
        </p:nvGraphicFramePr>
        <p:xfrm>
          <a:off x="1493562" y="198575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662818" cy="1492132"/>
          </a:xfrm>
        </p:spPr>
        <p:txBody>
          <a:bodyPr>
            <a:noAutofit/>
          </a:bodyPr>
          <a:lstStyle/>
          <a:p>
            <a:r>
              <a:rPr lang="tr-TR" sz="4800" dirty="0" smtClean="0"/>
              <a:t>Neden Kariyer yapılandırma kuramı?</a:t>
            </a:r>
            <a:endParaRPr lang="tr-TR" sz="4800" dirty="0"/>
          </a:p>
        </p:txBody>
      </p:sp>
    </p:spTree>
    <p:extLst>
      <p:ext uri="{BB962C8B-B14F-4D97-AF65-F5344CB8AC3E}">
        <p14:creationId xmlns:p14="http://schemas.microsoft.com/office/powerpoint/2010/main" val="410871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 TEMEL VARSAYIM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Özellik-Faktör yerine </a:t>
            </a:r>
            <a:r>
              <a:rPr lang="tr-TR" sz="2800" b="1" dirty="0" smtClean="0"/>
              <a:t>Bağlam</a:t>
            </a:r>
          </a:p>
          <a:p>
            <a:r>
              <a:rPr lang="tr-TR" sz="2800" dirty="0" smtClean="0"/>
              <a:t>Tek Bir Eşleşme yerine </a:t>
            </a:r>
            <a:r>
              <a:rPr lang="tr-TR" sz="2800" b="1" dirty="0" smtClean="0"/>
              <a:t>Süreç</a:t>
            </a:r>
          </a:p>
          <a:p>
            <a:r>
              <a:rPr lang="tr-TR" sz="2800" dirty="0" smtClean="0"/>
              <a:t>Doğrusal Nedensellik yerine </a:t>
            </a:r>
            <a:r>
              <a:rPr lang="tr-TR" sz="2800" b="1" dirty="0" smtClean="0"/>
              <a:t>Döngüsel Dinamikler</a:t>
            </a:r>
          </a:p>
          <a:p>
            <a:r>
              <a:rPr lang="tr-TR" sz="2800" dirty="0" smtClean="0"/>
              <a:t>Bilimsel Gerçekler yerine </a:t>
            </a:r>
            <a:r>
              <a:rPr lang="tr-TR" sz="2800" b="1" dirty="0" err="1" smtClean="0"/>
              <a:t>Anlatımsal</a:t>
            </a:r>
            <a:r>
              <a:rPr lang="tr-TR" sz="2800" b="1" dirty="0" smtClean="0"/>
              <a:t> Gerçeklikler</a:t>
            </a:r>
          </a:p>
          <a:p>
            <a:r>
              <a:rPr lang="tr-TR" sz="2800" dirty="0" smtClean="0"/>
              <a:t>Betimleme yerine </a:t>
            </a:r>
            <a:r>
              <a:rPr lang="tr-TR" sz="2800" b="1" dirty="0" smtClean="0"/>
              <a:t>Modelleme</a:t>
            </a:r>
          </a:p>
        </p:txBody>
      </p:sp>
    </p:spTree>
    <p:extLst>
      <p:ext uri="{BB962C8B-B14F-4D97-AF65-F5344CB8AC3E}">
        <p14:creationId xmlns:p14="http://schemas.microsoft.com/office/powerpoint/2010/main" val="160430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KARİYER YAPILANDIRMA KURAMINA GÖRE KARİYERİN TANIMI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/>
              <a:t>Savickas’a</a:t>
            </a:r>
            <a:r>
              <a:rPr lang="tr-TR" dirty="0"/>
              <a:t> </a:t>
            </a:r>
            <a:r>
              <a:rPr lang="tr-TR" dirty="0" smtClean="0"/>
              <a:t>göre kariyerin</a:t>
            </a:r>
            <a:r>
              <a:rPr lang="tr-TR" dirty="0"/>
              <a:t>, nesnel ve öznel olmak üzere iki farklı tanımı bulunmaktadır. </a:t>
            </a:r>
            <a:endParaRPr lang="tr-TR" dirty="0" smtClean="0"/>
          </a:p>
          <a:p>
            <a:r>
              <a:rPr lang="tr-TR" dirty="0" smtClean="0"/>
              <a:t>Kariyerin </a:t>
            </a:r>
            <a:r>
              <a:rPr lang="tr-TR" dirty="0"/>
              <a:t>nesnel tanımı; bireyin emekli oluncaya kadar işle ilgili yaptığı görevlerin birbiri ardına sıralanmasıdır. </a:t>
            </a:r>
            <a:endParaRPr lang="tr-TR" dirty="0" smtClean="0"/>
          </a:p>
          <a:p>
            <a:r>
              <a:rPr lang="tr-TR" dirty="0" smtClean="0"/>
              <a:t>Kariyerin </a:t>
            </a:r>
            <a:r>
              <a:rPr lang="tr-TR" dirty="0"/>
              <a:t>öznel tanımı ise; iş deneyimlerinin </a:t>
            </a:r>
            <a:r>
              <a:rPr lang="tr-TR" dirty="0" smtClean="0"/>
              <a:t>toplamından </a:t>
            </a:r>
            <a:r>
              <a:rPr lang="tr-TR" dirty="0"/>
              <a:t>daha farklı bir anlam taşımaktadır. Bu tanıma göre </a:t>
            </a:r>
            <a:r>
              <a:rPr lang="tr-TR" dirty="0" smtClean="0"/>
              <a:t>kariyer</a:t>
            </a:r>
            <a:r>
              <a:rPr lang="tr-TR" dirty="0"/>
              <a:t>; bireyin geçmiş anıları, </a:t>
            </a:r>
            <a:r>
              <a:rPr lang="tr-TR" dirty="0" smtClean="0"/>
              <a:t>şimdiki deneyimleri </a:t>
            </a:r>
            <a:r>
              <a:rPr lang="tr-TR" dirty="0"/>
              <a:t>ve gelecek </a:t>
            </a:r>
            <a:r>
              <a:rPr lang="tr-TR" dirty="0" smtClean="0"/>
              <a:t>beklentilerine </a:t>
            </a:r>
            <a:r>
              <a:rPr lang="tr-TR" dirty="0"/>
              <a:t>dayanarak oluşturduğu, iş yaşamını ortaya koyan </a:t>
            </a:r>
            <a:r>
              <a:rPr lang="tr-TR" b="1" dirty="0"/>
              <a:t>yaşam öykülerinde </a:t>
            </a:r>
            <a:r>
              <a:rPr lang="tr-TR" dirty="0"/>
              <a:t>yer </a:t>
            </a:r>
            <a:r>
              <a:rPr lang="tr-TR" dirty="0" smtClean="0"/>
              <a:t>alır.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574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KARİYER YAPILANDIRMA KURAMININ TEMEL KAVRAMLARI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169390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/>
              <a:t>Mesleki kişilik</a:t>
            </a:r>
            <a:r>
              <a:rPr lang="tr-TR" dirty="0"/>
              <a:t>; bireyin kariyeriyle ilişkili yeteneklerini, ihtiyaçlarını, değerlerini ve ilgilerini </a:t>
            </a:r>
            <a:r>
              <a:rPr lang="tr-TR" dirty="0" smtClean="0"/>
              <a:t>tanımlayan </a:t>
            </a:r>
            <a:r>
              <a:rPr lang="tr-TR" dirty="0"/>
              <a:t>bir kavramdır. Bireyin </a:t>
            </a:r>
            <a:r>
              <a:rPr lang="tr-TR" dirty="0" smtClean="0"/>
              <a:t>mesleki </a:t>
            </a:r>
            <a:r>
              <a:rPr lang="tr-TR" dirty="0"/>
              <a:t>kişiliği aile içerisinde </a:t>
            </a:r>
            <a:r>
              <a:rPr lang="tr-TR" dirty="0" smtClean="0"/>
              <a:t>şekillenmeye </a:t>
            </a:r>
            <a:r>
              <a:rPr lang="tr-TR" dirty="0"/>
              <a:t>başlamakta ve kariyer evrelerinde ilerledikçe çevreyle olan etkileşimlerle gelişmektedir</a:t>
            </a:r>
            <a:r>
              <a:rPr lang="tr-TR" dirty="0" smtClean="0"/>
              <a:t>.</a:t>
            </a:r>
          </a:p>
          <a:p>
            <a:r>
              <a:rPr lang="tr-TR" b="1" dirty="0"/>
              <a:t>Yaşam alanı </a:t>
            </a:r>
            <a:r>
              <a:rPr lang="tr-TR" dirty="0"/>
              <a:t>kavramı birey </a:t>
            </a:r>
            <a:r>
              <a:rPr lang="tr-TR" dirty="0" smtClean="0"/>
              <a:t>tarafından </a:t>
            </a:r>
            <a:r>
              <a:rPr lang="tr-TR" dirty="0"/>
              <a:t>sahnelenen sosyal rolleri ifade </a:t>
            </a:r>
            <a:r>
              <a:rPr lang="tr-TR" dirty="0" smtClean="0"/>
              <a:t>etmektedir.</a:t>
            </a:r>
          </a:p>
          <a:p>
            <a:r>
              <a:rPr lang="tr-TR" b="1" dirty="0" smtClean="0"/>
              <a:t>Mesleki </a:t>
            </a:r>
            <a:r>
              <a:rPr lang="tr-TR" b="1" dirty="0"/>
              <a:t>benlik kavramı</a:t>
            </a:r>
            <a:r>
              <a:rPr lang="tr-TR" dirty="0"/>
              <a:t>nın</a:t>
            </a:r>
            <a:r>
              <a:rPr lang="tr-TR" b="1" dirty="0"/>
              <a:t> </a:t>
            </a:r>
            <a:r>
              <a:rPr lang="tr-TR" dirty="0" smtClean="0"/>
              <a:t>şekillenmesinde </a:t>
            </a:r>
            <a:r>
              <a:rPr lang="tr-TR" dirty="0"/>
              <a:t>aile, yakın çevre, okul gibi çevresel faktörler önemli bir yere sahiptir çünkü benlik </a:t>
            </a:r>
            <a:r>
              <a:rPr lang="tr-TR" dirty="0" smtClean="0"/>
              <a:t>kavramı </a:t>
            </a:r>
            <a:r>
              <a:rPr lang="tr-TR" dirty="0"/>
              <a:t>bireyin çocukluk döneminden itibaren içinde bulunduğu sosyal çevre tarafından </a:t>
            </a:r>
            <a:r>
              <a:rPr lang="tr-TR" dirty="0" smtClean="0"/>
              <a:t>şekillenmektedir.</a:t>
            </a:r>
          </a:p>
          <a:p>
            <a:r>
              <a:rPr lang="tr-TR" b="1" dirty="0" smtClean="0"/>
              <a:t>Kariyer Evreleri </a:t>
            </a:r>
            <a:r>
              <a:rPr lang="tr-TR" dirty="0" smtClean="0"/>
              <a:t>Bireylerin </a:t>
            </a:r>
            <a:r>
              <a:rPr lang="tr-TR" dirty="0"/>
              <a:t>kariyer gelişimleri boyunca büyüme, keşfetme, </a:t>
            </a:r>
            <a:r>
              <a:rPr lang="tr-TR" dirty="0" smtClean="0"/>
              <a:t>yerleşme, yönetme ve </a:t>
            </a:r>
            <a:r>
              <a:rPr lang="tr-TR" dirty="0"/>
              <a:t>çöküş adı verilen yaşam dönemlerinden geçtiklerini ve her dönemde yerine getirmeleri gereken mesleki gelişim görevlerinin olduğunu kabul etmektedir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Kariyer </a:t>
            </a:r>
            <a:r>
              <a:rPr lang="tr-TR" b="1" dirty="0"/>
              <a:t>uyumluluğu </a:t>
            </a:r>
            <a:r>
              <a:rPr lang="tr-TR" dirty="0"/>
              <a:t>kişinin gelecekteki kariyer durumu ile ilgili tahminlerde bulunabilmesi, karşılaşacağı engellerle etkin bir biçimde başa çıkacak becerilerini geliştirmesidir.</a:t>
            </a:r>
          </a:p>
        </p:txBody>
      </p:sp>
    </p:spTree>
    <p:extLst>
      <p:ext uri="{BB962C8B-B14F-4D97-AF65-F5344CB8AC3E}">
        <p14:creationId xmlns:p14="http://schemas.microsoft.com/office/powerpoint/2010/main" val="41177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Kariyer UYUMLULUĞUNUN 5Csi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624084"/>
            <a:ext cx="10178322" cy="4858603"/>
          </a:xfrm>
        </p:spPr>
        <p:txBody>
          <a:bodyPr>
            <a:norm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Concern</a:t>
            </a:r>
            <a:r>
              <a:rPr lang="tr-TR" dirty="0" smtClean="0"/>
              <a:t>) İlgi</a:t>
            </a:r>
            <a:r>
              <a:rPr lang="tr-TR" dirty="0"/>
              <a:t>: Bireyin gelecekteki yaşamı ve kariyer seçenekleri ile ilgili düşünmesini ve planlama yapmasını, geleceğe umut ve iyimserlik perspektifinden </a:t>
            </a:r>
            <a:r>
              <a:rPr lang="tr-TR" dirty="0" smtClean="0"/>
              <a:t>bakmasını içerir, </a:t>
            </a:r>
          </a:p>
          <a:p>
            <a:r>
              <a:rPr lang="tr-TR" dirty="0" smtClean="0"/>
              <a:t>(Control</a:t>
            </a:r>
            <a:r>
              <a:rPr lang="tr-TR" dirty="0"/>
              <a:t>) Kontrol: Bireyin kariyerini oluşturmada sorumlu olduğunu kabul etmesi ve bu konuda yeterli olduğuna </a:t>
            </a:r>
            <a:r>
              <a:rPr lang="tr-TR" dirty="0" smtClean="0"/>
              <a:t>inanması, aynı zamanda çevreyi ve bağlamı da etkilemesi ve kontrol etmesi </a:t>
            </a:r>
            <a:r>
              <a:rPr lang="tr-TR" dirty="0"/>
              <a:t>anlamına gelir. </a:t>
            </a:r>
            <a:r>
              <a:rPr lang="tr-TR" b="1" dirty="0" smtClean="0"/>
              <a:t>X </a:t>
            </a:r>
            <a:r>
              <a:rPr lang="tr-TR" dirty="0" smtClean="0"/>
              <a:t>Kariyer kararsızlığı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Curiosity</a:t>
            </a:r>
            <a:r>
              <a:rPr lang="tr-TR" dirty="0"/>
              <a:t>) Merak: </a:t>
            </a:r>
            <a:r>
              <a:rPr lang="tr-TR" dirty="0" smtClean="0"/>
              <a:t>Bireyin </a:t>
            </a:r>
            <a:r>
              <a:rPr lang="tr-TR" dirty="0"/>
              <a:t>kendisi ile iş dünyası arasındaki uygunluğu araştırması ve kendine uygun seçenekleri keşfetmesi anlamına gelmektedir.</a:t>
            </a:r>
            <a:endParaRPr lang="tr-TR" dirty="0" smtClean="0"/>
          </a:p>
          <a:p>
            <a:r>
              <a:rPr lang="tr-TR" dirty="0"/>
              <a:t>(</a:t>
            </a:r>
            <a:r>
              <a:rPr lang="tr-TR" dirty="0" err="1" smtClean="0"/>
              <a:t>Confidence</a:t>
            </a:r>
            <a:r>
              <a:rPr lang="tr-TR" dirty="0"/>
              <a:t>) Güven: Bireyin kariyer seçiminde olumlu sonuçlar elde etmesinin kendi çabasına bağlı olduğu anlamına </a:t>
            </a:r>
            <a:r>
              <a:rPr lang="tr-TR" dirty="0" smtClean="0"/>
              <a:t>gelir. Bariyer ve engeller karşısında bile kendi arzu ve hedeflerinin arkasında durabilme gücü sağlar.</a:t>
            </a:r>
          </a:p>
          <a:p>
            <a:r>
              <a:rPr lang="tr-TR" dirty="0" smtClean="0"/>
              <a:t>(</a:t>
            </a:r>
            <a:r>
              <a:rPr lang="tr-TR" dirty="0" err="1" smtClean="0"/>
              <a:t>Commitment</a:t>
            </a:r>
            <a:r>
              <a:rPr lang="tr-TR" dirty="0" smtClean="0"/>
              <a:t>) Bağlılık: Yaşam planlarına bağlı olmayı ifade eder, belirsiz durumlarda bile aktif kalabilmeyi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512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Rozet</Template>
  <TotalTime>302</TotalTime>
  <Words>1417</Words>
  <Application>Microsoft Office PowerPoint</Application>
  <PresentationFormat>Geniş ekran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Gill Sans MT</vt:lpstr>
      <vt:lpstr>Impact</vt:lpstr>
      <vt:lpstr>Badge</vt:lpstr>
      <vt:lpstr>Savickas’In  Kariyer  yapılandırma  kuramı</vt:lpstr>
      <vt:lpstr>Mark L. sAVİCKAS</vt:lpstr>
      <vt:lpstr>Neden Kariyer yapılandırma kuramı?</vt:lpstr>
      <vt:lpstr>Neden Kariyer yapılandırma kuramı?</vt:lpstr>
      <vt:lpstr>Neden Kariyer yapılandırma kuramı?</vt:lpstr>
      <vt:lpstr>5 TEMEL VARSAYIM</vt:lpstr>
      <vt:lpstr>KARİYER YAPILANDIRMA KURAMINA GÖRE KARİYERİN TANIMI</vt:lpstr>
      <vt:lpstr>KARİYER YAPILANDIRMA KURAMININ TEMEL KAVRAMLARI</vt:lpstr>
      <vt:lpstr>Kariyer UYUMLULUĞUNUN 5Csi</vt:lpstr>
      <vt:lpstr>Kariyer yapılandırma kuramı</vt:lpstr>
      <vt:lpstr>Kariyer yapılandırma kuramı</vt:lpstr>
      <vt:lpstr>Kariyer yapılandırma kuramı</vt:lpstr>
      <vt:lpstr>Kariyer yapılandırma kuramı</vt:lpstr>
      <vt:lpstr>Kariyer stili görüşmesi</vt:lpstr>
      <vt:lpstr>Kariyer STİLİ GÖRÜŞMESİ</vt:lpstr>
      <vt:lpstr>KARİYER STİLİ GÖRÜŞMESİ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Savickas’In  Kariyer  yapılandırma  kuramı</dc:title>
  <dc:creator>kübra berber</dc:creator>
  <cp:lastModifiedBy>kübra berber</cp:lastModifiedBy>
  <cp:revision>21</cp:revision>
  <dcterms:created xsi:type="dcterms:W3CDTF">2019-12-08T16:08:43Z</dcterms:created>
  <dcterms:modified xsi:type="dcterms:W3CDTF">2019-12-10T07:34:01Z</dcterms:modified>
</cp:coreProperties>
</file>