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FC2BA-761A-4DC0-A40D-F99B02477523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13B1B7-7F47-4938-B888-1D2F83178F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543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F203F-B484-4AD6-A957-5A7C7E78565A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8DAB-68BF-421C-996E-28F543FE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511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A8B9-9C4E-483D-824B-2E7842B812D5}" type="datetime1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8DAB-68BF-421C-996E-28F543FE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968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4D2C9-D24D-4D72-BE1A-FE7ED7EB473A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8DAB-68BF-421C-996E-28F543FE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947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3E16E-AC40-4467-8B86-8218F7AF5E7B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8DAB-68BF-421C-996E-28F543FEFF3B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3097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A5487-8401-4E70-8514-0EC413B24A65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8DAB-68BF-421C-996E-28F543FE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8076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C7F9A-D87F-4334-82A0-3ADA4D79FC1B}" type="datetime1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8DAB-68BF-421C-996E-28F543FE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376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77AE-7B1E-4E9B-A3A3-03FC2C687AAF}" type="datetime1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8DAB-68BF-421C-996E-28F543FE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4841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F1B1-B075-4810-A871-330DE982BED2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8DAB-68BF-421C-996E-28F543FE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1366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4914D-C446-45B5-9797-48C74D418B75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8DAB-68BF-421C-996E-28F543FE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8113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C579-B084-4601-B37A-47BE71D8AD5E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8DAB-68BF-421C-996E-28F543FE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351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EF02-5CB1-4EFE-8925-7EBB475C103A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8DAB-68BF-421C-996E-28F543FE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0430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8E85B-7AF5-4D85-A069-5374BD8B7DF7}" type="datetime1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8DAB-68BF-421C-996E-28F543FE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7564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367F-7FD6-4087-BB1A-9B4986936E14}" type="datetime1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8DAB-68BF-421C-996E-28F543FE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5583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6950-AE74-4CFF-8423-77E5E88BBCBB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8DAB-68BF-421C-996E-28F543FE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9754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566FC-7097-44E4-ADFB-B09419E3E8D5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8DAB-68BF-421C-996E-28F543FE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374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E66E-4939-4CCA-B356-FC4D54C1EF23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8DAB-68BF-421C-996E-28F543FE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1856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49DCC-A45A-4F4C-927B-84CEBDEFD01D}" type="datetime1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C8DAB-68BF-421C-996E-28F543FE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9219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6B0DA27-EA0B-45EE-8705-4FEEC8949EC9}" type="datetime1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tr-TR" smtClean="0"/>
              <a:t>HKZ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C8DAB-68BF-421C-996E-28F543FEFF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8906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EĞİTİM BİLİMİNDE ARAŞTIRMA YÖNTEMLERİ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tr-TR" dirty="0" smtClean="0"/>
              <a:t>HALİSE KADER ZENGİN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7401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deseni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İki kategoride incelenebilir:</a:t>
            </a:r>
          </a:p>
          <a:p>
            <a:r>
              <a:rPr lang="tr-TR" dirty="0" smtClean="0"/>
              <a:t>İlişki arayan</a:t>
            </a:r>
          </a:p>
          <a:p>
            <a:r>
              <a:rPr lang="tr-TR" dirty="0" smtClean="0"/>
              <a:t>İlişki aramayan</a:t>
            </a:r>
          </a:p>
          <a:p>
            <a:pPr marL="0" indent="0">
              <a:buNone/>
            </a:pPr>
            <a:r>
              <a:rPr lang="tr-TR" dirty="0" smtClean="0"/>
              <a:t>İlişki arayan araştırmalarda en az iki değişken arasında ilişki olup olmadığı belirlenmeye çalışılır. İlişki arayan araştırmalar deneysel olan araştırmalar ve deneysel olmayan araştırmalar olmak üzere iki gruba ayrılır.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886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Deneysel Araştırmalar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Üç türdür: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1. Ön test-</a:t>
            </a:r>
            <a:r>
              <a:rPr lang="tr-TR" dirty="0" err="1" smtClean="0"/>
              <a:t>sontest</a:t>
            </a:r>
            <a:r>
              <a:rPr lang="tr-TR" dirty="0" smtClean="0"/>
              <a:t> kontrol gruplu desenler</a:t>
            </a:r>
          </a:p>
          <a:p>
            <a:pPr marL="0" indent="0">
              <a:buNone/>
            </a:pPr>
            <a:r>
              <a:rPr lang="tr-TR" dirty="0" smtClean="0"/>
              <a:t>2. </a:t>
            </a:r>
            <a:r>
              <a:rPr lang="tr-TR" dirty="0" err="1" smtClean="0"/>
              <a:t>Sontest</a:t>
            </a:r>
            <a:r>
              <a:rPr lang="tr-TR" dirty="0" smtClean="0"/>
              <a:t> kontrol gruplu desenler</a:t>
            </a:r>
          </a:p>
          <a:p>
            <a:pPr marL="0" indent="0">
              <a:buNone/>
            </a:pPr>
            <a:r>
              <a:rPr lang="tr-TR" dirty="0" smtClean="0"/>
              <a:t>3. Solomon dört grup modeli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918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Deneysel Olmayan Desenler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Tek Grup Son Test Desen</a:t>
            </a:r>
          </a:p>
          <a:p>
            <a:r>
              <a:rPr lang="tr-TR" dirty="0" smtClean="0"/>
              <a:t>Tek Grup </a:t>
            </a:r>
            <a:r>
              <a:rPr lang="tr-TR" dirty="0" err="1" smtClean="0"/>
              <a:t>Öntest</a:t>
            </a:r>
            <a:r>
              <a:rPr lang="tr-TR" dirty="0" smtClean="0"/>
              <a:t> </a:t>
            </a:r>
            <a:r>
              <a:rPr lang="tr-TR" dirty="0" err="1" smtClean="0"/>
              <a:t>Sontest</a:t>
            </a:r>
            <a:r>
              <a:rPr lang="tr-TR" dirty="0" smtClean="0"/>
              <a:t> Desen</a:t>
            </a:r>
          </a:p>
          <a:p>
            <a:r>
              <a:rPr lang="tr-TR" dirty="0" smtClean="0"/>
              <a:t>Karşılaştırmalı Gruplu Desenler</a:t>
            </a:r>
          </a:p>
          <a:p>
            <a:pPr>
              <a:buFontTx/>
              <a:buChar char="-"/>
            </a:pPr>
            <a:r>
              <a:rPr lang="tr-TR" dirty="0" smtClean="0"/>
              <a:t>Yalnızca </a:t>
            </a:r>
            <a:r>
              <a:rPr lang="tr-TR" dirty="0" err="1" smtClean="0"/>
              <a:t>Sontestli</a:t>
            </a:r>
            <a:r>
              <a:rPr lang="tr-TR" dirty="0" smtClean="0"/>
              <a:t> Karşılaştırma Gruplu Desen</a:t>
            </a:r>
          </a:p>
          <a:p>
            <a:pPr>
              <a:buFontTx/>
              <a:buChar char="-"/>
            </a:pPr>
            <a:r>
              <a:rPr lang="tr-TR" dirty="0" err="1" smtClean="0"/>
              <a:t>Öntest</a:t>
            </a:r>
            <a:r>
              <a:rPr lang="tr-TR" dirty="0" smtClean="0"/>
              <a:t> </a:t>
            </a:r>
            <a:r>
              <a:rPr lang="tr-TR" dirty="0" err="1" smtClean="0"/>
              <a:t>Sontest</a:t>
            </a:r>
            <a:r>
              <a:rPr lang="tr-TR" dirty="0" smtClean="0"/>
              <a:t> </a:t>
            </a:r>
            <a:r>
              <a:rPr lang="tr-TR" dirty="0" err="1" smtClean="0"/>
              <a:t>Karşılaştımalı</a:t>
            </a:r>
            <a:r>
              <a:rPr lang="tr-TR" dirty="0" smtClean="0"/>
              <a:t> Gruplu Desen</a:t>
            </a:r>
          </a:p>
          <a:p>
            <a:pPr>
              <a:buFontTx/>
              <a:buChar char="-"/>
            </a:pPr>
            <a:r>
              <a:rPr lang="tr-TR" dirty="0" smtClean="0"/>
              <a:t>Korelasyon Desenler</a:t>
            </a:r>
          </a:p>
          <a:p>
            <a:pPr>
              <a:buFontTx/>
              <a:buChar char="-"/>
            </a:pPr>
            <a:r>
              <a:rPr lang="tr-TR" dirty="0" smtClean="0"/>
              <a:t>Zaman Dizisi Desenler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5740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 ve Dış Geçerlik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İç geçerlik: Elde edilen bir </a:t>
            </a:r>
            <a:r>
              <a:rPr lang="tr-TR" dirty="0" err="1" smtClean="0"/>
              <a:t>nedensel</a:t>
            </a:r>
            <a:r>
              <a:rPr lang="tr-TR" dirty="0" smtClean="0"/>
              <a:t> ilişkide sonucun deney değişkenleri ile açıklanabilir olmasına denir. </a:t>
            </a:r>
          </a:p>
          <a:p>
            <a:pPr marL="0" indent="0">
              <a:buNone/>
            </a:pPr>
            <a:r>
              <a:rPr lang="tr-TR" dirty="0" smtClean="0"/>
              <a:t>Etki eden etmenler:</a:t>
            </a:r>
          </a:p>
          <a:p>
            <a:pPr marL="0" indent="0">
              <a:buNone/>
            </a:pPr>
            <a:r>
              <a:rPr lang="tr-TR" dirty="0" smtClean="0"/>
              <a:t>Zaman</a:t>
            </a:r>
          </a:p>
          <a:p>
            <a:pPr marL="0" indent="0">
              <a:buNone/>
            </a:pPr>
            <a:r>
              <a:rPr lang="tr-TR" dirty="0" smtClean="0"/>
              <a:t>Olgunlaşma</a:t>
            </a:r>
          </a:p>
          <a:p>
            <a:pPr marL="0" indent="0">
              <a:buNone/>
            </a:pPr>
            <a:r>
              <a:rPr lang="tr-TR" dirty="0" smtClean="0"/>
              <a:t>Deney öncesi ölçme</a:t>
            </a:r>
          </a:p>
          <a:p>
            <a:pPr marL="0" indent="0">
              <a:buNone/>
            </a:pPr>
            <a:r>
              <a:rPr lang="tr-TR" dirty="0" smtClean="0"/>
              <a:t>Farklı ölçme araçlarının ve işlem basamaklarının uygulanması</a:t>
            </a:r>
          </a:p>
          <a:p>
            <a:pPr marL="0" indent="0">
              <a:buNone/>
            </a:pPr>
            <a:r>
              <a:rPr lang="tr-TR" dirty="0" smtClean="0"/>
              <a:t>Ölçülme (testi almış olma)</a:t>
            </a:r>
          </a:p>
          <a:p>
            <a:pPr marL="0" indent="0">
              <a:buNone/>
            </a:pPr>
            <a:r>
              <a:rPr lang="tr-TR" dirty="0" smtClean="0"/>
              <a:t>Regresyon (merkeze yönelme)</a:t>
            </a:r>
          </a:p>
          <a:p>
            <a:pPr marL="0" indent="0">
              <a:buNone/>
            </a:pPr>
            <a:r>
              <a:rPr lang="tr-TR" dirty="0" smtClean="0"/>
              <a:t>Yanlı atama</a:t>
            </a:r>
          </a:p>
          <a:p>
            <a:pPr marL="0" indent="0">
              <a:buNone/>
            </a:pPr>
            <a:r>
              <a:rPr lang="tr-TR" dirty="0" smtClean="0"/>
              <a:t>Denek kaybı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392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Dış Geçerlik ve Dış geçerliği etkileyen Etmenler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Dış geçerlik: Belirli bir zamanda belirli bir gruptan, belirli bir ortamda elde edilen sonuçların farklı kişi, grup ve ortamlara </a:t>
            </a:r>
            <a:r>
              <a:rPr lang="tr-TR" dirty="0" err="1" smtClean="0"/>
              <a:t>genellenmesidir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Etki eden etmenler: </a:t>
            </a:r>
          </a:p>
          <a:p>
            <a:pPr marL="0" indent="0">
              <a:buNone/>
            </a:pPr>
            <a:r>
              <a:rPr lang="tr-TR" dirty="0" smtClean="0"/>
              <a:t>Örneklemin evreni temsil etmesi</a:t>
            </a:r>
          </a:p>
          <a:p>
            <a:pPr marL="0" indent="0">
              <a:buNone/>
            </a:pPr>
            <a:r>
              <a:rPr lang="tr-TR" dirty="0" smtClean="0"/>
              <a:t>Tepkisel etmenler</a:t>
            </a:r>
          </a:p>
          <a:p>
            <a:pPr marL="0" indent="0">
              <a:buNone/>
            </a:pPr>
            <a:r>
              <a:rPr lang="tr-TR" dirty="0" smtClean="0"/>
              <a:t>Ölçme-Bağımsız değişken etkileşimi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000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 ve Dış Geçerliği Kontrol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İstatiksel Yöntemler</a:t>
            </a:r>
          </a:p>
          <a:p>
            <a:endParaRPr lang="tr-TR" dirty="0"/>
          </a:p>
          <a:p>
            <a:r>
              <a:rPr lang="tr-TR" dirty="0" smtClean="0"/>
              <a:t>Deneysel Yöntemler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60102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Deneysel Kontrol Yöntemleri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Denek Seçimi ve Atanması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Seçkisiz</a:t>
            </a:r>
            <a:r>
              <a:rPr lang="tr-TR" dirty="0" smtClean="0"/>
              <a:t> Atama</a:t>
            </a:r>
          </a:p>
          <a:p>
            <a:r>
              <a:rPr lang="tr-TR" dirty="0" smtClean="0"/>
              <a:t>Eşleme</a:t>
            </a:r>
          </a:p>
          <a:p>
            <a:r>
              <a:rPr lang="tr-TR" dirty="0" smtClean="0"/>
              <a:t>Grupların eşlemesi</a:t>
            </a:r>
          </a:p>
          <a:p>
            <a:r>
              <a:rPr lang="tr-TR" dirty="0" smtClean="0"/>
              <a:t>Bire bir eşleme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07083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Araştırmalarda Bölümler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3265714"/>
            <a:ext cx="8946541" cy="2982685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tr-TR" dirty="0" smtClean="0"/>
              <a:t>Bölüm: Yöntem</a:t>
            </a:r>
          </a:p>
          <a:p>
            <a:pPr marL="457200" indent="-457200">
              <a:buAutoNum type="arabicPeriod"/>
            </a:pPr>
            <a:r>
              <a:rPr lang="tr-TR" dirty="0" smtClean="0"/>
              <a:t>Bölüm: Bulgular ve Yorumlar</a:t>
            </a:r>
          </a:p>
          <a:p>
            <a:pPr marL="457200" indent="-457200">
              <a:buAutoNum type="arabicPeriod"/>
            </a:pPr>
            <a:r>
              <a:rPr lang="tr-TR" dirty="0" smtClean="0"/>
              <a:t>Bölüm: Sonuç ve Öneriler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0846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Zeki Kaya, Selahattin </a:t>
            </a:r>
            <a:r>
              <a:rPr lang="tr-TR" dirty="0" err="1" smtClean="0"/>
              <a:t>Gelbal</a:t>
            </a:r>
            <a:r>
              <a:rPr lang="tr-TR" dirty="0" smtClean="0"/>
              <a:t>, «Eğitim Bilimlerinde Yöntem», </a:t>
            </a:r>
            <a:r>
              <a:rPr lang="tr-TR" dirty="0" err="1" smtClean="0"/>
              <a:t>ed</a:t>
            </a:r>
            <a:r>
              <a:rPr lang="tr-TR" dirty="0" smtClean="0"/>
              <a:t>: Özcan </a:t>
            </a:r>
            <a:r>
              <a:rPr lang="tr-TR" dirty="0"/>
              <a:t>D</a:t>
            </a:r>
            <a:r>
              <a:rPr lang="tr-TR" dirty="0" smtClean="0"/>
              <a:t>emirel, Zeki Kaya, Eğitime Giriş, 14. baskı, </a:t>
            </a:r>
            <a:r>
              <a:rPr lang="tr-TR" dirty="0" err="1" smtClean="0"/>
              <a:t>pegem</a:t>
            </a:r>
            <a:r>
              <a:rPr lang="tr-TR" dirty="0" smtClean="0"/>
              <a:t> A. Yay., Ankara 2018</a:t>
            </a:r>
            <a:r>
              <a:rPr lang="tr-TR" smtClean="0"/>
              <a:t>, ss.239- 273.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44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 Edinme Yolları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Bireysel yaşantılar. Bu yolla bilgi toplama daha kolaydır ve daha çok da deneyimlerden elde edilir.</a:t>
            </a:r>
          </a:p>
          <a:p>
            <a:r>
              <a:rPr lang="tr-TR" dirty="0" smtClean="0"/>
              <a:t>Otorite: Bir konuda bilgili, yetkili ya da deneyimli olduğu kabul edilen bir kişiden bilginin elde edilmesidir.</a:t>
            </a:r>
          </a:p>
          <a:p>
            <a:r>
              <a:rPr lang="tr-TR" dirty="0" smtClean="0"/>
              <a:t>Tümdengelim: Başlangıçta doğru olarak kabul edilen bir genel önermeden yola çıkarak daha dar kapsamlı önermelerin kabul edilmesiyle elde edilen bir bilgi edinme yoludur.</a:t>
            </a:r>
          </a:p>
          <a:p>
            <a:r>
              <a:rPr lang="tr-TR" dirty="0" smtClean="0"/>
              <a:t>Tümevarım: Deney ve gözlemle elde edilen olgusal bilgilerden genellemeler, ilkeler ve yasalar ortaya çıkarma yöntemidir.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3939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</a:t>
            </a:r>
            <a:r>
              <a:rPr lang="tr-TR" dirty="0" smtClean="0"/>
              <a:t>ilim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1227910"/>
            <a:ext cx="8946541" cy="5020490"/>
          </a:xfrm>
        </p:spPr>
        <p:txBody>
          <a:bodyPr/>
          <a:lstStyle/>
          <a:p>
            <a:r>
              <a:rPr lang="tr-TR" dirty="0" smtClean="0"/>
              <a:t>Evrendeki düzeni bulma amacıyla gözlenebilen değişkenler arasında belirli bir yöntemle bağlantılar arayan sistemli, kanıtlanmış, tekrarlanabilir ve organize bilgiler bütünüdür.</a:t>
            </a:r>
          </a:p>
          <a:p>
            <a:r>
              <a:rPr lang="tr-TR" dirty="0" smtClean="0"/>
              <a:t>Bilimsel bilginin iki temel koşulu; mantıksal geçerliği olmalı, </a:t>
            </a:r>
            <a:r>
              <a:rPr lang="tr-TR" dirty="0" err="1" smtClean="0"/>
              <a:t>görgül</a:t>
            </a:r>
            <a:r>
              <a:rPr lang="tr-TR" dirty="0" smtClean="0"/>
              <a:t> doğruluğu olmalı.</a:t>
            </a:r>
          </a:p>
          <a:p>
            <a:r>
              <a:rPr lang="tr-TR" dirty="0" smtClean="0"/>
              <a:t>Bilimin üç temel işlevi: Betimleme, açıklama, kontrol etme.</a:t>
            </a:r>
          </a:p>
          <a:p>
            <a:r>
              <a:rPr lang="tr-TR" dirty="0" smtClean="0"/>
              <a:t>Betimleme: </a:t>
            </a:r>
            <a:r>
              <a:rPr lang="tr-TR" dirty="0" smtClean="0"/>
              <a:t>Olayları</a:t>
            </a:r>
            <a:r>
              <a:rPr lang="tr-TR" dirty="0" smtClean="0"/>
              <a:t>, değişkenleri, durumları derinlemesine tanımlayabilmek ve temel özellikleriyle açıklayabilmek.</a:t>
            </a:r>
          </a:p>
          <a:p>
            <a:r>
              <a:rPr lang="tr-TR" dirty="0" smtClean="0"/>
              <a:t>Yordama: </a:t>
            </a:r>
            <a:r>
              <a:rPr lang="tr-TR" dirty="0" smtClean="0"/>
              <a:t>Belirli </a:t>
            </a:r>
            <a:r>
              <a:rPr lang="tr-TR" dirty="0" smtClean="0"/>
              <a:t>değişkenlerin diğer değişkenlerle ilişkisini saptamak.</a:t>
            </a:r>
          </a:p>
          <a:p>
            <a:r>
              <a:rPr lang="tr-TR" dirty="0" smtClean="0"/>
              <a:t>Kontrol etmek: Değişkenler arasında ilişkileri saptayıp bu ilişkileri denetim altına almak.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9686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Probleminin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/>
              <a:t>Genel ölçütler ve özel ölçütler vardır.</a:t>
            </a:r>
          </a:p>
          <a:p>
            <a:r>
              <a:rPr lang="tr-TR" sz="2800" dirty="0" smtClean="0"/>
              <a:t>Genel ölçütler: </a:t>
            </a:r>
            <a:r>
              <a:rPr lang="tr-TR" sz="2800" dirty="0" err="1"/>
              <a:t>Ç</a:t>
            </a:r>
            <a:r>
              <a:rPr lang="tr-TR" sz="2800" dirty="0" err="1" smtClean="0"/>
              <a:t>özülebilirlik</a:t>
            </a:r>
            <a:r>
              <a:rPr lang="tr-TR" sz="2800" dirty="0" smtClean="0"/>
              <a:t>, önemlilik, yenilik, etik kurallara uygunluk.</a:t>
            </a:r>
          </a:p>
          <a:p>
            <a:r>
              <a:rPr lang="tr-TR" sz="2800" dirty="0" smtClean="0"/>
              <a:t>Özel ölçütler: Alanda yeterlik, yöntemlerde yeterlik, veri toplama izni, olanak </a:t>
            </a:r>
            <a:r>
              <a:rPr lang="tr-TR" dirty="0" smtClean="0"/>
              <a:t>yeterliği, ilgi yeterliği.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754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Bilimin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Gözleme dayanır.</a:t>
            </a:r>
          </a:p>
          <a:p>
            <a:r>
              <a:rPr lang="tr-TR" dirty="0" smtClean="0"/>
              <a:t>Nesneldir.</a:t>
            </a:r>
          </a:p>
          <a:p>
            <a:r>
              <a:rPr lang="tr-TR" dirty="0" smtClean="0"/>
              <a:t>Mantıksaldır.</a:t>
            </a:r>
          </a:p>
          <a:p>
            <a:r>
              <a:rPr lang="tr-TR" dirty="0" smtClean="0"/>
              <a:t>Eleştiricidir.</a:t>
            </a:r>
          </a:p>
          <a:p>
            <a:r>
              <a:rPr lang="tr-TR" dirty="0" smtClean="0"/>
              <a:t>Seçicidir.</a:t>
            </a:r>
          </a:p>
          <a:p>
            <a:r>
              <a:rPr lang="tr-TR" dirty="0" smtClean="0"/>
              <a:t>Genelleyicidir.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1507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Bilimsel Yöntemin Aşamaları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tr-TR" dirty="0" smtClean="0"/>
              <a:t>Problemin fark </a:t>
            </a:r>
            <a:r>
              <a:rPr lang="tr-TR" dirty="0" smtClean="0"/>
              <a:t>edilmesi.</a:t>
            </a:r>
            <a:endParaRPr lang="tr-TR" dirty="0" smtClean="0"/>
          </a:p>
          <a:p>
            <a:pPr marL="457200" indent="-457200">
              <a:buAutoNum type="arabicPeriod"/>
            </a:pPr>
            <a:r>
              <a:rPr lang="tr-TR" dirty="0" smtClean="0"/>
              <a:t>Problemin </a:t>
            </a:r>
            <a:r>
              <a:rPr lang="tr-TR" dirty="0" smtClean="0"/>
              <a:t>tanımlanması.</a:t>
            </a:r>
            <a:endParaRPr lang="tr-TR" dirty="0" smtClean="0"/>
          </a:p>
          <a:p>
            <a:pPr marL="457200" indent="-457200">
              <a:buAutoNum type="arabicPeriod"/>
            </a:pPr>
            <a:r>
              <a:rPr lang="tr-TR" dirty="0" smtClean="0"/>
              <a:t>Problem için olası çözüm yollarının yazılması</a:t>
            </a:r>
          </a:p>
          <a:p>
            <a:pPr marL="457200" indent="-457200">
              <a:buAutoNum type="arabicPeriod"/>
            </a:pPr>
            <a:r>
              <a:rPr lang="tr-TR" dirty="0" smtClean="0"/>
              <a:t>Olası çözümleri doğrulayacak gözlem ve deneylerin neler olduğunun saptanması.</a:t>
            </a:r>
          </a:p>
          <a:p>
            <a:pPr marL="457200" indent="-457200">
              <a:buAutoNum type="arabicPeriod"/>
            </a:pPr>
            <a:r>
              <a:rPr lang="tr-TR" dirty="0" err="1" smtClean="0"/>
              <a:t>Denencelerin</a:t>
            </a:r>
            <a:r>
              <a:rPr lang="tr-TR" dirty="0" smtClean="0"/>
              <a:t> test edilmesi.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4208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Bilimsel Araştırma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tr-TR" dirty="0" smtClean="0"/>
              <a:t>Temel Araştırmalar</a:t>
            </a:r>
          </a:p>
          <a:p>
            <a:pPr marL="457200" indent="-457200">
              <a:buAutoNum type="arabicPeriod"/>
            </a:pPr>
            <a:r>
              <a:rPr lang="tr-TR" dirty="0" smtClean="0"/>
              <a:t>Uygulamalı Araştırmalar</a:t>
            </a:r>
          </a:p>
          <a:p>
            <a:pPr marL="457200" indent="-457200">
              <a:buAutoNum type="arabicPeriod"/>
            </a:pPr>
            <a:r>
              <a:rPr lang="tr-TR" dirty="0" smtClean="0"/>
              <a:t>Laboratuvar Araştırmaları</a:t>
            </a:r>
          </a:p>
          <a:p>
            <a:pPr marL="457200" indent="-457200">
              <a:buAutoNum type="arabicPeriod"/>
            </a:pPr>
            <a:r>
              <a:rPr lang="tr-TR" dirty="0" smtClean="0"/>
              <a:t>Saha Araştırmaları</a:t>
            </a:r>
          </a:p>
          <a:p>
            <a:pPr marL="457200" indent="-457200">
              <a:buAutoNum type="arabicPeriod"/>
            </a:pPr>
            <a:r>
              <a:rPr lang="tr-TR" dirty="0" smtClean="0"/>
              <a:t>Tarihsel Araştırmalar</a:t>
            </a:r>
          </a:p>
          <a:p>
            <a:pPr marL="457200" indent="-457200">
              <a:buAutoNum type="arabicPeriod"/>
            </a:pPr>
            <a:r>
              <a:rPr lang="tr-TR" dirty="0" err="1" smtClean="0"/>
              <a:t>Betimsel</a:t>
            </a:r>
            <a:r>
              <a:rPr lang="tr-TR" dirty="0" smtClean="0"/>
              <a:t> Araştırmalar</a:t>
            </a:r>
          </a:p>
          <a:p>
            <a:pPr marL="457200" indent="-457200">
              <a:buAutoNum type="arabicPeriod"/>
            </a:pPr>
            <a:r>
              <a:rPr lang="tr-TR" dirty="0" smtClean="0"/>
              <a:t>Deneysel Araştırmalar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385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Değişkenlerinin Gruplanması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Değişken: Değişik değerler alabilen (en az iki değer) her şey değişkendir. (yaş, öğrenme hızı, kaygı düzeyi gibi.)</a:t>
            </a:r>
          </a:p>
          <a:p>
            <a:r>
              <a:rPr lang="tr-TR" dirty="0" smtClean="0"/>
              <a:t>Süreksiz değişken: Belli değerler dışında başka değerler almayan, tam sayı ile ifade edilebilen nitel değişkenlerdir. (kadın 1, erkek 2 ile ifade edilmesi)</a:t>
            </a:r>
          </a:p>
          <a:p>
            <a:r>
              <a:rPr lang="tr-TR" dirty="0" smtClean="0"/>
              <a:t>Sürekli değişken: </a:t>
            </a:r>
            <a:r>
              <a:rPr lang="tr-TR" dirty="0" smtClean="0"/>
              <a:t>Herhangi </a:t>
            </a:r>
            <a:r>
              <a:rPr lang="tr-TR" dirty="0" smtClean="0"/>
              <a:t>bir değer alabilen, kesirli sayılarla da ifade edilebilen nicel değişkenlerdir.</a:t>
            </a:r>
          </a:p>
          <a:p>
            <a:pPr marL="0" indent="0">
              <a:buNone/>
            </a:pPr>
            <a:r>
              <a:rPr lang="tr-TR" dirty="0" smtClean="0"/>
              <a:t>Kontrol biçimine bağlı olarak değişkenler;</a:t>
            </a:r>
          </a:p>
          <a:p>
            <a:pPr marL="0" indent="0">
              <a:buNone/>
            </a:pPr>
            <a:r>
              <a:rPr lang="tr-TR" dirty="0" smtClean="0"/>
              <a:t>Bağımlı değişken: Bağımsız değişkenin etkisi ile değişmesi beklenen değişkene denir.</a:t>
            </a:r>
          </a:p>
          <a:p>
            <a:pPr marL="0" indent="0">
              <a:buNone/>
            </a:pPr>
            <a:r>
              <a:rPr lang="tr-TR" dirty="0" smtClean="0"/>
              <a:t>Bağımsız değişken: Bağımlı değişken üzerinde etkisi test edilen değişkene denir.</a:t>
            </a:r>
          </a:p>
          <a:p>
            <a:pPr marL="0" indent="0">
              <a:buNone/>
            </a:pPr>
            <a:r>
              <a:rPr lang="tr-TR" dirty="0" smtClean="0"/>
              <a:t>Kontrol değişkeni: Bağımlı değişken üzerinde etkisi test edilmeyen ama bağımlı değişkeni etkileme olasılığı olan değişkenlerdir.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9257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EBEBEB"/>
                </a:solidFill>
              </a:rPr>
              <a:t>Araştırma Değişkenlerinin Gruplanması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Denence: Araştırmalarda en az iki değişken arasında </a:t>
            </a:r>
            <a:r>
              <a:rPr lang="tr-TR" dirty="0" err="1" smtClean="0"/>
              <a:t>yordanan</a:t>
            </a:r>
            <a:r>
              <a:rPr lang="tr-TR" dirty="0" smtClean="0"/>
              <a:t> ilişkinin ifadesidir. </a:t>
            </a:r>
          </a:p>
          <a:p>
            <a:pPr marL="457200" indent="-457200">
              <a:buAutoNum type="arabicPeriod"/>
            </a:pPr>
            <a:r>
              <a:rPr lang="tr-TR" dirty="0" smtClean="0"/>
              <a:t>İki değişken arasındaki ilişkiyi yönünü de belirtecek biçimde dile getirmelidir.</a:t>
            </a:r>
          </a:p>
          <a:p>
            <a:pPr marL="457200" indent="-457200">
              <a:buAutoNum type="arabicPeriod"/>
            </a:pPr>
            <a:r>
              <a:rPr lang="tr-TR" dirty="0" smtClean="0"/>
              <a:t>Test edilebilir, sınanabilir olmalıdır.</a:t>
            </a:r>
          </a:p>
          <a:p>
            <a:pPr marL="457200" indent="-457200">
              <a:buAutoNum type="arabicPeriod"/>
            </a:pPr>
            <a:r>
              <a:rPr lang="tr-TR" dirty="0" smtClean="0"/>
              <a:t>Değer yargısı taşımamalıdır.</a:t>
            </a:r>
          </a:p>
          <a:p>
            <a:pPr marL="457200" indent="-457200">
              <a:buAutoNum type="arabicPeriod"/>
            </a:pPr>
            <a:r>
              <a:rPr lang="tr-TR" dirty="0" smtClean="0"/>
              <a:t>Hem doğası açısından hem de eldeki olanaklar açısından sınanabilmelidir.</a:t>
            </a:r>
          </a:p>
          <a:p>
            <a:pPr marL="457200" indent="-457200">
              <a:buAutoNum type="arabicPeriod"/>
            </a:pPr>
            <a:r>
              <a:rPr lang="tr-TR" dirty="0" smtClean="0"/>
              <a:t>Herkesin aynı anlamlar vereceği, açık ve sade bir dille yazılmalıdır.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HKZ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38117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55</TotalTime>
  <Words>741</Words>
  <Application>Microsoft Office PowerPoint</Application>
  <PresentationFormat>Geniş ekran</PresentationFormat>
  <Paragraphs>126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3" baseType="lpstr">
      <vt:lpstr>Arial</vt:lpstr>
      <vt:lpstr>Calibri</vt:lpstr>
      <vt:lpstr>Century Gothic</vt:lpstr>
      <vt:lpstr>Wingdings 3</vt:lpstr>
      <vt:lpstr>İyon</vt:lpstr>
      <vt:lpstr>EĞİTİM BİLİMİNDE ARAŞTIRMA YÖNTEMLERİ</vt:lpstr>
      <vt:lpstr>Bilgi Edinme Yolları</vt:lpstr>
      <vt:lpstr>Bilim</vt:lpstr>
      <vt:lpstr>Araştırma Probleminin Özellikleri</vt:lpstr>
      <vt:lpstr>Bilimin Özellikleri</vt:lpstr>
      <vt:lpstr>Bilimsel Yöntemin Aşamaları</vt:lpstr>
      <vt:lpstr>Bilimsel Araştırma Türleri</vt:lpstr>
      <vt:lpstr>Araştırma Değişkenlerinin Gruplanması</vt:lpstr>
      <vt:lpstr>Araştırma Değişkenlerinin Gruplanması</vt:lpstr>
      <vt:lpstr>Araştırma deseni</vt:lpstr>
      <vt:lpstr>Deneysel Araştırmalar</vt:lpstr>
      <vt:lpstr>Deneysel Olmayan Desenler</vt:lpstr>
      <vt:lpstr>İç ve Dış Geçerlik</vt:lpstr>
      <vt:lpstr>Dış Geçerlik ve Dış geçerliği etkileyen Etmenler</vt:lpstr>
      <vt:lpstr>İç ve Dış Geçerliği Kontrol Yöntemleri</vt:lpstr>
      <vt:lpstr>Deneysel Kontrol Yöntemleri</vt:lpstr>
      <vt:lpstr>Araştırmalarda Bölümler</vt:lpstr>
      <vt:lpstr>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 BİLİMİNDE ARAŞTIRMA YÖNTEMLERİ</dc:title>
  <dc:creator>user</dc:creator>
  <cp:lastModifiedBy>user</cp:lastModifiedBy>
  <cp:revision>8</cp:revision>
  <dcterms:created xsi:type="dcterms:W3CDTF">2020-05-09T12:10:53Z</dcterms:created>
  <dcterms:modified xsi:type="dcterms:W3CDTF">2020-05-09T20:18:11Z</dcterms:modified>
</cp:coreProperties>
</file>