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5"/>
  </p:notesMasterIdLst>
  <p:sldIdLst>
    <p:sldId id="1082" r:id="rId4"/>
    <p:sldId id="1101" r:id="rId5"/>
    <p:sldId id="258" r:id="rId6"/>
    <p:sldId id="259" r:id="rId7"/>
    <p:sldId id="260" r:id="rId8"/>
    <p:sldId id="275" r:id="rId9"/>
    <p:sldId id="391" r:id="rId10"/>
    <p:sldId id="284" r:id="rId11"/>
    <p:sldId id="1133" r:id="rId12"/>
    <p:sldId id="1134" r:id="rId13"/>
    <p:sldId id="1135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182" autoAdjust="0"/>
    <p:restoredTop sz="91471" autoAdjust="0"/>
  </p:normalViewPr>
  <p:slideViewPr>
    <p:cSldViewPr snapToGrid="0">
      <p:cViewPr varScale="1">
        <p:scale>
          <a:sx n="59" d="100"/>
          <a:sy n="59" d="100"/>
        </p:scale>
        <p:origin x="78" y="474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ayt Görüntüsü Yer Tutucusu 1">
            <a:extLst>
              <a:ext uri="{FF2B5EF4-FFF2-40B4-BE49-F238E27FC236}">
                <a16:creationId xmlns:a16="http://schemas.microsoft.com/office/drawing/2014/main" id="{20EDCE14-23BF-4ED4-89C6-A3E9630C9F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 Yer Tutucusu 2">
            <a:extLst>
              <a:ext uri="{FF2B5EF4-FFF2-40B4-BE49-F238E27FC236}">
                <a16:creationId xmlns:a16="http://schemas.microsoft.com/office/drawing/2014/main" id="{8F8A9D51-7C73-42FF-B51F-0FDC57A33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Slayt Numarası Yer Tutucusu 3">
            <a:extLst>
              <a:ext uri="{FF2B5EF4-FFF2-40B4-BE49-F238E27FC236}">
                <a16:creationId xmlns:a16="http://schemas.microsoft.com/office/drawing/2014/main" id="{A85F79BD-05B5-406A-839A-3AAA80733F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CCE54A-48D1-47EC-9BC3-8EF853467723}" type="slidenum">
              <a:rPr lang="tr-TR" altLang="tr-TR"/>
              <a:pPr/>
              <a:t>3</a:t>
            </a:fld>
            <a:endParaRPr lang="tr-TR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>
            <a:extLst>
              <a:ext uri="{FF2B5EF4-FFF2-40B4-BE49-F238E27FC236}">
                <a16:creationId xmlns:a16="http://schemas.microsoft.com/office/drawing/2014/main" id="{45111C38-377C-4668-A312-ABBA0343A9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 Yer Tutucusu 2">
            <a:extLst>
              <a:ext uri="{FF2B5EF4-FFF2-40B4-BE49-F238E27FC236}">
                <a16:creationId xmlns:a16="http://schemas.microsoft.com/office/drawing/2014/main" id="{346AF51A-59F4-40EB-A39E-A7FF661F5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Slayt Numarası Yer Tutucusu 3">
            <a:extLst>
              <a:ext uri="{FF2B5EF4-FFF2-40B4-BE49-F238E27FC236}">
                <a16:creationId xmlns:a16="http://schemas.microsoft.com/office/drawing/2014/main" id="{1384D6CC-5EFD-49F1-BF9F-BE99034265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1FE546-0C74-4BBE-92A6-8C0C13EE071A}" type="slidenum">
              <a:rPr lang="tr-TR" altLang="tr-TR"/>
              <a:pPr/>
              <a:t>4</a:t>
            </a:fld>
            <a:endParaRPr lang="tr-TR" alt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ayt Görüntüsü Yer Tutucusu 1">
            <a:extLst>
              <a:ext uri="{FF2B5EF4-FFF2-40B4-BE49-F238E27FC236}">
                <a16:creationId xmlns:a16="http://schemas.microsoft.com/office/drawing/2014/main" id="{68566698-F178-49EC-A80C-3F641C9915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 Yer Tutucusu 2">
            <a:extLst>
              <a:ext uri="{FF2B5EF4-FFF2-40B4-BE49-F238E27FC236}">
                <a16:creationId xmlns:a16="http://schemas.microsoft.com/office/drawing/2014/main" id="{5B0D3FBB-E255-40A7-B32C-58D598371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Slayt Numarası Yer Tutucusu 3">
            <a:extLst>
              <a:ext uri="{FF2B5EF4-FFF2-40B4-BE49-F238E27FC236}">
                <a16:creationId xmlns:a16="http://schemas.microsoft.com/office/drawing/2014/main" id="{F892A73A-42F8-4CEF-9A3A-F236DDA23F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A00EC4-64E8-44E3-AA30-CA626AE7719D}" type="slidenum">
              <a:rPr lang="tr-TR" altLang="tr-TR"/>
              <a:pPr/>
              <a:t>5</a:t>
            </a:fld>
            <a:endParaRPr lang="tr-TR" alt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ayt Görüntüsü Yer Tutucusu 1">
            <a:extLst>
              <a:ext uri="{FF2B5EF4-FFF2-40B4-BE49-F238E27FC236}">
                <a16:creationId xmlns:a16="http://schemas.microsoft.com/office/drawing/2014/main" id="{34B54075-6B29-47CF-8642-898B632906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 Yer Tutucusu 2">
            <a:extLst>
              <a:ext uri="{FF2B5EF4-FFF2-40B4-BE49-F238E27FC236}">
                <a16:creationId xmlns:a16="http://schemas.microsoft.com/office/drawing/2014/main" id="{E04C05AF-BA43-4ECA-A3DD-0A2ECF7A8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Slayt Numarası Yer Tutucusu 3">
            <a:extLst>
              <a:ext uri="{FF2B5EF4-FFF2-40B4-BE49-F238E27FC236}">
                <a16:creationId xmlns:a16="http://schemas.microsoft.com/office/drawing/2014/main" id="{BEF82B0B-BF5B-4B1D-89A0-D3E2428F6F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7BD9A8-80C5-46A4-9896-025EA2A25C9E}" type="slidenum">
              <a:rPr lang="tr-TR" altLang="tr-TR"/>
              <a:pPr/>
              <a:t>6</a:t>
            </a:fld>
            <a:endParaRPr lang="tr-TR" alt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ayt Görüntüsü Yer Tutucusu 1">
            <a:extLst>
              <a:ext uri="{FF2B5EF4-FFF2-40B4-BE49-F238E27FC236}">
                <a16:creationId xmlns:a16="http://schemas.microsoft.com/office/drawing/2014/main" id="{000DAAEF-F83C-4594-AAD8-C5D566C551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 Yer Tutucusu 2">
            <a:extLst>
              <a:ext uri="{FF2B5EF4-FFF2-40B4-BE49-F238E27FC236}">
                <a16:creationId xmlns:a16="http://schemas.microsoft.com/office/drawing/2014/main" id="{6F621A45-68F6-4383-B7A3-C6F476BF9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Slayt Numarası Yer Tutucusu 3">
            <a:extLst>
              <a:ext uri="{FF2B5EF4-FFF2-40B4-BE49-F238E27FC236}">
                <a16:creationId xmlns:a16="http://schemas.microsoft.com/office/drawing/2014/main" id="{7B98C4C2-C08D-453D-AA76-6BFF486171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0566CB-91C1-4EDB-9805-370A4ED0B6B7}" type="slidenum">
              <a:rPr lang="tr-TR" altLang="tr-TR"/>
              <a:pPr/>
              <a:t>7</a:t>
            </a:fld>
            <a:endParaRPr lang="tr-TR" alt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ayt Görüntüsü Yer Tutucusu 1">
            <a:extLst>
              <a:ext uri="{FF2B5EF4-FFF2-40B4-BE49-F238E27FC236}">
                <a16:creationId xmlns:a16="http://schemas.microsoft.com/office/drawing/2014/main" id="{4EEF25DE-16FA-4F83-BEFB-589894909F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 Yer Tutucusu 2">
            <a:extLst>
              <a:ext uri="{FF2B5EF4-FFF2-40B4-BE49-F238E27FC236}">
                <a16:creationId xmlns:a16="http://schemas.microsoft.com/office/drawing/2014/main" id="{AA8D3356-B211-4A2B-A284-65C86207F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layt Numarası Yer Tutucusu 3">
            <a:extLst>
              <a:ext uri="{FF2B5EF4-FFF2-40B4-BE49-F238E27FC236}">
                <a16:creationId xmlns:a16="http://schemas.microsoft.com/office/drawing/2014/main" id="{ED99F92E-F9C2-4EBF-8950-79F3221680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26D824-B802-4658-BE97-B5984A42851D}" type="slidenum">
              <a:rPr lang="tr-TR" altLang="tr-TR"/>
              <a:pPr/>
              <a:t>8</a:t>
            </a:fld>
            <a:endParaRPr lang="tr-TR" alt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2/28/2020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C0EF-15DE-425E-A602-6416008CF6C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45714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6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320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İnşaat, İhale ve Sözleşme Hukuku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(3-0)3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Dr. </a:t>
            </a:r>
            <a:r>
              <a:rPr lang="tr-T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Veli BÖKE</a:t>
            </a:r>
            <a:endParaRPr lang="tr-T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2FE283-B0EF-4239-8AA1-87683FB41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99A73A8-610D-4027-8028-55B81B727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826" y="1213757"/>
            <a:ext cx="8366760" cy="4114800"/>
          </a:xfrm>
        </p:spPr>
        <p:txBody>
          <a:bodyPr/>
          <a:lstStyle/>
          <a:p>
            <a:pPr algn="just"/>
            <a:r>
              <a:rPr lang="en-GB" sz="2400" dirty="0">
                <a:solidFill>
                  <a:srgbClr val="FF0000"/>
                </a:solidFill>
              </a:rPr>
              <a:t>Federatıon </a:t>
            </a:r>
            <a:r>
              <a:rPr lang="en-GB" sz="2400" dirty="0" err="1">
                <a:solidFill>
                  <a:srgbClr val="FF0000"/>
                </a:solidFill>
              </a:rPr>
              <a:t>internatıonale</a:t>
            </a:r>
            <a:r>
              <a:rPr lang="en-GB" sz="2400" dirty="0">
                <a:solidFill>
                  <a:srgbClr val="FF0000"/>
                </a:solidFill>
              </a:rPr>
              <a:t> des </a:t>
            </a:r>
            <a:r>
              <a:rPr lang="en-GB" sz="2400" dirty="0" err="1">
                <a:solidFill>
                  <a:srgbClr val="FF0000"/>
                </a:solidFill>
              </a:rPr>
              <a:t>ingenieurs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conseils</a:t>
            </a:r>
            <a:r>
              <a:rPr lang="en-GB" sz="2400" dirty="0">
                <a:solidFill>
                  <a:srgbClr val="FF0000"/>
                </a:solidFill>
              </a:rPr>
              <a:t>” (FIDIC) </a:t>
            </a:r>
            <a:r>
              <a:rPr lang="en-GB" sz="2400" dirty="0"/>
              <a:t>1913 </a:t>
            </a:r>
            <a:r>
              <a:rPr lang="en-GB" sz="2400" dirty="0" err="1"/>
              <a:t>yılında</a:t>
            </a:r>
            <a:r>
              <a:rPr lang="en-GB" sz="2400" dirty="0"/>
              <a:t> </a:t>
            </a:r>
            <a:r>
              <a:rPr lang="en-GB" sz="2400" dirty="0" err="1"/>
              <a:t>isviçre'nin</a:t>
            </a:r>
            <a:r>
              <a:rPr lang="en-GB" sz="2400" dirty="0"/>
              <a:t> </a:t>
            </a:r>
            <a:r>
              <a:rPr lang="en-GB" sz="2400" dirty="0" err="1"/>
              <a:t>kurulmuş</a:t>
            </a:r>
            <a:r>
              <a:rPr lang="en-GB" sz="2400" dirty="0"/>
              <a:t> “</a:t>
            </a:r>
            <a:r>
              <a:rPr lang="en-GB" sz="2400" dirty="0" err="1"/>
              <a:t>müşavir</a:t>
            </a:r>
            <a:r>
              <a:rPr lang="en-GB" sz="2400" dirty="0"/>
              <a:t> </a:t>
            </a:r>
            <a:r>
              <a:rPr lang="en-GB" sz="2400" dirty="0" err="1"/>
              <a:t>mühendisler</a:t>
            </a:r>
            <a:r>
              <a:rPr lang="en-GB" sz="2400" dirty="0"/>
              <a:t> </a:t>
            </a:r>
            <a:r>
              <a:rPr lang="en-GB" sz="2400" dirty="0" err="1"/>
              <a:t>uluslararası</a:t>
            </a:r>
            <a:r>
              <a:rPr lang="en-GB" sz="2400" dirty="0"/>
              <a:t> </a:t>
            </a:r>
            <a:r>
              <a:rPr lang="en-GB" sz="2400" dirty="0" err="1"/>
              <a:t>federasyonu”dur</a:t>
            </a:r>
            <a:r>
              <a:rPr lang="en-GB" sz="2400" dirty="0" smtClean="0"/>
              <a:t>.</a:t>
            </a:r>
            <a:endParaRPr lang="tr-TR" sz="2400" dirty="0" smtClean="0"/>
          </a:p>
          <a:p>
            <a:pPr marL="0" indent="0" algn="just">
              <a:buNone/>
            </a:pPr>
            <a:r>
              <a:rPr lang="en-GB" sz="2400" dirty="0" smtClean="0"/>
              <a:t> </a:t>
            </a:r>
            <a:r>
              <a:rPr lang="en-GB" sz="2400" dirty="0"/>
              <a:t> </a:t>
            </a:r>
            <a:br>
              <a:rPr lang="en-GB" sz="2400" dirty="0"/>
            </a:br>
            <a:r>
              <a:rPr lang="en-GB" sz="2400" dirty="0"/>
              <a:t>FIDIC, </a:t>
            </a:r>
            <a:r>
              <a:rPr lang="en-GB" sz="2400" dirty="0" err="1"/>
              <a:t>müşavir</a:t>
            </a:r>
            <a:r>
              <a:rPr lang="en-GB" sz="2400" dirty="0"/>
              <a:t> </a:t>
            </a:r>
            <a:r>
              <a:rPr lang="en-GB" sz="2400" dirty="0" err="1"/>
              <a:t>mühendisler</a:t>
            </a:r>
            <a:r>
              <a:rPr lang="en-GB" sz="2400" dirty="0"/>
              <a:t> </a:t>
            </a:r>
            <a:r>
              <a:rPr lang="en-GB" sz="2400" dirty="0" err="1"/>
              <a:t>tarafından</a:t>
            </a:r>
            <a:r>
              <a:rPr lang="en-GB" sz="2400" dirty="0"/>
              <a:t> </a:t>
            </a:r>
            <a:r>
              <a:rPr lang="en-GB" sz="2400" dirty="0" err="1"/>
              <a:t>kurulmuş</a:t>
            </a:r>
            <a:r>
              <a:rPr lang="en-GB" sz="2400" dirty="0"/>
              <a:t> </a:t>
            </a:r>
            <a:r>
              <a:rPr lang="en-GB" sz="2400" dirty="0" err="1"/>
              <a:t>tüzel</a:t>
            </a:r>
            <a:r>
              <a:rPr lang="en-GB" sz="2400" dirty="0"/>
              <a:t> </a:t>
            </a:r>
            <a:r>
              <a:rPr lang="en-GB" sz="2400" dirty="0" err="1"/>
              <a:t>kişiliği</a:t>
            </a:r>
            <a:r>
              <a:rPr lang="en-GB" sz="2400" dirty="0"/>
              <a:t> </a:t>
            </a:r>
            <a:r>
              <a:rPr lang="en-GB" sz="2400" dirty="0" err="1"/>
              <a:t>haiz</a:t>
            </a:r>
            <a:r>
              <a:rPr lang="en-GB" sz="2400" dirty="0"/>
              <a:t> </a:t>
            </a:r>
            <a:r>
              <a:rPr lang="en-GB" sz="2400" dirty="0" err="1"/>
              <a:t>bir</a:t>
            </a:r>
            <a:r>
              <a:rPr lang="en-GB" sz="2400" dirty="0"/>
              <a:t> </a:t>
            </a:r>
            <a:r>
              <a:rPr lang="en-GB" sz="2400" dirty="0" err="1"/>
              <a:t>dernektir</a:t>
            </a:r>
            <a:r>
              <a:rPr lang="en-GB" sz="2400" dirty="0"/>
              <a:t>. Bu </a:t>
            </a:r>
            <a:r>
              <a:rPr lang="en-GB" sz="2400" dirty="0" err="1"/>
              <a:t>derneğin</a:t>
            </a:r>
            <a:r>
              <a:rPr lang="en-GB" sz="2400" dirty="0"/>
              <a:t> </a:t>
            </a:r>
            <a:r>
              <a:rPr lang="en-GB" sz="2400" dirty="0" err="1"/>
              <a:t>önemi</a:t>
            </a:r>
            <a:r>
              <a:rPr lang="en-GB" sz="2400" dirty="0"/>
              <a:t> </a:t>
            </a:r>
            <a:r>
              <a:rPr lang="en-GB" sz="2400" dirty="0" err="1"/>
              <a:t>ise</a:t>
            </a:r>
            <a:r>
              <a:rPr lang="en-GB" sz="2400" dirty="0"/>
              <a:t>; </a:t>
            </a:r>
            <a:r>
              <a:rPr lang="en-GB" sz="2400" dirty="0" err="1"/>
              <a:t>ortaya</a:t>
            </a:r>
            <a:r>
              <a:rPr lang="en-GB" sz="2400" dirty="0"/>
              <a:t> </a:t>
            </a:r>
            <a:r>
              <a:rPr lang="en-GB" sz="2400" dirty="0" err="1"/>
              <a:t>koyduğu</a:t>
            </a:r>
            <a:r>
              <a:rPr lang="en-GB" sz="2400" dirty="0"/>
              <a:t> </a:t>
            </a:r>
            <a:r>
              <a:rPr lang="en-GB" sz="2400" dirty="0" err="1"/>
              <a:t>sözleşmeler</a:t>
            </a:r>
            <a:r>
              <a:rPr lang="en-GB" sz="2400" dirty="0"/>
              <a:t> </a:t>
            </a:r>
            <a:r>
              <a:rPr lang="en-GB" sz="2400" dirty="0" err="1"/>
              <a:t>ve</a:t>
            </a:r>
            <a:r>
              <a:rPr lang="en-GB" sz="2400" dirty="0"/>
              <a:t> </a:t>
            </a:r>
            <a:r>
              <a:rPr lang="en-GB" sz="2400" dirty="0" err="1"/>
              <a:t>sözleşme</a:t>
            </a:r>
            <a:r>
              <a:rPr lang="en-GB" sz="2400" dirty="0"/>
              <a:t> </a:t>
            </a:r>
            <a:r>
              <a:rPr lang="en-GB" sz="2400" dirty="0" err="1"/>
              <a:t>standartlarını</a:t>
            </a:r>
            <a:r>
              <a:rPr lang="en-GB" sz="2400" dirty="0"/>
              <a:t> </a:t>
            </a:r>
            <a:r>
              <a:rPr lang="en-GB" sz="2400" dirty="0" err="1"/>
              <a:t>üreten</a:t>
            </a:r>
            <a:r>
              <a:rPr lang="en-GB" sz="2400" dirty="0"/>
              <a:t> </a:t>
            </a:r>
            <a:r>
              <a:rPr lang="en-GB" sz="2400" dirty="0" err="1"/>
              <a:t>bir</a:t>
            </a:r>
            <a:r>
              <a:rPr lang="en-GB" sz="2400" dirty="0"/>
              <a:t> </a:t>
            </a:r>
            <a:r>
              <a:rPr lang="en-GB" sz="2400" dirty="0" err="1"/>
              <a:t>kuruluş</a:t>
            </a:r>
            <a:r>
              <a:rPr lang="en-GB" sz="2400" dirty="0"/>
              <a:t> </a:t>
            </a:r>
            <a:r>
              <a:rPr lang="en-GB" sz="2400" dirty="0" err="1"/>
              <a:t>olmasında</a:t>
            </a:r>
            <a:r>
              <a:rPr lang="en-GB" sz="2400" dirty="0"/>
              <a:t> </a:t>
            </a:r>
            <a:r>
              <a:rPr lang="en-GB" sz="2400" dirty="0" err="1"/>
              <a:t>yatmaktadır</a:t>
            </a:r>
            <a:r>
              <a:rPr lang="en-GB" sz="2400" dirty="0" smtClean="0"/>
              <a:t>.</a:t>
            </a:r>
            <a:endParaRPr lang="tr-TR" sz="2400" dirty="0" smtClean="0"/>
          </a:p>
          <a:p>
            <a:pPr marL="0" indent="0" algn="just">
              <a:buNone/>
            </a:pP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Bu </a:t>
            </a:r>
            <a:r>
              <a:rPr lang="en-GB" sz="2400" dirty="0" err="1"/>
              <a:t>federasyona</a:t>
            </a:r>
            <a:r>
              <a:rPr lang="en-GB" sz="2400" dirty="0"/>
              <a:t>, her </a:t>
            </a:r>
            <a:r>
              <a:rPr lang="en-GB" sz="2400" dirty="0" err="1"/>
              <a:t>ülkeden</a:t>
            </a:r>
            <a:r>
              <a:rPr lang="en-GB" sz="2400" dirty="0"/>
              <a:t> </a:t>
            </a:r>
            <a:r>
              <a:rPr lang="en-GB" sz="2400" dirty="0" err="1"/>
              <a:t>ancak</a:t>
            </a:r>
            <a:r>
              <a:rPr lang="en-GB" sz="2400" dirty="0"/>
              <a:t> </a:t>
            </a:r>
            <a:r>
              <a:rPr lang="en-GB" sz="2400" dirty="0" err="1"/>
              <a:t>bir</a:t>
            </a:r>
            <a:r>
              <a:rPr lang="en-GB" sz="2400" dirty="0"/>
              <a:t> </a:t>
            </a:r>
            <a:r>
              <a:rPr lang="en-GB" sz="2400" dirty="0" err="1"/>
              <a:t>tek</a:t>
            </a:r>
            <a:r>
              <a:rPr lang="en-GB" sz="2400" dirty="0"/>
              <a:t> </a:t>
            </a:r>
            <a:r>
              <a:rPr lang="en-GB" sz="2400" dirty="0" err="1"/>
              <a:t>kuruluş</a:t>
            </a:r>
            <a:r>
              <a:rPr lang="en-GB" sz="2400" dirty="0"/>
              <a:t> </a:t>
            </a:r>
            <a:r>
              <a:rPr lang="en-GB" sz="2400" dirty="0" err="1"/>
              <a:t>üye</a:t>
            </a:r>
            <a:r>
              <a:rPr lang="en-GB" sz="2400" dirty="0"/>
              <a:t> </a:t>
            </a:r>
            <a:r>
              <a:rPr lang="en-GB" sz="2400" dirty="0" err="1"/>
              <a:t>olabilmektedir</a:t>
            </a:r>
            <a:r>
              <a:rPr lang="en-GB" sz="2400" dirty="0"/>
              <a:t> </a:t>
            </a:r>
            <a:r>
              <a:rPr lang="en-GB" sz="2400" dirty="0" err="1"/>
              <a:t>ve</a:t>
            </a:r>
            <a:r>
              <a:rPr lang="en-GB" sz="2400" dirty="0"/>
              <a:t> </a:t>
            </a:r>
            <a:r>
              <a:rPr lang="en-GB" sz="2400" dirty="0" err="1"/>
              <a:t>federasyon</a:t>
            </a:r>
            <a:r>
              <a:rPr lang="en-GB" sz="2400" dirty="0"/>
              <a:t> </a:t>
            </a:r>
            <a:r>
              <a:rPr lang="en-GB" sz="2400" dirty="0" err="1"/>
              <a:t>bugün</a:t>
            </a:r>
            <a:r>
              <a:rPr lang="en-GB" sz="2400" dirty="0"/>
              <a:t> 65 </a:t>
            </a:r>
            <a:r>
              <a:rPr lang="en-GB" sz="2400" dirty="0" err="1"/>
              <a:t>ülkeden</a:t>
            </a:r>
            <a:r>
              <a:rPr lang="en-GB" sz="2400" dirty="0"/>
              <a:t> </a:t>
            </a:r>
            <a:r>
              <a:rPr lang="en-GB" sz="2400" dirty="0" err="1"/>
              <a:t>üyeye</a:t>
            </a:r>
            <a:r>
              <a:rPr lang="en-GB" sz="2400" dirty="0"/>
              <a:t> </a:t>
            </a:r>
            <a:r>
              <a:rPr lang="en-GB" sz="2400" dirty="0" err="1"/>
              <a:t>sahip</a:t>
            </a:r>
            <a:r>
              <a:rPr lang="en-GB" sz="2400" dirty="0"/>
              <a:t> </a:t>
            </a:r>
            <a:r>
              <a:rPr lang="en-GB" sz="2400" dirty="0" err="1"/>
              <a:t>uluslar</a:t>
            </a:r>
            <a:r>
              <a:rPr lang="en-GB" sz="2400" dirty="0"/>
              <a:t> </a:t>
            </a:r>
            <a:r>
              <a:rPr lang="en-GB" sz="2400" dirty="0" err="1"/>
              <a:t>arası</a:t>
            </a:r>
            <a:r>
              <a:rPr lang="en-GB" sz="2400" dirty="0"/>
              <a:t> </a:t>
            </a:r>
            <a:r>
              <a:rPr lang="en-GB" sz="2400" dirty="0" err="1"/>
              <a:t>bir</a:t>
            </a:r>
            <a:r>
              <a:rPr lang="en-GB" sz="2400" dirty="0"/>
              <a:t> </a:t>
            </a:r>
            <a:r>
              <a:rPr lang="en-GB" sz="2400" dirty="0" err="1"/>
              <a:t>meslek</a:t>
            </a:r>
            <a:r>
              <a:rPr lang="en-GB" sz="2400" dirty="0"/>
              <a:t> </a:t>
            </a:r>
            <a:r>
              <a:rPr lang="en-GB" sz="2400" dirty="0" err="1"/>
              <a:t>kuruluşu</a:t>
            </a:r>
            <a:r>
              <a:rPr lang="en-GB" sz="2400" dirty="0"/>
              <a:t> </a:t>
            </a:r>
            <a:r>
              <a:rPr lang="en-GB" sz="2400" dirty="0" err="1"/>
              <a:t>niteliğindedir</a:t>
            </a:r>
            <a:r>
              <a:rPr lang="en-GB" sz="2400" dirty="0"/>
              <a:t>. (TMMMB) 1987 </a:t>
            </a:r>
            <a:r>
              <a:rPr lang="en-GB" sz="2400" dirty="0" err="1"/>
              <a:t>yılında</a:t>
            </a:r>
            <a:r>
              <a:rPr lang="en-GB" sz="2400" dirty="0"/>
              <a:t> </a:t>
            </a:r>
            <a:r>
              <a:rPr lang="en-GB" sz="2400" dirty="0" err="1"/>
              <a:t>birliğe</a:t>
            </a:r>
            <a:r>
              <a:rPr lang="en-GB" sz="2400" dirty="0"/>
              <a:t> </a:t>
            </a:r>
            <a:r>
              <a:rPr lang="en-GB" sz="2400" dirty="0" err="1"/>
              <a:t>üye</a:t>
            </a:r>
            <a:r>
              <a:rPr lang="en-GB" sz="2400" dirty="0"/>
              <a:t> </a:t>
            </a:r>
            <a:r>
              <a:rPr lang="tr-TR" sz="2400" dirty="0"/>
              <a:t>olmuştur.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8964BAE-10FA-45C8-9360-87C1B16FD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3131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A0B10D-DBCE-4FB1-9030-ACFFE81DF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altLang="tr-T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Kaynaklar</a:t>
            </a:r>
            <a:endParaRPr lang="tr-TR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/>
        </p:nvGraphicFramePr>
        <p:xfrm>
          <a:off x="465812" y="1187949"/>
          <a:ext cx="7886700" cy="365760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5154717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Borçlar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Hukuku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Özel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Hükümler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Eren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Fikret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, Ankara 2015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9779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Elektrik Piyasası Kanununun Öngördüğü Hukuki Rejim ve Elektrik Tedarik Sözleşmeleri, M. Yavuz, 2011.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1427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Enerji Hukuku Araştırma Enstitüsü, Türkiye’de Elektrik Enerjisi Sektörü ve Hukuki Durumu, Ankara, 2007.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062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Enerji Hukuku, Y. Aslan, C.I, C.II, C.III, 2007, 2008, 2009.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5227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Enerji Sözleşmeleri, H. Ayrancı, 2010.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039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Eser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Sözleşmesi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İnşaat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Hukuku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E.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Aydemir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Ankara 2012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217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547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62067" y="1200047"/>
            <a:ext cx="8517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tr-TR" alt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Kamu İhale </a:t>
            </a:r>
            <a:r>
              <a:rPr lang="tr-TR" alt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Kanunu </a:t>
            </a:r>
            <a:r>
              <a:rPr lang="tr-TR" alt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Sözleşmeleri</a:t>
            </a:r>
            <a:endParaRPr lang="tr-TR" sz="3200" b="1" spc="-50" dirty="0"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4592"/>
            <a:ext cx="2428392" cy="18212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171" y="3974592"/>
            <a:ext cx="3544407" cy="18083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903" y="3974592"/>
            <a:ext cx="3540775" cy="18212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F605F055-1F08-4FD6-B8CC-AF67AD90D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067" y="1784822"/>
            <a:ext cx="7543800" cy="4114800"/>
          </a:xfrm>
        </p:spPr>
        <p:txBody>
          <a:bodyPr/>
          <a:lstStyle/>
          <a:p>
            <a:r>
              <a:rPr lang="tr-TR" altLang="tr-T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4734 sayılı Kamu İhale 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Kanunu</a:t>
            </a:r>
          </a:p>
          <a:p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4735 sayılı Kamu İhale Sözleşmeleri Kanunu </a:t>
            </a:r>
          </a:p>
          <a:p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2886 s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ayılı Devlet İhale Kanunu</a:t>
            </a: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661544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4034568-EAEA-42F6-B22D-BBF0E05F2E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/>
              <a:t> </a:t>
            </a:r>
            <a:r>
              <a:rPr lang="tr-TR" sz="2800" dirty="0" smtClean="0"/>
              <a:t>   KANUN </a:t>
            </a:r>
            <a:r>
              <a:rPr lang="tr-TR" sz="2800" dirty="0"/>
              <a:t>KAPSAMINDAKİ İŞLER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99BE689-BC7E-4960-9D55-246B04B46B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6314" y="1213757"/>
            <a:ext cx="7543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dirty="0"/>
              <a:t>Satım </a:t>
            </a:r>
          </a:p>
          <a:p>
            <a:pPr eaLnBrk="1" hangingPunct="1">
              <a:defRPr/>
            </a:pPr>
            <a:r>
              <a:rPr lang="tr-TR" sz="2800" dirty="0"/>
              <a:t>Kira (Kiraya Verme)</a:t>
            </a:r>
          </a:p>
          <a:p>
            <a:pPr eaLnBrk="1" hangingPunct="1">
              <a:defRPr/>
            </a:pPr>
            <a:r>
              <a:rPr lang="tr-TR" sz="2800" dirty="0"/>
              <a:t>Trampa</a:t>
            </a:r>
          </a:p>
          <a:p>
            <a:pPr eaLnBrk="1" hangingPunct="1">
              <a:defRPr/>
            </a:pPr>
            <a:r>
              <a:rPr lang="tr-TR" sz="2800" dirty="0"/>
              <a:t>Mülkiyetin gayri ayni hak tesisi </a:t>
            </a:r>
          </a:p>
        </p:txBody>
      </p:sp>
      <p:sp>
        <p:nvSpPr>
          <p:cNvPr id="4" name="3 Slayt Numarası Yer Tutucusu">
            <a:extLst>
              <a:ext uri="{FF2B5EF4-FFF2-40B4-BE49-F238E27FC236}">
                <a16:creationId xmlns:a16="http://schemas.microsoft.com/office/drawing/2014/main" id="{0060FA50-867B-4F42-A052-28BE54646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AAE433A4-7DCF-4215-A24C-0E032246304A}" type="slidenum">
              <a:rPr lang="tr-TR" altLang="tr-TR" smtClean="0">
                <a:latin typeface="Times New Roman" panose="02020603050405020304" pitchFamily="18" charset="0"/>
              </a:rPr>
              <a:pPr>
                <a:defRPr/>
              </a:pPr>
              <a:t>3</a:t>
            </a:fld>
            <a:endParaRPr lang="tr-TR" altLang="tr-T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4B95971-25F2-485F-83A6-49446A886C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/>
              <a:t> </a:t>
            </a:r>
            <a:r>
              <a:rPr lang="tr-TR" sz="2800" dirty="0" smtClean="0"/>
              <a:t>   İHALE </a:t>
            </a:r>
            <a:r>
              <a:rPr lang="tr-TR" sz="2800" dirty="0"/>
              <a:t>YETKİLİSİ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139D9BA-A3A5-400A-9A05-BE7177D765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197428"/>
            <a:ext cx="8229600" cy="4114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tr-TR" sz="2400" dirty="0"/>
              <a:t>Kanun’un 3’üncü maddesine göre;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tr-TR" sz="2400" dirty="0"/>
              <a:t>Bu Kanunda yazılı işleri yaptırmaya ve ihaleye, idarelerin </a:t>
            </a:r>
            <a:r>
              <a:rPr lang="tr-TR" sz="2400" b="1" dirty="0"/>
              <a:t>ita amirleri</a:t>
            </a:r>
            <a:r>
              <a:rPr lang="tr-TR" sz="2400" dirty="0"/>
              <a:t> yetkilidir.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tr-TR" sz="2400" dirty="0"/>
              <a:t>İçişleri Bakanlığı Mahalli İdareler genel Müdürlüğü’nün 24.02.2006 tarih ve B050MAH074000l/45181 sayılı ve “Harcama yetkilisi ve ihale yetkilisi” konulu Genelgesinin C-2 bölümüne göre; 2886 sayılı Devlet İhale Kanununa tabi işlerin ihalesinde bu idarelerin üst yöneticileri (vali ve </a:t>
            </a:r>
            <a:r>
              <a:rPr lang="tr-TR" sz="2400" b="1" dirty="0">
                <a:solidFill>
                  <a:schemeClr val="tx2"/>
                </a:solidFill>
              </a:rPr>
              <a:t>belediye başkanı</a:t>
            </a:r>
            <a:r>
              <a:rPr lang="tr-TR" sz="2400" dirty="0"/>
              <a:t>) ihale yetkilisi sıfatını kullanmaya devam edeceklerdir. </a:t>
            </a:r>
          </a:p>
        </p:txBody>
      </p:sp>
      <p:sp>
        <p:nvSpPr>
          <p:cNvPr id="4" name="3 Slayt Numarası Yer Tutucusu">
            <a:extLst>
              <a:ext uri="{FF2B5EF4-FFF2-40B4-BE49-F238E27FC236}">
                <a16:creationId xmlns:a16="http://schemas.microsoft.com/office/drawing/2014/main" id="{B97C218E-7D54-45BC-AEF4-AB35DA70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8916F4D4-F406-4765-8B60-EC01D13B72FF}" type="slidenum">
              <a:rPr lang="tr-TR" altLang="tr-TR" smtClean="0">
                <a:latin typeface="Times New Roman" panose="02020603050405020304" pitchFamily="18" charset="0"/>
              </a:rPr>
              <a:pPr>
                <a:defRPr/>
              </a:pPr>
              <a:t>4</a:t>
            </a:fld>
            <a:endParaRPr lang="tr-TR" altLang="tr-T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6B5FE58-1483-4277-AC37-B469F64870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/>
              <a:t> </a:t>
            </a:r>
            <a:r>
              <a:rPr lang="tr-TR" sz="2800" dirty="0" smtClean="0"/>
              <a:t>   İHALE </a:t>
            </a:r>
            <a:r>
              <a:rPr lang="tr-TR" sz="2800" dirty="0"/>
              <a:t>KOMİSYONLARI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D7F5435-C9AA-4E2E-BB8A-2EA2640F77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953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dirty="0"/>
              <a:t>Kanun’un 13’üncü maddesine göre;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tr-TR" dirty="0"/>
              <a:t>İl özel idarelerine ait ihaleler, il daimi encümenince, </a:t>
            </a:r>
            <a:r>
              <a:rPr lang="tr-TR" sz="3600" b="1" dirty="0">
                <a:solidFill>
                  <a:schemeClr val="tx2"/>
                </a:solidFill>
              </a:rPr>
              <a:t>belediyelere ait ihaleler belediye encümenince</a:t>
            </a:r>
            <a:r>
              <a:rPr lang="tr-TR" dirty="0"/>
              <a:t> bu Kanun hükümlerine göre yürütülür.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tr-TR" dirty="0"/>
              <a:t>Uygulamada bazı belediyelerde 2886 sayılı Kanuna göre yapılan ihalelerde de 4734 sayılı Kamu İhale Kanunu’ndaki gibi ihale komisyonu kurulduğu görülmektedir. Bu durum mevzuata aykırıdır.</a:t>
            </a:r>
          </a:p>
        </p:txBody>
      </p:sp>
      <p:sp>
        <p:nvSpPr>
          <p:cNvPr id="4" name="3 Slayt Numarası Yer Tutucusu">
            <a:extLst>
              <a:ext uri="{FF2B5EF4-FFF2-40B4-BE49-F238E27FC236}">
                <a16:creationId xmlns:a16="http://schemas.microsoft.com/office/drawing/2014/main" id="{7F412A31-6003-4205-BF81-1F30CF842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3E6DBEBF-DC4C-4CD4-BEF5-F217E9A43B20}" type="slidenum">
              <a:rPr lang="tr-TR" altLang="tr-TR" smtClean="0">
                <a:latin typeface="Times New Roman" panose="02020603050405020304" pitchFamily="18" charset="0"/>
              </a:rPr>
              <a:pPr>
                <a:defRPr/>
              </a:pPr>
              <a:t>5</a:t>
            </a:fld>
            <a:endParaRPr lang="tr-TR" altLang="tr-T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207602F-8920-4DF3-B815-1903AEE3A2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>    </a:t>
            </a:r>
            <a:r>
              <a:rPr lang="tr-TR" dirty="0" smtClean="0"/>
              <a:t>İHALE </a:t>
            </a:r>
            <a:r>
              <a:rPr lang="tr-TR" dirty="0"/>
              <a:t>KOMİSYONU EKSİK </a:t>
            </a:r>
            <a:r>
              <a:rPr lang="tr-TR" dirty="0" smtClean="0"/>
              <a:t>TOPLANABİLİR </a:t>
            </a:r>
            <a:r>
              <a:rPr lang="tr-TR" dirty="0"/>
              <a:t>Mİ?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56F4F69-30B1-41A0-B49A-018289E2B3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8343" y="1328057"/>
            <a:ext cx="8458200" cy="4724400"/>
          </a:xfrm>
        </p:spPr>
        <p:txBody>
          <a:bodyPr/>
          <a:lstStyle/>
          <a:p>
            <a:pPr algn="just" eaLnBrk="1" hangingPunct="1">
              <a:defRPr/>
            </a:pPr>
            <a:r>
              <a:rPr lang="tr-TR" sz="3200" b="1" dirty="0"/>
              <a:t>2886 sayılı Devlet İhale Kanunu’nun “Komisyonların çalışması” başlığını taşıyan 14’üncü maddesine göre; </a:t>
            </a:r>
          </a:p>
          <a:p>
            <a:pPr algn="just" eaLnBrk="1" hangingPunct="1">
              <a:defRPr/>
            </a:pPr>
            <a:r>
              <a:rPr lang="tr-TR" sz="3200" dirty="0"/>
              <a:t>“</a:t>
            </a:r>
            <a:r>
              <a:rPr lang="tr-TR" sz="3200" b="1" dirty="0">
                <a:solidFill>
                  <a:schemeClr val="tx2"/>
                </a:solidFill>
              </a:rPr>
              <a:t>İhale komisyonları eksiksiz olarak toplanır.</a:t>
            </a:r>
            <a:r>
              <a:rPr lang="tr-TR" sz="3200" dirty="0"/>
              <a:t> </a:t>
            </a:r>
          </a:p>
        </p:txBody>
      </p:sp>
      <p:sp>
        <p:nvSpPr>
          <p:cNvPr id="4" name="3 Slayt Numarası Yer Tutucusu">
            <a:extLst>
              <a:ext uri="{FF2B5EF4-FFF2-40B4-BE49-F238E27FC236}">
                <a16:creationId xmlns:a16="http://schemas.microsoft.com/office/drawing/2014/main" id="{FFBD9B26-EDBE-437E-A19B-8D4CFFD1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C84637D0-E1E7-490E-9D33-8F4BDEF1DB1C}" type="slidenum">
              <a:rPr lang="tr-TR" altLang="tr-TR" smtClean="0">
                <a:latin typeface="Times New Roman" panose="02020603050405020304" pitchFamily="18" charset="0"/>
              </a:rPr>
              <a:pPr>
                <a:defRPr/>
              </a:pPr>
              <a:t>6</a:t>
            </a:fld>
            <a:endParaRPr lang="tr-TR" altLang="tr-T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9" name="Rectangle 3">
            <a:extLst>
              <a:ext uri="{FF2B5EF4-FFF2-40B4-BE49-F238E27FC236}">
                <a16:creationId xmlns:a16="http://schemas.microsoft.com/office/drawing/2014/main" id="{7E6D1A1F-1A40-4156-88EF-B9CAB8248F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36675"/>
            <a:ext cx="8229600" cy="5368925"/>
          </a:xfrm>
        </p:spPr>
        <p:txBody>
          <a:bodyPr/>
          <a:lstStyle/>
          <a:p>
            <a:pPr algn="just" eaLnBrk="1" hangingPunct="1">
              <a:defRPr/>
            </a:pPr>
            <a:r>
              <a:rPr lang="tr-TR" sz="2400" dirty="0"/>
              <a:t>Komisyon kararları çoğunlukla alınır. Oyların eşit olması halinde başkanın bulunduğu taraf çoğunlukta kabul edilir. </a:t>
            </a:r>
          </a:p>
          <a:p>
            <a:pPr algn="just" eaLnBrk="1" hangingPunct="1">
              <a:defRPr/>
            </a:pPr>
            <a:r>
              <a:rPr lang="tr-TR" sz="2400" b="1" dirty="0"/>
              <a:t>Kararlarda çekimser kalınamaz.</a:t>
            </a:r>
            <a:r>
              <a:rPr lang="tr-TR" sz="2400" dirty="0"/>
              <a:t> </a:t>
            </a:r>
          </a:p>
          <a:p>
            <a:pPr algn="just" eaLnBrk="1" hangingPunct="1">
              <a:defRPr/>
            </a:pPr>
            <a:r>
              <a:rPr lang="tr-TR" sz="2400" dirty="0"/>
              <a:t>Muhalif kalan üye karşı oy gerekçesine kararın altına yazarak imzalamak zorundadır. </a:t>
            </a:r>
          </a:p>
          <a:p>
            <a:pPr algn="just" eaLnBrk="1" hangingPunct="1">
              <a:defRPr/>
            </a:pPr>
            <a:r>
              <a:rPr lang="tr-TR" sz="2400" dirty="0"/>
              <a:t>Komisyon başkan ve üyeleri, oy ve kararlarından sorumludurlar.”</a:t>
            </a:r>
          </a:p>
        </p:txBody>
      </p:sp>
      <p:sp>
        <p:nvSpPr>
          <p:cNvPr id="3" name="2 Slayt Numarası Yer Tutucusu">
            <a:extLst>
              <a:ext uri="{FF2B5EF4-FFF2-40B4-BE49-F238E27FC236}">
                <a16:creationId xmlns:a16="http://schemas.microsoft.com/office/drawing/2014/main" id="{C46B290E-ED71-4407-8E8D-9471D8C1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754F1073-C69D-40EB-A1DA-AA4D279CC1CB}" type="slidenum">
              <a:rPr lang="tr-TR" altLang="tr-TR" smtClean="0">
                <a:latin typeface="Times New Roman" panose="02020603050405020304" pitchFamily="18" charset="0"/>
              </a:rPr>
              <a:pPr>
                <a:defRPr/>
              </a:pPr>
              <a:t>7</a:t>
            </a:fld>
            <a:endParaRPr lang="tr-TR" altLang="tr-T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B7BA4558-09DA-470A-A9CA-E96915E85A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0115" y="1197429"/>
            <a:ext cx="8540750" cy="65532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tr-TR" b="1" dirty="0">
                <a:solidFill>
                  <a:schemeClr val="tx2"/>
                </a:solidFill>
              </a:rPr>
              <a:t>(a), (b) ve (c) bentlerinde belirtilen şahısların ortakları (bu şahısların yönetim kurullarında görevli olmadıkları anonim ortaklıklar hariç):</a:t>
            </a:r>
            <a:r>
              <a:rPr lang="tr-TR" dirty="0">
                <a:solidFill>
                  <a:schemeClr val="tx2"/>
                </a:solidFill>
              </a:rPr>
              <a:t>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tr-TR" dirty="0"/>
              <a:t>    (c), (d) ve (e) bentlerinde belirtilenlerin ortakları ile bu kişilerin yönetim kurullarında görevli bulunmadıkları veya sermayesinin % 10’undan fazlasına sahip olmadıkları anonim şirketler hariç, şirketleri ihalelere katılamayacaktır.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tr-TR" b="1" dirty="0">
                <a:solidFill>
                  <a:schemeClr val="tx2"/>
                </a:solidFill>
              </a:rPr>
              <a:t>Bu Kanun ve diğer kanunlardaki hükümler gereğince geçici veya sürekli olarak kamu ihalelerine katılmaktan yasaklanmış olanlar: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tr-TR" b="1" dirty="0"/>
              <a:t>    </a:t>
            </a:r>
            <a:r>
              <a:rPr lang="tr-TR" dirty="0"/>
              <a:t>Bu Kanunda ihalelere katılmaktan yasaklama 84’üncü maddede düzenlenmiştir.</a:t>
            </a:r>
            <a:r>
              <a:rPr lang="tr-TR" b="1" dirty="0"/>
              <a:t> </a:t>
            </a:r>
            <a:r>
              <a:rPr lang="tr-TR" dirty="0"/>
              <a:t>İhaleyi yapan idareler, ihalelere katılmaktan yasaklamayı gerektirir bir durumla karşılaştıkları takdirde, gereğinin yapılması için bu durumu ilgili bakanlığa bildirmekle yükümlüdürler. </a:t>
            </a:r>
            <a:r>
              <a:rPr lang="tr-TR" b="1" dirty="0">
                <a:solidFill>
                  <a:srgbClr val="FF0000"/>
                </a:solidFill>
              </a:rPr>
              <a:t>(Belediyeler İçişleri Bakanlığı’na)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tr-TR" dirty="0"/>
              <a:t>     </a:t>
            </a:r>
          </a:p>
          <a:p>
            <a:pPr eaLnBrk="1" hangingPunct="1">
              <a:lnSpc>
                <a:spcPct val="80000"/>
              </a:lnSpc>
              <a:defRPr/>
            </a:pPr>
            <a:endParaRPr lang="tr-TR" dirty="0"/>
          </a:p>
        </p:txBody>
      </p:sp>
      <p:sp>
        <p:nvSpPr>
          <p:cNvPr id="3" name="2 Slayt Numarası Yer Tutucusu">
            <a:extLst>
              <a:ext uri="{FF2B5EF4-FFF2-40B4-BE49-F238E27FC236}">
                <a16:creationId xmlns:a16="http://schemas.microsoft.com/office/drawing/2014/main" id="{35A58715-6968-42DB-BD14-AA99D0AF9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0077A304-9DA0-4C69-973A-E6A5A778D535}" type="slidenum">
              <a:rPr lang="tr-TR" altLang="tr-TR" smtClean="0">
                <a:latin typeface="Times New Roman" panose="02020603050405020304" pitchFamily="18" charset="0"/>
              </a:rPr>
              <a:pPr>
                <a:defRPr/>
              </a:pPr>
              <a:t>8</a:t>
            </a:fld>
            <a:endParaRPr lang="tr-TR" altLang="tr-T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246C8E3-6B66-4900-B3DC-1A5FCE5BF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FIDIC 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Esaslı Sözleşmeler:</a:t>
            </a:r>
            <a:b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605F055-1F08-4FD6-B8CC-AF67AD90D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2" y="1213757"/>
            <a:ext cx="8158842" cy="4114800"/>
          </a:xfrm>
        </p:spPr>
        <p:txBody>
          <a:bodyPr/>
          <a:lstStyle/>
          <a:p>
            <a:pPr algn="just"/>
            <a:r>
              <a:rPr lang="tr-TR" sz="2400" dirty="0"/>
              <a:t>Yapılan sözleşmelerin karmaşık yapısı ve teknik özelliklerinin detaylı olmasından dolayı uygulamada inşaat sözleşmelerinin standart kurallara bağlanması sonucunu doğurmuştur.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65F38B1-A641-4EC4-ADDB-9488BD64D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54960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12507</TotalTime>
  <Words>597</Words>
  <Application>Microsoft Office PowerPoint</Application>
  <PresentationFormat>Ekran Gösterisi (4:3)</PresentationFormat>
  <Paragraphs>59</Paragraphs>
  <Slides>11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11</vt:i4>
      </vt:variant>
    </vt:vector>
  </HeadingPairs>
  <TitlesOfParts>
    <vt:vector size="20" baseType="lpstr">
      <vt:lpstr>ＭＳ Ｐゴシック</vt:lpstr>
      <vt:lpstr>Arial</vt:lpstr>
      <vt:lpstr>Calibri</vt:lpstr>
      <vt:lpstr>Times New Roman</vt:lpstr>
      <vt:lpstr>Trebuchet MS</vt:lpstr>
      <vt:lpstr>Wingdings</vt:lpstr>
      <vt:lpstr>ekonomi</vt:lpstr>
      <vt:lpstr>1_Rics</vt:lpstr>
      <vt:lpstr>h.t.</vt:lpstr>
      <vt:lpstr>PowerPoint Sunusu</vt:lpstr>
      <vt:lpstr>PowerPoint Sunusu</vt:lpstr>
      <vt:lpstr>     KANUN KAPSAMINDAKİ İŞLER</vt:lpstr>
      <vt:lpstr>     İHALE YETKİLİSİ</vt:lpstr>
      <vt:lpstr>     İHALE KOMİSYONLARI </vt:lpstr>
      <vt:lpstr>     İHALE KOMİSYONU EKSİK TOPLANABİLİR Mİ?</vt:lpstr>
      <vt:lpstr>PowerPoint Sunusu</vt:lpstr>
      <vt:lpstr>PowerPoint Sunusu</vt:lpstr>
      <vt:lpstr>      FIDIC Esaslı Sözleşmeler: </vt:lpstr>
      <vt:lpstr>   </vt:lpstr>
      <vt:lpstr>   Kaynaklar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Windows Kullanıcısı</cp:lastModifiedBy>
  <cp:revision>816</cp:revision>
  <cp:lastPrinted>2016-10-24T07:53:35Z</cp:lastPrinted>
  <dcterms:created xsi:type="dcterms:W3CDTF">2016-09-18T09:35:24Z</dcterms:created>
  <dcterms:modified xsi:type="dcterms:W3CDTF">2020-02-28T13:57:32Z</dcterms:modified>
</cp:coreProperties>
</file>