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8" r:id="rId4"/>
    <p:sldId id="257" r:id="rId5"/>
    <p:sldId id="287" r:id="rId6"/>
    <p:sldId id="301" r:id="rId7"/>
    <p:sldId id="285" r:id="rId8"/>
    <p:sldId id="302" r:id="rId9"/>
    <p:sldId id="286" r:id="rId10"/>
    <p:sldId id="289" r:id="rId11"/>
    <p:sldId id="291" r:id="rId12"/>
    <p:sldId id="292" r:id="rId13"/>
    <p:sldId id="288" r:id="rId14"/>
    <p:sldId id="290" r:id="rId15"/>
    <p:sldId id="300" r:id="rId16"/>
    <p:sldId id="273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7" autoAdjust="0"/>
  </p:normalViewPr>
  <p:slideViewPr>
    <p:cSldViewPr>
      <p:cViewPr varScale="1">
        <p:scale>
          <a:sx n="71" d="100"/>
          <a:sy n="7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030-6EFF-45AF-84C3-578E4AEF306C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E9A-8248-4436-86FF-0C83E7DAF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030-6EFF-45AF-84C3-578E4AEF306C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E9A-8248-4436-86FF-0C83E7DAF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030-6EFF-45AF-84C3-578E4AEF306C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E9A-8248-4436-86FF-0C83E7DAF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030-6EFF-45AF-84C3-578E4AEF306C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E9A-8248-4436-86FF-0C83E7DAF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030-6EFF-45AF-84C3-578E4AEF306C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E9A-8248-4436-86FF-0C83E7DAF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030-6EFF-45AF-84C3-578E4AEF306C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E9A-8248-4436-86FF-0C83E7DAF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030-6EFF-45AF-84C3-578E4AEF306C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E9A-8248-4436-86FF-0C83E7DAF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030-6EFF-45AF-84C3-578E4AEF306C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E9A-8248-4436-86FF-0C83E7DAF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030-6EFF-45AF-84C3-578E4AEF306C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E9A-8248-4436-86FF-0C83E7DAF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030-6EFF-45AF-84C3-578E4AEF306C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E9A-8248-4436-86FF-0C83E7DAF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E030-6EFF-45AF-84C3-578E4AEF306C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5E9A-8248-4436-86FF-0C83E7DAF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E030-6EFF-45AF-84C3-578E4AEF306C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5E9A-8248-4436-86FF-0C83E7DAF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961861"/>
            <a:ext cx="7772400" cy="1470025"/>
          </a:xfrm>
        </p:spPr>
        <p:txBody>
          <a:bodyPr/>
          <a:lstStyle/>
          <a:p>
            <a:r>
              <a:rPr lang="tr-TR" dirty="0" smtClean="0">
                <a:latin typeface="+mn-lt"/>
              </a:rPr>
              <a:t>Sporun Sağlıklı Yaşama </a:t>
            </a:r>
            <a:r>
              <a:rPr lang="tr-TR" dirty="0" smtClean="0">
                <a:latin typeface="+mn-lt"/>
              </a:rPr>
              <a:t>Katkısı II</a:t>
            </a:r>
            <a:endParaRPr lang="tr-TR" dirty="0">
              <a:latin typeface="+mn-lt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752600"/>
          </a:xfrm>
        </p:spPr>
        <p:txBody>
          <a:bodyPr>
            <a:normAutofit/>
          </a:bodyPr>
          <a:lstStyle/>
          <a:p>
            <a:r>
              <a:rPr lang="tr-TR" dirty="0" smtClean="0"/>
              <a:t>Dr. Burcu ERTAŞ DÖLEK</a:t>
            </a:r>
          </a:p>
          <a:p>
            <a:r>
              <a:rPr lang="tr-TR" sz="2200" dirty="0" smtClean="0"/>
              <a:t>Spor Bilimleri Fakültesi Öğretim Üyesi</a:t>
            </a:r>
            <a:endParaRPr lang="tr-TR" sz="22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059321" cy="285536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80" y="752095"/>
            <a:ext cx="1718320" cy="1718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187624" y="1268780"/>
            <a:ext cx="31683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Yaş,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Fiziksel çevre,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Fiziksel uygunluk,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Vücut ağırlığı,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İsteklilik, gönüllülük,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Ulaşılabilirlik,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Eğlenceli olması,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Gereksinimler,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Her ortam ve zamanda kolaylıkla uygulanabilir ve pratik olması,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Süreklilik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Ekonomik durum</a:t>
            </a:r>
            <a:endParaRPr lang="tr-TR" sz="2000" dirty="0"/>
          </a:p>
        </p:txBody>
      </p:sp>
      <p:pic>
        <p:nvPicPr>
          <p:cNvPr id="46082" name="Picture 2" descr="pla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4381500" cy="438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İçerik Yer Tutucusu"/>
          <p:cNvSpPr txBox="1">
            <a:spLocks/>
          </p:cNvSpPr>
          <p:nvPr/>
        </p:nvSpPr>
        <p:spPr>
          <a:xfrm>
            <a:off x="755576" y="1772816"/>
            <a:ext cx="367240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3000" b="1" dirty="0" smtClean="0"/>
              <a:t>Aktivite Türleri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3000" dirty="0" smtClean="0"/>
              <a:t>Dayanıklılık çalışmaları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Kuvvet çalışmaları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Esneklik çalışmaları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3000" dirty="0" smtClean="0"/>
              <a:t>Denge çalışmaları</a:t>
            </a: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6" name="Picture 2" descr="exercise type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3989851" cy="2992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exercis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646290" cy="4646290"/>
          </a:xfrm>
          <a:prstGeom prst="rect">
            <a:avLst/>
          </a:prstGeom>
          <a:noFill/>
        </p:spPr>
      </p:pic>
      <p:sp>
        <p:nvSpPr>
          <p:cNvPr id="2" name="Dikdörtgen 1"/>
          <p:cNvSpPr/>
          <p:nvPr/>
        </p:nvSpPr>
        <p:spPr>
          <a:xfrm>
            <a:off x="5220072" y="1313197"/>
            <a:ext cx="37305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-    Isınma, yüklenme ve soğuma</a:t>
            </a:r>
            <a:endParaRPr lang="tr-TR" dirty="0"/>
          </a:p>
          <a:p>
            <a:pPr marL="285750" indent="-285750">
              <a:buFontTx/>
              <a:buChar char="-"/>
            </a:pPr>
            <a:r>
              <a:rPr lang="tr-TR" dirty="0" smtClean="0"/>
              <a:t>Düzenli ve devamlı </a:t>
            </a:r>
            <a:r>
              <a:rPr lang="tr-TR" dirty="0"/>
              <a:t>olmalı </a:t>
            </a:r>
            <a:endParaRPr lang="tr-TR" dirty="0" smtClean="0"/>
          </a:p>
          <a:p>
            <a:pPr marL="285750" indent="-285750">
              <a:buFontTx/>
              <a:buChar char="-"/>
            </a:pPr>
            <a:r>
              <a:rPr lang="tr-TR" dirty="0" smtClean="0"/>
              <a:t>Uygun </a:t>
            </a:r>
            <a:r>
              <a:rPr lang="tr-TR" dirty="0"/>
              <a:t>yoğunluk ve sürede </a:t>
            </a:r>
            <a:endParaRPr lang="tr-TR" dirty="0" smtClean="0"/>
          </a:p>
          <a:p>
            <a:pPr marL="285750" indent="-285750">
              <a:buFontTx/>
              <a:buChar char="-"/>
            </a:pPr>
            <a:r>
              <a:rPr lang="tr-TR" dirty="0" smtClean="0"/>
              <a:t>Şiddet kademeli, </a:t>
            </a:r>
          </a:p>
          <a:p>
            <a:pPr marL="285750" indent="-285750">
              <a:buFontTx/>
              <a:buChar char="-"/>
            </a:pP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</a:rPr>
              <a:t>Yaralanma – uygun malzeme, kıyafet, uygun ortam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Hava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koşulları</a:t>
            </a:r>
            <a:endParaRPr lang="tr-T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Egzersizler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sırasında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nefes</a:t>
            </a: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</a:rPr>
              <a:t> kontrolü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Egzersizler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sırasında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eklemler</a:t>
            </a: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Kuvvet</a:t>
            </a: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</a:rPr>
              <a:t> çalışmaları 1 gün mola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Yemekten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hemen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sonra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veya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açken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egzersiz</a:t>
            </a: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Egzersiz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yaparken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su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</a:rPr>
              <a:t>tüketimi!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ünlük yaşamda fiziksel aktivite örnekler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424936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7973" t="13289" r="70469" b="35770"/>
          <a:stretch/>
        </p:blipFill>
        <p:spPr>
          <a:xfrm>
            <a:off x="1907704" y="620688"/>
            <a:ext cx="6048672" cy="5717238"/>
          </a:xfrm>
          <a:prstGeom prst="rect">
            <a:avLst/>
          </a:prstGeom>
        </p:spPr>
      </p:pic>
      <p:pic>
        <p:nvPicPr>
          <p:cNvPr id="4" name="Picture 2" descr="active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096344" cy="1105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tr-TR" dirty="0" smtClean="0"/>
              <a:t>SONUÇ…</a:t>
            </a:r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t="14834"/>
          <a:stretch/>
        </p:blipFill>
        <p:spPr>
          <a:xfrm>
            <a:off x="898730" y="1916832"/>
            <a:ext cx="7342076" cy="41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94" y="2060848"/>
            <a:ext cx="4789947" cy="2694345"/>
          </a:xfrm>
          <a:prstGeom prst="rect">
            <a:avLst/>
          </a:prstGeom>
        </p:spPr>
      </p:pic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912168" y="341748"/>
            <a:ext cx="7715200" cy="161704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dirty="0" smtClean="0"/>
              <a:t>Spor </a:t>
            </a:r>
            <a:r>
              <a:rPr lang="tr-TR" dirty="0"/>
              <a:t>her erkek ve kadının mirasının bir parçasıdır 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ve </a:t>
            </a:r>
            <a:r>
              <a:rPr lang="tr-TR" dirty="0"/>
              <a:t>yokluğu asla telafi edilemez.</a:t>
            </a:r>
          </a:p>
          <a:p>
            <a:pPr marL="0" indent="0" algn="ctr">
              <a:buNone/>
            </a:pPr>
            <a:r>
              <a:rPr lang="tr-TR" dirty="0"/>
              <a:t>Pierre de </a:t>
            </a:r>
            <a:r>
              <a:rPr lang="tr-TR" dirty="0" err="1" smtClean="0"/>
              <a:t>Coubertin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(1863-1937</a:t>
            </a:r>
            <a:r>
              <a:rPr lang="tr-TR" dirty="0"/>
              <a:t>)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971600" y="5085184"/>
            <a:ext cx="7715200" cy="104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3600" dirty="0" smtClean="0"/>
              <a:t>Dinlediğiniz İçin Teşekkürler…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45232" y="2492896"/>
            <a:ext cx="3394720" cy="2808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300" b="1" dirty="0" smtClean="0"/>
              <a:t>2</a:t>
            </a:r>
          </a:p>
          <a:p>
            <a:pPr marL="0" indent="0" algn="ctr">
              <a:buNone/>
            </a:pPr>
            <a:r>
              <a:rPr lang="tr-TR" dirty="0" smtClean="0"/>
              <a:t>Ruhsal ve sosyal sağlımız üzerine etkileri,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22122" b="1701"/>
          <a:stretch/>
        </p:blipFill>
        <p:spPr>
          <a:xfrm>
            <a:off x="4427984" y="610117"/>
            <a:ext cx="4037617" cy="5771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3379" y="1988840"/>
            <a:ext cx="4114800" cy="3744416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3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Gelecekteki </a:t>
            </a:r>
            <a:r>
              <a:rPr lang="tr-TR" sz="3200" dirty="0"/>
              <a:t>yaşantımız üzerine etkileri</a:t>
            </a:r>
            <a:r>
              <a:rPr lang="tr-TR" sz="3200" dirty="0" smtClean="0"/>
              <a:t>.</a:t>
            </a:r>
            <a:br>
              <a:rPr lang="tr-TR" sz="3200" dirty="0" smtClean="0"/>
            </a:br>
            <a:r>
              <a:rPr lang="tr-TR" sz="1400" dirty="0" smtClean="0"/>
              <a:t>* güvenli ortam ve alışkanlıklar </a:t>
            </a:r>
            <a:br>
              <a:rPr lang="tr-TR" sz="1400" dirty="0" smtClean="0"/>
            </a:br>
            <a:r>
              <a:rPr lang="tr-TR" sz="1400" dirty="0" smtClean="0"/>
              <a:t>* zaman planlama </a:t>
            </a:r>
            <a:br>
              <a:rPr lang="tr-TR" sz="1400" dirty="0" smtClean="0"/>
            </a:br>
            <a:r>
              <a:rPr lang="tr-TR" sz="1400" dirty="0" smtClean="0"/>
              <a:t>* takım sporları!-problem çözme</a:t>
            </a:r>
            <a:br>
              <a:rPr lang="tr-TR" sz="1400" dirty="0" smtClean="0"/>
            </a:br>
            <a:r>
              <a:rPr lang="tr-TR" sz="1400" dirty="0" smtClean="0"/>
              <a:t>*daha başarılı iş ve aile yaşamı</a:t>
            </a:r>
            <a:br>
              <a:rPr lang="tr-TR" sz="1400" dirty="0" smtClean="0"/>
            </a:br>
            <a:r>
              <a:rPr lang="tr-TR" sz="1400" dirty="0" smtClean="0"/>
              <a:t>* </a:t>
            </a:r>
            <a:r>
              <a:rPr lang="tr-TR" sz="1400" dirty="0"/>
              <a:t>bağımlı yaşam</a:t>
            </a:r>
            <a:br>
              <a:rPr lang="tr-TR" sz="1400" dirty="0"/>
            </a:br>
            <a:r>
              <a:rPr lang="tr-TR" sz="1400" dirty="0"/>
              <a:t>* sağlık giderleri</a:t>
            </a:r>
            <a:r>
              <a:rPr lang="tr-TR" sz="3200" dirty="0"/>
              <a:t/>
            </a:r>
            <a:br>
              <a:rPr lang="tr-TR" sz="3200" dirty="0"/>
            </a:br>
            <a:endParaRPr lang="en-US" sz="3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 t="18500" r="2509" b="1701"/>
          <a:stretch/>
        </p:blipFill>
        <p:spPr>
          <a:xfrm>
            <a:off x="4298179" y="173945"/>
            <a:ext cx="4234261" cy="656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27584" y="3573016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 Türkiye’de </a:t>
            </a:r>
          </a:p>
          <a:p>
            <a:pPr algn="ctr"/>
            <a:r>
              <a:rPr lang="tr-TR" dirty="0" smtClean="0"/>
              <a:t>2/10 Çocuk bilinçli spor yapıyor</a:t>
            </a:r>
          </a:p>
          <a:p>
            <a:pPr algn="ctr"/>
            <a:r>
              <a:rPr lang="tr-TR" dirty="0" smtClean="0"/>
              <a:t> 1/100 Aile araştırma yapıyor</a:t>
            </a:r>
          </a:p>
          <a:p>
            <a:pPr algn="ctr"/>
            <a:r>
              <a:rPr lang="tr-TR" dirty="0" smtClean="0"/>
              <a:t>Günde 2 saat TV/ PC</a:t>
            </a:r>
          </a:p>
          <a:p>
            <a:pPr algn="ctr"/>
            <a:r>
              <a:rPr lang="tr-TR" dirty="0" smtClean="0"/>
              <a:t>*Büyük şehirlerde yaşayanlar aktif değil</a:t>
            </a:r>
          </a:p>
          <a:p>
            <a:pPr algn="ctr"/>
            <a:r>
              <a:rPr lang="tr-TR" dirty="0" smtClean="0"/>
              <a:t>Anne 2/10, baba  2/10</a:t>
            </a:r>
          </a:p>
          <a:p>
            <a:pPr algn="ctr"/>
            <a:r>
              <a:rPr lang="tr-TR" dirty="0" smtClean="0"/>
              <a:t>Ücretsiz spor tesisi oranı % 75</a:t>
            </a:r>
          </a:p>
          <a:p>
            <a:pPr algn="ctr"/>
            <a:r>
              <a:rPr lang="tr-TR" dirty="0" smtClean="0"/>
              <a:t>Özel spor merkezlerine üyelik % 3</a:t>
            </a:r>
          </a:p>
          <a:p>
            <a:pPr algn="ctr"/>
            <a:endParaRPr lang="tr-TR" dirty="0"/>
          </a:p>
        </p:txBody>
      </p:sp>
      <p:pic>
        <p:nvPicPr>
          <p:cNvPr id="18434" name="Picture 2" descr="number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5248583" cy="2952328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076056" y="3717032"/>
            <a:ext cx="34381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Avrupa</a:t>
            </a:r>
          </a:p>
          <a:p>
            <a:pPr algn="ctr"/>
            <a:r>
              <a:rPr lang="tr-TR" dirty="0" smtClean="0"/>
              <a:t>İzlanda % 60</a:t>
            </a:r>
          </a:p>
          <a:p>
            <a:pPr algn="ctr"/>
            <a:r>
              <a:rPr lang="tr-TR" dirty="0" smtClean="0"/>
              <a:t>Norveç %54</a:t>
            </a:r>
          </a:p>
          <a:p>
            <a:pPr algn="ctr"/>
            <a:r>
              <a:rPr lang="tr-TR" dirty="0" smtClean="0"/>
              <a:t>Finlandiya % 52</a:t>
            </a:r>
          </a:p>
          <a:p>
            <a:pPr algn="ctr"/>
            <a:r>
              <a:rPr lang="tr-TR" dirty="0" smtClean="0"/>
              <a:t>Almanya % 48</a:t>
            </a:r>
          </a:p>
          <a:p>
            <a:pPr algn="ctr"/>
            <a:r>
              <a:rPr lang="tr-TR" dirty="0" smtClean="0"/>
              <a:t>Türkiye % 4 </a:t>
            </a:r>
          </a:p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16016" y="404664"/>
            <a:ext cx="4032448" cy="338437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tr-TR" sz="2800" dirty="0" smtClean="0"/>
              <a:t>	</a:t>
            </a:r>
          </a:p>
          <a:p>
            <a:pPr marL="87313" indent="-87313" algn="just">
              <a:buNone/>
            </a:pPr>
            <a:r>
              <a:rPr lang="tr-TR" sz="2800" dirty="0" smtClean="0"/>
              <a:t>	Yetersiz fiziksel aktiviteye yönelik politikalar, DSÖ Üye Devletlerinin % 56'sında faaliyet göstermektedir (194 üye).</a:t>
            </a:r>
            <a:br>
              <a:rPr lang="tr-TR" sz="2800" dirty="0" smtClean="0"/>
            </a:br>
            <a:r>
              <a:rPr lang="tr-TR" sz="2800" dirty="0" smtClean="0"/>
              <a:t>DSÖ Üye Devletleri 2025 yılına kadar yetersiz fiziksel aktiviteyi % 10 azaltmayı kabul etmişlerdir.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  <p:pic>
        <p:nvPicPr>
          <p:cNvPr id="16386" name="Picture 2" descr="https://open-streets-day.nowwemove.com/images/news/osd-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2749451" cy="1835571"/>
          </a:xfrm>
          <a:prstGeom prst="rect">
            <a:avLst/>
          </a:prstGeom>
          <a:noFill/>
        </p:spPr>
      </p:pic>
      <p:pic>
        <p:nvPicPr>
          <p:cNvPr id="16388" name="Picture 4" descr="martı scooter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5534" y="4293096"/>
            <a:ext cx="3451764" cy="1998390"/>
          </a:xfrm>
          <a:prstGeom prst="rect">
            <a:avLst/>
          </a:prstGeom>
          <a:noFill/>
        </p:spPr>
      </p:pic>
      <p:pic>
        <p:nvPicPr>
          <p:cNvPr id="16390" name="Picture 6" descr="avrasya maratonu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653136"/>
            <a:ext cx="2736303" cy="1822202"/>
          </a:xfrm>
          <a:prstGeom prst="rect">
            <a:avLst/>
          </a:prstGeom>
          <a:noFill/>
        </p:spPr>
      </p:pic>
      <p:pic>
        <p:nvPicPr>
          <p:cNvPr id="43012" name="Picture 4" descr="open water races marmaris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636912"/>
            <a:ext cx="3410744" cy="1949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1063" y="3212976"/>
            <a:ext cx="8229600" cy="3057203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	Her </a:t>
            </a:r>
            <a:r>
              <a:rPr lang="tr-TR" dirty="0"/>
              <a:t>milletten insanlar </a:t>
            </a:r>
            <a:r>
              <a:rPr lang="tr-TR" dirty="0" smtClean="0"/>
              <a:t>sporu sever. Fitness</a:t>
            </a:r>
            <a:r>
              <a:rPr lang="tr-TR" dirty="0"/>
              <a:t>, </a:t>
            </a:r>
            <a:r>
              <a:rPr lang="tr-TR" dirty="0" err="1" smtClean="0"/>
              <a:t>fair</a:t>
            </a:r>
            <a:r>
              <a:rPr lang="tr-TR" dirty="0" err="1"/>
              <a:t>-</a:t>
            </a:r>
            <a:r>
              <a:rPr lang="tr-TR" dirty="0" err="1" smtClean="0"/>
              <a:t>play</a:t>
            </a:r>
            <a:r>
              <a:rPr lang="tr-TR" dirty="0" smtClean="0"/>
              <a:t>, </a:t>
            </a:r>
            <a:r>
              <a:rPr lang="tr-TR" dirty="0"/>
              <a:t>takım çalışması ve mükemmellik </a:t>
            </a:r>
            <a:r>
              <a:rPr lang="tr-TR" dirty="0" smtClean="0"/>
              <a:t>arayışı evrenseldir</a:t>
            </a:r>
            <a:r>
              <a:rPr lang="tr-TR" dirty="0"/>
              <a:t>. En iyi haliyle, kökenleri, </a:t>
            </a:r>
            <a:r>
              <a:rPr lang="tr-TR" dirty="0" smtClean="0"/>
              <a:t>geçmişleri, </a:t>
            </a:r>
            <a:r>
              <a:rPr lang="tr-TR" dirty="0"/>
              <a:t>dini inançları veya ekonomik durumları ne olursa olsun insanları bir araya </a:t>
            </a:r>
            <a:r>
              <a:rPr lang="tr-TR" dirty="0" smtClean="0"/>
              <a:t>getirir.</a:t>
            </a:r>
          </a:p>
          <a:p>
            <a:pPr algn="just"/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3" y="461563"/>
            <a:ext cx="3619500" cy="24193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" r="43127"/>
          <a:stretch/>
        </p:blipFill>
        <p:spPr>
          <a:xfrm>
            <a:off x="971600" y="319162"/>
            <a:ext cx="2808312" cy="270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chef.bbci.co.uk/news/640/cpsprodpb/B7FC/production/_103300174_exercise_recommended_640_v2-nc.png"/>
          <p:cNvPicPr>
            <a:picLocks noChangeAspect="1" noChangeArrowheads="1"/>
          </p:cNvPicPr>
          <p:nvPr/>
        </p:nvPicPr>
        <p:blipFill>
          <a:blip r:embed="rId2" cstate="print"/>
          <a:srcRect t="11786" b="24233"/>
          <a:stretch>
            <a:fillRect/>
          </a:stretch>
        </p:blipFill>
        <p:spPr bwMode="auto">
          <a:xfrm>
            <a:off x="1619672" y="2132856"/>
            <a:ext cx="6096000" cy="2736304"/>
          </a:xfrm>
          <a:prstGeom prst="rect">
            <a:avLst/>
          </a:prstGeom>
          <a:noFill/>
        </p:spPr>
      </p:pic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770384" y="1844824"/>
            <a:ext cx="8373616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400" dirty="0" smtClean="0"/>
              <a:t>		</a:t>
            </a:r>
            <a:r>
              <a:rPr lang="tr-TR" sz="1400" b="1" dirty="0" smtClean="0"/>
              <a:t>25.5 Milyon / %31    	      50 Milyon /% 61                        7.5 Milyon % 10</a:t>
            </a:r>
          </a:p>
          <a:p>
            <a:pPr>
              <a:buNone/>
            </a:pPr>
            <a:r>
              <a:rPr lang="tr-TR" sz="2000" dirty="0" smtClean="0"/>
              <a:t> </a:t>
            </a:r>
          </a:p>
        </p:txBody>
      </p:sp>
      <p:sp>
        <p:nvSpPr>
          <p:cNvPr id="6" name="5 Dikdörtgen"/>
          <p:cNvSpPr/>
          <p:nvPr/>
        </p:nvSpPr>
        <p:spPr>
          <a:xfrm>
            <a:off x="971600" y="260648"/>
            <a:ext cx="69847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 smtClean="0"/>
              <a:t>Dünya Nüfusu: </a:t>
            </a:r>
            <a:r>
              <a:rPr lang="tr-TR" sz="1400" dirty="0" smtClean="0"/>
              <a:t>	7,7 milyar insan</a:t>
            </a:r>
          </a:p>
          <a:p>
            <a:pPr algn="ctr"/>
            <a:r>
              <a:rPr lang="tr-TR" sz="1400" dirty="0" smtClean="0"/>
              <a:t>Çin (1.sırada)	1,6 milyar</a:t>
            </a:r>
          </a:p>
          <a:p>
            <a:pPr algn="ctr"/>
            <a:r>
              <a:rPr lang="tr-TR" sz="1400" dirty="0" smtClean="0"/>
              <a:t>Meksika (10.sırada) 127 milyon, % 1,7</a:t>
            </a:r>
          </a:p>
          <a:p>
            <a:pPr algn="ctr"/>
            <a:endParaRPr lang="tr-TR" sz="1400" dirty="0" smtClean="0"/>
          </a:p>
          <a:p>
            <a:pPr algn="ctr"/>
            <a:r>
              <a:rPr lang="tr-TR" sz="1400" dirty="0" smtClean="0"/>
              <a:t>2050 yılı tahminleri 12 milyar</a:t>
            </a:r>
          </a:p>
          <a:p>
            <a:pPr algn="ctr"/>
            <a:endParaRPr lang="tr-TR" sz="1400" b="1" dirty="0" smtClean="0"/>
          </a:p>
          <a:p>
            <a:pPr algn="ctr"/>
            <a:r>
              <a:rPr lang="tr-TR" sz="1400" b="1" dirty="0" smtClean="0"/>
              <a:t>TÜRKİYE</a:t>
            </a:r>
            <a:endParaRPr lang="en-US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>
          <a:xfrm>
            <a:off x="755576" y="4941168"/>
            <a:ext cx="7690048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algn="just">
              <a:buAutoNum type="arabicPeriod"/>
            </a:pPr>
            <a:r>
              <a:rPr lang="tr-TR" sz="1400" dirty="0" smtClean="0"/>
              <a:t>60 dak / gün, orta-şiddetli fiziksel aktivite, haftada en az 3 kez kas ve kemiği güçlendiren kuvvet ve direnç çalışmaları</a:t>
            </a:r>
          </a:p>
          <a:p>
            <a:pPr marL="457200" indent="-457200" algn="just">
              <a:buAutoNum type="arabicPeriod"/>
            </a:pPr>
            <a:r>
              <a:rPr lang="tr-TR" sz="1400" dirty="0" smtClean="0"/>
              <a:t>150-300 dak / hafta, orta şiddetli fiziksel aktivite, hafta boyunca en az 75 dak yüksek şiddetli fiziksel aktivite, büyük kas gruplarını içeren egzersizler haftada 2 veya daha fazla gün</a:t>
            </a:r>
          </a:p>
          <a:p>
            <a:pPr marL="446088" indent="-446088" algn="just"/>
            <a:r>
              <a:rPr lang="tr-TR" sz="1400" dirty="0" smtClean="0"/>
              <a:t>3.        150-300 dak / hafta,  orta şiddette fiziksel aktivite veya hafta boyunca en az hafta  	boyunca en az 75 dak yüksek şiddetli fiziksel aktiviteye ek olarak denge çalışmaları</a:t>
            </a:r>
            <a:endParaRPr kumimoji="0" lang="tr-T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 smtClean="0"/>
              <a:t>	</a:t>
            </a:r>
            <a:r>
              <a:rPr lang="en-US" b="1" dirty="0" err="1" smtClean="0"/>
              <a:t>Bazal</a:t>
            </a:r>
            <a:r>
              <a:rPr lang="en-US" b="1" dirty="0" smtClean="0"/>
              <a:t> </a:t>
            </a:r>
            <a:r>
              <a:rPr lang="en-US" b="1" dirty="0" err="1"/>
              <a:t>metabolizma</a:t>
            </a:r>
            <a:r>
              <a:rPr lang="en-US" b="1" dirty="0"/>
              <a:t> </a:t>
            </a:r>
            <a:r>
              <a:rPr lang="en-US" b="1" dirty="0" err="1"/>
              <a:t>hızı</a:t>
            </a:r>
            <a:r>
              <a:rPr lang="en-US" dirty="0"/>
              <a:t> (BMH</a:t>
            </a:r>
            <a:r>
              <a:rPr lang="en-US" dirty="0" smtClean="0"/>
              <a:t>)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tamamen</a:t>
            </a:r>
            <a:r>
              <a:rPr lang="en-US" dirty="0"/>
              <a:t> </a:t>
            </a:r>
            <a:r>
              <a:rPr lang="en-US" dirty="0" err="1"/>
              <a:t>dinlenir</a:t>
            </a:r>
            <a:r>
              <a:rPr lang="en-US" dirty="0"/>
              <a:t> </a:t>
            </a:r>
            <a:r>
              <a:rPr lang="en-US" dirty="0" err="1"/>
              <a:t>durumdayken</a:t>
            </a:r>
            <a:r>
              <a:rPr lang="en-US" dirty="0"/>
              <a:t> </a:t>
            </a:r>
            <a:r>
              <a:rPr lang="en-US" dirty="0" err="1"/>
              <a:t>vücudun</a:t>
            </a:r>
            <a:r>
              <a:rPr lang="en-US" dirty="0"/>
              <a:t> </a:t>
            </a:r>
            <a:r>
              <a:rPr lang="en-US" dirty="0" err="1"/>
              <a:t>harcadığı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tanımlanır</a:t>
            </a:r>
            <a:r>
              <a:rPr lang="en-US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5" b="2552"/>
          <a:stretch/>
        </p:blipFill>
        <p:spPr>
          <a:xfrm>
            <a:off x="2200647" y="764705"/>
            <a:ext cx="467560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8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dirty="0" smtClean="0"/>
              <a:t>	Uygun fiziksel aktivite uygulaması </a:t>
            </a:r>
            <a:br>
              <a:rPr lang="tr-TR" dirty="0" smtClean="0"/>
            </a:br>
            <a:r>
              <a:rPr lang="tr-TR" dirty="0" smtClean="0"/>
              <a:t>*Sağlıklı kas-iskelet dokuları gelişir - kemikler, kaslar ve eklemler;</a:t>
            </a:r>
            <a:br>
              <a:rPr lang="tr-TR" dirty="0" smtClean="0"/>
            </a:br>
            <a:r>
              <a:rPr lang="tr-TR" dirty="0" smtClean="0"/>
              <a:t>*Sağlıklı bir </a:t>
            </a:r>
            <a:r>
              <a:rPr lang="tr-TR" dirty="0" err="1" smtClean="0"/>
              <a:t>kardiyovasküler</a:t>
            </a:r>
            <a:r>
              <a:rPr lang="tr-TR" dirty="0" smtClean="0"/>
              <a:t> sistemi - kalp ve akciğerler;</a:t>
            </a:r>
            <a:br>
              <a:rPr lang="tr-TR" dirty="0" smtClean="0"/>
            </a:br>
            <a:r>
              <a:rPr lang="tr-TR" dirty="0" smtClean="0"/>
              <a:t>*</a:t>
            </a:r>
            <a:r>
              <a:rPr lang="tr-TR" dirty="0" err="1" smtClean="0"/>
              <a:t>Nöromüsküler</a:t>
            </a:r>
            <a:r>
              <a:rPr lang="tr-TR" dirty="0" smtClean="0"/>
              <a:t> </a:t>
            </a:r>
            <a:r>
              <a:rPr lang="tr-TR" dirty="0" err="1" smtClean="0"/>
              <a:t>farkındalığı</a:t>
            </a:r>
            <a:r>
              <a:rPr lang="tr-TR" dirty="0" smtClean="0"/>
              <a:t> geliştirmek - koordinasyon ve hareket kontrolü;</a:t>
            </a:r>
            <a:br>
              <a:rPr lang="tr-TR" dirty="0" smtClean="0"/>
            </a:br>
            <a:r>
              <a:rPr lang="tr-TR" dirty="0" smtClean="0"/>
              <a:t>*</a:t>
            </a:r>
            <a:r>
              <a:rPr lang="tr-TR" b="1" dirty="0" smtClean="0"/>
              <a:t>Sağlıklı vücut ağırlığı.</a:t>
            </a:r>
            <a:endParaRPr lang="tr-TR" b="1" dirty="0"/>
          </a:p>
        </p:txBody>
      </p:sp>
      <p:pic>
        <p:nvPicPr>
          <p:cNvPr id="44034" name="Picture 2" descr="bmı calculato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904656" cy="3673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5993</TotalTime>
  <Words>238</Words>
  <Application>Microsoft Office PowerPoint</Application>
  <PresentationFormat>Ekran Gösterisi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Arial</vt:lpstr>
      <vt:lpstr>Calibri</vt:lpstr>
      <vt:lpstr>Ofis Teması</vt:lpstr>
      <vt:lpstr>Sporun Sağlıklı Yaşama Katkısı II</vt:lpstr>
      <vt:lpstr>PowerPoint Sunusu</vt:lpstr>
      <vt:lpstr>3 Gelecekteki yaşantımız üzerine etkileri. * güvenli ortam ve alışkanlıklar  * zaman planlama  * takım sporları!-problem çözme *daha başarılı iş ve aile yaşamı * bağımlı yaşam * sağlık giderleri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SONUÇ…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burcu</dc:creator>
  <cp:lastModifiedBy>BURCU</cp:lastModifiedBy>
  <cp:revision>89</cp:revision>
  <dcterms:created xsi:type="dcterms:W3CDTF">2020-02-17T11:20:06Z</dcterms:created>
  <dcterms:modified xsi:type="dcterms:W3CDTF">2020-03-26T07:46:26Z</dcterms:modified>
</cp:coreProperties>
</file>