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9144000" cy="6858000" type="screen4x3"/>
  <p:notesSz cx="6858000" cy="9144000"/>
  <p:defaultTextStyle>
    <a:lvl1pPr marL="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600" b="1" i="0" u="none" baseline="0">
        <a:solidFill>
          <a:schemeClr val="dk1"/>
        </a:solidFill>
        <a:latin typeface="Arial" pitchFamily="34" charset="0"/>
        <a:ea typeface="Arial" pitchFamily="34" charset="0"/>
        <a:sym typeface="Arial" pitchFamily="34" charset="0"/>
      </a:defRPr>
    </a:lvl1pPr>
    <a:lvl2pPr marL="4572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600" b="1" i="0" u="none" baseline="0">
        <a:solidFill>
          <a:schemeClr val="dk1"/>
        </a:solidFill>
        <a:latin typeface="Arial" pitchFamily="34" charset="0"/>
        <a:ea typeface="Arial" pitchFamily="34" charset="0"/>
        <a:sym typeface="Arial" pitchFamily="34" charset="0"/>
      </a:defRPr>
    </a:lvl2pPr>
    <a:lvl3pPr marL="9144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600" b="1" i="0" u="none" baseline="0">
        <a:solidFill>
          <a:schemeClr val="dk1"/>
        </a:solidFill>
        <a:latin typeface="Arial" pitchFamily="34" charset="0"/>
        <a:ea typeface="Arial" pitchFamily="34" charset="0"/>
        <a:sym typeface="Arial" pitchFamily="34" charset="0"/>
      </a:defRPr>
    </a:lvl3pPr>
    <a:lvl4pPr marL="13716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600" b="1" i="0" u="none" baseline="0">
        <a:solidFill>
          <a:schemeClr val="dk1"/>
        </a:solidFill>
        <a:latin typeface="Arial" pitchFamily="34" charset="0"/>
        <a:ea typeface="Arial" pitchFamily="34" charset="0"/>
        <a:sym typeface="Arial" pitchFamily="34" charset="0"/>
      </a:defRPr>
    </a:lvl4pPr>
    <a:lvl5pPr marL="1828800" indent="0" algn="l" rtl="0" fontAlgn="base" latinLnBrk="1">
      <a:lnSpc>
        <a:spcPct val="100000"/>
      </a:lnSpc>
      <a:spcBef>
        <a:spcPct val="0"/>
      </a:spcBef>
      <a:spcAft>
        <a:spcPct val="0"/>
      </a:spcAft>
      <a:buFontTx/>
      <a:buNone/>
      <a:defRPr sz="1600" b="1" i="0" u="none" baseline="0">
        <a:solidFill>
          <a:schemeClr val="dk1"/>
        </a:solidFill>
        <a:latin typeface="Arial" pitchFamily="34" charset="0"/>
        <a:ea typeface="Arial" pitchFamily="34" charset="0"/>
        <a:sym typeface="Arial" pitchFamily="34" charset="0"/>
      </a:defRPr>
    </a:lvl5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4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1048705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066CB-6AE8-4FE7-BBE6-5D7F2903A270}" type="datetimeFigureOut">
              <a:rPr lang="tr-TR" smtClean="0"/>
              <a:t>9.5.2019</a:t>
            </a:fld>
            <a:endParaRPr lang="tr-TR"/>
          </a:p>
        </p:txBody>
      </p:sp>
      <p:sp>
        <p:nvSpPr>
          <p:cNvPr id="1048706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1048707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76B9-82A0-4AE4-AF33-872D9936C9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3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1048694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endParaRPr lang="tr-TR" altLang="en-US" sz="1200"/>
          </a:p>
        </p:txBody>
      </p:sp>
      <p:sp>
        <p:nvSpPr>
          <p:cNvPr id="1048699" name="1048695 Veri Yer Tutucusu"/>
          <p:cNvSpPr>
            <a:spLocks noGrp="1"/>
          </p:cNvSpPr>
          <p:nvPr>
            <p:ph type="dt" idx="1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 algn="r"/>
            <a:fld id="{566ABCEB-ACFC-4714-9973-3DA970169C29}" type="datetime1">
              <a:rPr lang="tr-TR" altLang="en-US" sz="1200"/>
              <a:pPr lvl="0" algn="r"/>
              <a:t>9.5.2019</a:t>
            </a:fld>
            <a:endParaRPr lang="tr-TR" altLang="en-US" sz="1200"/>
          </a:p>
        </p:txBody>
      </p:sp>
      <p:sp>
        <p:nvSpPr>
          <p:cNvPr id="1048700" name="1048696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>
                <a:alpha val="100000"/>
              </a:srgbClr>
            </a:solidFill>
            <a:prstDash val="solid"/>
            <a:round/>
          </a:ln>
        </p:spPr>
        <p:txBody>
          <a:bodyPr vert="horz" lIns="91440" tIns="45720" rIns="91440" bIns="45720" anchor="ctr"/>
          <a:lstStyle/>
          <a:p>
            <a:endParaRPr/>
          </a:p>
        </p:txBody>
      </p:sp>
      <p:sp>
        <p:nvSpPr>
          <p:cNvPr id="1048701" name="1048697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tr-TR" altLang="en-US"/>
              <a:t>Asıl metin stillerini düzenlemek için tıklatın</a:t>
            </a:r>
          </a:p>
          <a:p>
            <a:pPr lvl="1"/>
            <a:r>
              <a:rPr lang="tr-TR" altLang="en-US"/>
              <a:t>İkinci düzey</a:t>
            </a:r>
          </a:p>
          <a:p>
            <a:pPr lvl="2"/>
            <a:r>
              <a:rPr lang="tr-TR" altLang="en-US"/>
              <a:t>Üçüncü düzey</a:t>
            </a:r>
          </a:p>
          <a:p>
            <a:pPr lvl="3"/>
            <a:r>
              <a:rPr lang="tr-TR" altLang="en-US"/>
              <a:t>Dördüncü düzey</a:t>
            </a:r>
          </a:p>
          <a:p>
            <a:pPr lvl="4"/>
            <a:r>
              <a:rPr lang="tr-TR" altLang="en-US"/>
              <a:t>Beşinci düzey</a:t>
            </a:r>
          </a:p>
        </p:txBody>
      </p:sp>
      <p:sp>
        <p:nvSpPr>
          <p:cNvPr id="1048702" name="1048698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b"/>
          <a:lstStyle/>
          <a:p>
            <a:pPr lvl="0"/>
            <a:endParaRPr lang="tr-TR" altLang="en-US" sz="1200"/>
          </a:p>
        </p:txBody>
      </p:sp>
      <p:sp>
        <p:nvSpPr>
          <p:cNvPr id="1048703" name="1048699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566ABCEB-ACFC-4714-9973-3DA970169C29}" type="slidenum">
              <a:rPr lang="tr-TR" altLang="en-US" sz="1200"/>
              <a:pPr lvl="0" algn="r"/>
              <a:t>‹#›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2412966095"/>
      </p:ext>
    </p:extLst>
  </p:cSld>
  <p:clrMap bg1="dk1" tx1="dk1" bg2="dk1" tx2="dk1" accent1="dk1" accent2="dk1" accent3="dk1" accent4="dk1" accent5="dk1" accent6="dk1" hlink="dk1" folHlink="dk1"/>
  <p:notesStyle>
    <a:lvl1pPr marL="0" indent="0" algn="l" rtl="0" fontAlgn="base" latinLnBrk="1">
      <a:lnSpc>
        <a:spcPct val="100000"/>
      </a:lnSpc>
      <a:spcBef>
        <a:spcPct val="3000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sym typeface="Arial" pitchFamily="34" charset="0"/>
      </a:defRPr>
    </a:lvl1pPr>
    <a:lvl2pPr marL="457200" indent="0" algn="l" rtl="0" fontAlgn="base" latinLnBrk="1">
      <a:lnSpc>
        <a:spcPct val="100000"/>
      </a:lnSpc>
      <a:spcBef>
        <a:spcPct val="3000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sym typeface="Arial" pitchFamily="34" charset="0"/>
      </a:defRPr>
    </a:lvl2pPr>
    <a:lvl3pPr marL="914400" indent="0" algn="l" rtl="0" fontAlgn="base" latinLnBrk="1">
      <a:lnSpc>
        <a:spcPct val="100000"/>
      </a:lnSpc>
      <a:spcBef>
        <a:spcPct val="3000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sym typeface="Arial" pitchFamily="34" charset="0"/>
      </a:defRPr>
    </a:lvl3pPr>
    <a:lvl4pPr marL="1371600" indent="0" algn="l" rtl="0" fontAlgn="base" latinLnBrk="1">
      <a:lnSpc>
        <a:spcPct val="100000"/>
      </a:lnSpc>
      <a:spcBef>
        <a:spcPct val="3000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sym typeface="Arial" pitchFamily="34" charset="0"/>
      </a:defRPr>
    </a:lvl4pPr>
    <a:lvl5pPr marL="1828800" indent="0" algn="l" rtl="0" fontAlgn="base" latinLnBrk="1">
      <a:lnSpc>
        <a:spcPct val="100000"/>
      </a:lnSpc>
      <a:spcBef>
        <a:spcPct val="30000"/>
      </a:spcBef>
      <a:spcAft>
        <a:spcPct val="0"/>
      </a:spcAft>
      <a:buFontTx/>
      <a:buNone/>
      <a:defRPr sz="1200" b="0" i="0" u="none" baseline="0">
        <a:solidFill>
          <a:schemeClr val="dk1"/>
        </a:solidFill>
        <a:latin typeface="Calibri" pitchFamily="34" charset="0"/>
        <a:sym typeface="Arial" pitchFamily="34" charset="0"/>
      </a:defRPr>
    </a:lvl5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1048613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9525" cap="flat" cmpd="sng">
            <a:solidFill>
              <a:srgbClr val="000000">
                <a:alpha val="100000"/>
              </a:srgbClr>
            </a:solidFill>
            <a:prstDash val="solid"/>
            <a:miter/>
          </a:ln>
        </p:spPr>
        <p:txBody>
          <a:bodyPr vert="horz" lIns="91440" tIns="45720" rIns="91440" bIns="45720" anchor="ctr"/>
          <a:lstStyle/>
          <a:p>
            <a:endParaRPr/>
          </a:p>
        </p:txBody>
      </p:sp>
      <p:sp>
        <p:nvSpPr>
          <p:cNvPr id="1048609" name="1048614 Not Yer Tutucusu"/>
          <p:cNvSpPr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 eaLnBrk="1" latin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048610" name="1048615 Metin kutusu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566ABCEB-ACFC-4714-9973-3DA970169C29}" type="slidenum">
              <a:rPr lang="tr-TR" altLang="tr-TR" sz="1200"/>
              <a:pPr lvl="0" algn="r"/>
              <a:t>5</a:t>
            </a:fld>
            <a:endParaRPr lang="tr-TR" altLang="tr-TR" sz="1200"/>
          </a:p>
        </p:txBody>
      </p:sp>
    </p:spTree>
    <p:extLst>
      <p:ext uri="{BB962C8B-B14F-4D97-AF65-F5344CB8AC3E}">
        <p14:creationId xmlns:p14="http://schemas.microsoft.com/office/powerpoint/2010/main" val="3598207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582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1048583" name="1048596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584" name="104859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585" name="1048598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88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89" name="1048685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690" name="1048686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691" name="104868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69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70" name="1048666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671" name="104866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672" name="1048668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58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590" name="1048582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591" name="1048583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592" name="104858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8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84" name="1048680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685" name="104868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686" name="1048682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12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13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14" name="104861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615" name="1048620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616" name="10486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57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58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5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60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61" name="1048657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662" name="1048658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663" name="1048659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65" name="1048661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666" name="104866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667" name="1048663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104866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674" name="1048670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675" name="104867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9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4869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95" name="1048691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696" name="104869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697" name="1048693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048677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4867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48679" name="1048675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680" name="1048676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  <p:sp>
        <p:nvSpPr>
          <p:cNvPr id="1048681" name="104867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1048575 Başlık Yer Tutucusu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48577" name="1048576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1048578" name="1048577 Veri Yer Tutucusu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/>
            <a:endParaRPr lang="tr-TR" altLang="tr-TR" sz="1400" b="0"/>
          </a:p>
        </p:txBody>
      </p:sp>
      <p:sp>
        <p:nvSpPr>
          <p:cNvPr id="1048579" name="1048578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ctr" eaLnBrk="1" latinLnBrk="1" hangingPunct="1"/>
            <a:endParaRPr lang="tr-TR" altLang="tr-TR" sz="1400" b="0"/>
          </a:p>
        </p:txBody>
      </p:sp>
      <p:sp>
        <p:nvSpPr>
          <p:cNvPr id="1048580" name="1048579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4572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9144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3716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1828800" indent="0" algn="l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algn="r" eaLnBrk="1" latinLnBrk="1" hangingPunct="1"/>
            <a:fld id="{566ABCEB-ACFC-4714-9973-3DA970169C29}" type="slidenum">
              <a:rPr lang="tr-TR" altLang="tr-TR" sz="1400" b="0"/>
              <a:pPr lvl="0" algn="r" eaLnBrk="1" latinLnBrk="1" hangingPunct="1"/>
              <a:t>‹#›</a:t>
            </a:fld>
            <a:endParaRPr lang="tr-TR" altLang="tr-TR" sz="1400" b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Calibri Light"/>
          <a:ea typeface="宋体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Calibri"/>
          <a:ea typeface="宋体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Calibri"/>
          <a:ea typeface="宋体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Calibri"/>
          <a:ea typeface="宋体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Calibri"/>
          <a:ea typeface="宋体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Calibri"/>
          <a:ea typeface="宋体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Calibri"/>
          <a:ea typeface="宋体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Calibri"/>
          <a:ea typeface="宋体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Calibri"/>
          <a:ea typeface="宋体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Calibri"/>
          <a:ea typeface="宋体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Calibri"/>
          <a:ea typeface="宋体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1048599 Metin kutusu"/>
          <p:cNvSpPr txBox="1"/>
          <p:nvPr/>
        </p:nvSpPr>
        <p:spPr>
          <a:xfrm>
            <a:off x="467544" y="2636912"/>
            <a:ext cx="8320784" cy="107721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Garamond" pitchFamily="18" charset="0"/>
              </a:rPr>
              <a:t>ENDOCR</a:t>
            </a:r>
            <a:r>
              <a:rPr lang="tr-TR" altLang="en-US" sz="3200" dirty="0">
                <a:solidFill>
                  <a:srgbClr val="C00000"/>
                </a:solidFill>
                <a:latin typeface="Garamond" pitchFamily="18" charset="0"/>
              </a:rPr>
              <a:t>İ</a:t>
            </a:r>
            <a:r>
              <a:rPr lang="en-US" altLang="en-US" sz="3200" dirty="0">
                <a:solidFill>
                  <a:srgbClr val="C00000"/>
                </a:solidFill>
                <a:latin typeface="Garamond" pitchFamily="18" charset="0"/>
              </a:rPr>
              <a:t>NA </a:t>
            </a:r>
            <a:r>
              <a:rPr lang="en-US" altLang="en-US" sz="3200" dirty="0" smtClean="0">
                <a:solidFill>
                  <a:srgbClr val="C00000"/>
                </a:solidFill>
                <a:latin typeface="Garamond" pitchFamily="18" charset="0"/>
              </a:rPr>
              <a:t>CYSTEMA</a:t>
            </a:r>
            <a:endParaRPr lang="tr-TR" altLang="en-US" sz="3200" dirty="0" smtClean="0">
              <a:solidFill>
                <a:srgbClr val="C00000"/>
              </a:solidFill>
              <a:latin typeface="Garamond" pitchFamily="18" charset="0"/>
            </a:endParaRPr>
          </a:p>
          <a:p>
            <a:pPr algn="ctr"/>
            <a:r>
              <a:rPr lang="en-US" altLang="en-US" sz="3200" dirty="0" smtClean="0">
                <a:solidFill>
                  <a:srgbClr val="C00000"/>
                </a:solidFill>
                <a:latin typeface="Garamond" pitchFamily="18" charset="0"/>
              </a:rPr>
              <a:t>(</a:t>
            </a:r>
            <a:r>
              <a:rPr lang="en-US" altLang="en-US" sz="3200" dirty="0">
                <a:solidFill>
                  <a:srgbClr val="C00000"/>
                </a:solidFill>
                <a:latin typeface="Garamond" pitchFamily="18" charset="0"/>
              </a:rPr>
              <a:t>ENDOKR</a:t>
            </a:r>
            <a:r>
              <a:rPr lang="tr-TR" altLang="en-US" sz="3200" dirty="0">
                <a:solidFill>
                  <a:srgbClr val="C00000"/>
                </a:solidFill>
                <a:latin typeface="Garamond" pitchFamily="18" charset="0"/>
              </a:rPr>
              <a:t>İ</a:t>
            </a:r>
            <a:r>
              <a:rPr lang="en-US" altLang="en-US" sz="3200" dirty="0">
                <a:solidFill>
                  <a:srgbClr val="C00000"/>
                </a:solidFill>
                <a:latin typeface="Garamond" pitchFamily="18" charset="0"/>
              </a:rPr>
              <a:t>N S</a:t>
            </a:r>
            <a:r>
              <a:rPr lang="tr-TR" altLang="en-US" sz="3200" dirty="0">
                <a:solidFill>
                  <a:srgbClr val="C00000"/>
                </a:solidFill>
                <a:latin typeface="Garamond" pitchFamily="18" charset="0"/>
              </a:rPr>
              <a:t>İ</a:t>
            </a:r>
            <a:r>
              <a:rPr lang="en-US" altLang="en-US" sz="3200" dirty="0">
                <a:solidFill>
                  <a:srgbClr val="C00000"/>
                </a:solidFill>
                <a:latin typeface="Garamond" pitchFamily="18" charset="0"/>
              </a:rPr>
              <a:t>STEM</a:t>
            </a:r>
            <a:r>
              <a:rPr lang="tr-TR" altLang="en-US" sz="3200" dirty="0">
                <a:solidFill>
                  <a:srgbClr val="C00000"/>
                </a:solidFill>
                <a:latin typeface="Garamond" pitchFamily="18" charset="0"/>
              </a:rPr>
              <a:t>İ</a:t>
            </a:r>
            <a:r>
              <a:rPr lang="en-US" altLang="en-US" sz="3200" dirty="0" smtClean="0">
                <a:solidFill>
                  <a:srgbClr val="C00000"/>
                </a:solidFill>
                <a:latin typeface="Garamond" pitchFamily="18" charset="0"/>
              </a:rPr>
              <a:t>)</a:t>
            </a:r>
            <a:endParaRPr lang="tr-TR" sz="3200" dirty="0">
              <a:solidFill>
                <a:srgbClr val="C000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1048631 Metin Yer Tutucusu"/>
          <p:cNvSpPr>
            <a:spLocks noGrp="1"/>
          </p:cNvSpPr>
          <p:nvPr>
            <p:ph type="body" idx="1"/>
          </p:nvPr>
        </p:nvSpPr>
        <p:spPr>
          <a:xfrm>
            <a:off x="457200" y="333375"/>
            <a:ext cx="8229600" cy="39592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>
              <a:buFontTx/>
              <a:buNone/>
            </a:pPr>
            <a:r>
              <a:rPr lang="tr-TR" altLang="tr-TR" sz="1800" b="1" dirty="0">
                <a:solidFill>
                  <a:srgbClr val="FF0000"/>
                </a:solidFill>
                <a:latin typeface="Garamond" pitchFamily="18" charset="0"/>
              </a:rPr>
              <a:t>T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HYROİDEA GLANDULA HORMONE (TİROİT BEZİ HORMONLARI)</a:t>
            </a:r>
          </a:p>
          <a:p>
            <a:pPr lvl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Calcitanin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Kalsitanin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b="1" dirty="0" err="1">
                <a:latin typeface="Garamond" pitchFamily="18" charset="0"/>
              </a:rPr>
              <a:t>Thyroidea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glandula</a:t>
            </a:r>
            <a:r>
              <a:rPr lang="tr-TR" altLang="tr-TR" sz="1600" b="1" dirty="0">
                <a:latin typeface="Garamond" pitchFamily="18" charset="0"/>
              </a:rPr>
              <a:t> (tiroit bezi)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tarafından salgılanan, kemiklerde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kalsiyum depolanmasını hızlandıran hormon.  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>
              <a:solidFill>
                <a:srgbClr val="000000"/>
              </a:solidFill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Thyroxine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(Tiroksin) :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Vücuttaki kimyasal etkinliklerin hızını kontrol eden hormondur.</a:t>
            </a:r>
          </a:p>
          <a:p>
            <a:pPr lvl="0" eaLnBrk="1" latinLnBrk="1" hangingPunct="1">
              <a:buFontTx/>
              <a:buNone/>
            </a:pPr>
            <a:endParaRPr lang="tr-TR" altLang="tr-TR" sz="1600" b="1" dirty="0">
              <a:solidFill>
                <a:srgbClr val="000000"/>
              </a:solidFill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Triidothyranine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Triiyodotiranin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Thyroidea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glandula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(tiroit bezi)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latin typeface="Garamond" pitchFamily="18" charset="0"/>
              </a:rPr>
              <a:t>tarafından salgılanan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vücuttaki kimyasal etkinliklerin hızını kontrol eden hormon.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Thyroid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Hormone (Tiroit Hormonu) :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Thyroidea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glandula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(tiroit bezi)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tarafından salgılanan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hormon.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                                            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800" b="1" dirty="0">
                <a:solidFill>
                  <a:srgbClr val="FF0000"/>
                </a:solidFill>
                <a:latin typeface="Garamond" pitchFamily="18" charset="0"/>
              </a:rPr>
              <a:t>                                           </a:t>
            </a:r>
          </a:p>
        </p:txBody>
      </p:sp>
      <p:sp>
        <p:nvSpPr>
          <p:cNvPr id="1048627" name="1048632 Metin kutusu"/>
          <p:cNvSpPr txBox="1"/>
          <p:nvPr/>
        </p:nvSpPr>
        <p:spPr>
          <a:xfrm>
            <a:off x="457200" y="4581525"/>
            <a:ext cx="8229600" cy="202437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PARATHYROİDEA GLANDULA HORMONE (PARATİROİD BEZİ HORMONU) 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PTH-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Parathyroidea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Hormone /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Parathormone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(paratiroit hormon /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parathormon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Paratiroit bezleri tarafından salgılanan, vücutta 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kalsiyum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metabolizmasının düzenlenmesinde rol alan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hormon.</a:t>
            </a: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1048633 Metin Yer Tutucusu"/>
          <p:cNvSpPr>
            <a:spLocks noGrp="1"/>
          </p:cNvSpPr>
          <p:nvPr>
            <p:ph type="body" idx="1"/>
          </p:nvPr>
        </p:nvSpPr>
        <p:spPr>
          <a:xfrm>
            <a:off x="395286" y="449262"/>
            <a:ext cx="8209161" cy="64087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GLANDULA SUPRARENALİS HORMONE’S (GLANDULA SUPRARENAL HORMON: BÖBREKÜSTÜ BEZİ HORMONLARI)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800" b="1" dirty="0">
                <a:solidFill>
                  <a:srgbClr val="FF0000"/>
                </a:solidFill>
              </a:rPr>
              <a:t> 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b="1" dirty="0" smtClean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Mineracorticoid</a:t>
            </a:r>
            <a:r>
              <a:rPr lang="tr-TR" altLang="tr-TR" sz="16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mineralkortikoid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Böbreküstü bezi </a:t>
            </a:r>
            <a:r>
              <a:rPr lang="tr-TR" altLang="tr-TR" sz="1600" b="1" dirty="0" err="1">
                <a:latin typeface="Garamond" pitchFamily="18" charset="0"/>
              </a:rPr>
              <a:t>cortex</a:t>
            </a:r>
            <a:r>
              <a:rPr lang="tr-TR" altLang="tr-TR" sz="1600" b="1" dirty="0">
                <a:latin typeface="Garamond" pitchFamily="18" charset="0"/>
              </a:rPr>
              <a:t> (korteks: kabuk)</a:t>
            </a:r>
            <a:r>
              <a:rPr lang="tr-TR" altLang="tr-TR" sz="1600" dirty="0">
                <a:latin typeface="Garamond" pitchFamily="18" charset="0"/>
              </a:rPr>
              <a:t> tarafından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salgılanan, böbrek </a:t>
            </a:r>
            <a:r>
              <a:rPr lang="tr-TR" altLang="tr-TR" sz="1600" dirty="0" err="1">
                <a:latin typeface="Garamond" pitchFamily="18" charset="0"/>
              </a:rPr>
              <a:t>tübüllerinden</a:t>
            </a:r>
            <a:r>
              <a:rPr lang="tr-TR" altLang="tr-TR" sz="1600" dirty="0">
                <a:latin typeface="Garamond" pitchFamily="18" charset="0"/>
              </a:rPr>
              <a:t> </a:t>
            </a:r>
            <a:r>
              <a:rPr lang="tr-TR" altLang="tr-TR" sz="1600" b="1" dirty="0">
                <a:latin typeface="Garamond" pitchFamily="18" charset="0"/>
              </a:rPr>
              <a:t>sodyum</a:t>
            </a:r>
            <a:r>
              <a:rPr lang="tr-TR" altLang="tr-TR" sz="1600" dirty="0">
                <a:latin typeface="Garamond" pitchFamily="18" charset="0"/>
              </a:rPr>
              <a:t> emilişini ve </a:t>
            </a:r>
            <a:r>
              <a:rPr lang="tr-TR" altLang="tr-TR" sz="1600" b="1" dirty="0">
                <a:latin typeface="Garamond" pitchFamily="18" charset="0"/>
              </a:rPr>
              <a:t>potasyum</a:t>
            </a:r>
            <a:r>
              <a:rPr lang="tr-TR" altLang="tr-TR" sz="1600" dirty="0">
                <a:latin typeface="Garamond" pitchFamily="18" charset="0"/>
              </a:rPr>
              <a:t> </a:t>
            </a:r>
            <a:r>
              <a:rPr lang="tr-TR" altLang="tr-TR" sz="1600" dirty="0" err="1">
                <a:latin typeface="Garamond" pitchFamily="18" charset="0"/>
              </a:rPr>
              <a:t>artılışını</a:t>
            </a:r>
            <a:r>
              <a:rPr lang="tr-TR" altLang="tr-TR" sz="1600" dirty="0">
                <a:latin typeface="Garamond" pitchFamily="18" charset="0"/>
              </a:rPr>
              <a:t> arttırıcı bir grup </a:t>
            </a:r>
            <a:r>
              <a:rPr lang="tr-TR" altLang="tr-TR" sz="1600" dirty="0" err="1">
                <a:latin typeface="Garamond" pitchFamily="18" charset="0"/>
              </a:rPr>
              <a:t>steroidden</a:t>
            </a:r>
            <a:r>
              <a:rPr lang="tr-TR" altLang="tr-TR" sz="1600" dirty="0">
                <a:latin typeface="Garamond" pitchFamily="18" charset="0"/>
              </a:rPr>
              <a:t>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herhangi biri. Özellikle </a:t>
            </a:r>
            <a:r>
              <a:rPr lang="tr-TR" altLang="tr-TR" sz="1600" dirty="0" err="1">
                <a:latin typeface="Garamond" pitchFamily="18" charset="0"/>
              </a:rPr>
              <a:t>aldosteron</a:t>
            </a:r>
            <a:r>
              <a:rPr lang="tr-TR" altLang="tr-TR" sz="1600" dirty="0">
                <a:latin typeface="Garamond" pitchFamily="18" charset="0"/>
              </a:rPr>
              <a:t> ve </a:t>
            </a:r>
            <a:r>
              <a:rPr lang="tr-TR" altLang="tr-TR" sz="1600" dirty="0" err="1">
                <a:latin typeface="Garamond" pitchFamily="18" charset="0"/>
              </a:rPr>
              <a:t>dezoksikortikosteron</a:t>
            </a:r>
            <a:r>
              <a:rPr lang="tr-TR" altLang="tr-TR" sz="1600" dirty="0">
                <a:latin typeface="Garamond" pitchFamily="18" charset="0"/>
              </a:rPr>
              <a:t> bu gruptadır. 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Aldosterone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Aldosteron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Böbreküstü bezlerinin </a:t>
            </a:r>
            <a:r>
              <a:rPr lang="tr-TR" altLang="tr-TR" sz="1600" b="1" dirty="0" err="1">
                <a:latin typeface="Garamond" pitchFamily="18" charset="0"/>
              </a:rPr>
              <a:t>cortex</a:t>
            </a:r>
            <a:r>
              <a:rPr lang="tr-TR" altLang="tr-TR" sz="1600" b="1" dirty="0">
                <a:latin typeface="Garamond" pitchFamily="18" charset="0"/>
              </a:rPr>
              <a:t> (korteks: kabuk) </a:t>
            </a:r>
            <a:r>
              <a:rPr lang="tr-TR" altLang="tr-TR" sz="1600" dirty="0">
                <a:latin typeface="Garamond" pitchFamily="18" charset="0"/>
              </a:rPr>
              <a:t>katmanında üretilen,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kanda </a:t>
            </a:r>
            <a:r>
              <a:rPr lang="tr-TR" altLang="tr-TR" sz="1600" b="1" dirty="0">
                <a:latin typeface="Garamond" pitchFamily="18" charset="0"/>
              </a:rPr>
              <a:t>sodyum</a:t>
            </a:r>
            <a:r>
              <a:rPr lang="tr-TR" altLang="tr-TR" sz="1600" dirty="0">
                <a:latin typeface="Garamond" pitchFamily="18" charset="0"/>
              </a:rPr>
              <a:t> ve </a:t>
            </a:r>
            <a:r>
              <a:rPr lang="tr-TR" altLang="tr-TR" sz="1600" b="1" dirty="0">
                <a:latin typeface="Garamond" pitchFamily="18" charset="0"/>
              </a:rPr>
              <a:t>potasyum</a:t>
            </a:r>
            <a:r>
              <a:rPr lang="tr-TR" altLang="tr-TR" sz="1600" dirty="0">
                <a:latin typeface="Garamond" pitchFamily="18" charset="0"/>
              </a:rPr>
              <a:t> dengesini düzenleyen bir </a:t>
            </a:r>
            <a:r>
              <a:rPr lang="tr-TR" altLang="tr-TR" sz="1600" b="1" dirty="0" err="1">
                <a:latin typeface="Garamond" pitchFamily="18" charset="0"/>
              </a:rPr>
              <a:t>steroid</a:t>
            </a:r>
            <a:r>
              <a:rPr lang="tr-TR" altLang="tr-TR" sz="1600" dirty="0">
                <a:latin typeface="Garamond" pitchFamily="18" charset="0"/>
              </a:rPr>
              <a:t> hormonudur.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Glucocorticoids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Glukokortikoidler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Böbreküstü bezi tarafından salgılanan daha çok </a:t>
            </a:r>
            <a:r>
              <a:rPr lang="tr-TR" altLang="tr-TR" sz="1600" b="1" dirty="0">
                <a:latin typeface="Garamond" pitchFamily="18" charset="0"/>
              </a:rPr>
              <a:t>protein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latin typeface="Garamond" pitchFamily="18" charset="0"/>
              </a:rPr>
              <a:t>lipid</a:t>
            </a:r>
            <a:r>
              <a:rPr lang="tr-TR" altLang="tr-TR" sz="1600" b="1" dirty="0">
                <a:latin typeface="Garamond" pitchFamily="18" charset="0"/>
              </a:rPr>
              <a:t> (yağ)  </a:t>
            </a:r>
            <a:r>
              <a:rPr lang="tr-TR" altLang="tr-TR" sz="1600" dirty="0">
                <a:latin typeface="Garamond" pitchFamily="18" charset="0"/>
              </a:rPr>
              <a:t>ve </a:t>
            </a:r>
            <a:r>
              <a:rPr lang="tr-TR" altLang="tr-TR" sz="1600" b="1" dirty="0" err="1">
                <a:latin typeface="Garamond" pitchFamily="18" charset="0"/>
              </a:rPr>
              <a:t>carbonhydrate</a:t>
            </a:r>
            <a:r>
              <a:rPr lang="tr-TR" altLang="tr-TR" sz="1600" b="1" dirty="0">
                <a:latin typeface="Garamond" pitchFamily="18" charset="0"/>
              </a:rPr>
              <a:t> (karbonhidrat) </a:t>
            </a:r>
            <a:r>
              <a:rPr lang="tr-TR" altLang="tr-TR" sz="1600" dirty="0">
                <a:latin typeface="Garamond" pitchFamily="18" charset="0"/>
              </a:rPr>
              <a:t>metabolizması üzerine etkili</a:t>
            </a:r>
            <a:r>
              <a:rPr lang="tr-TR" altLang="tr-TR" sz="1600" b="1" dirty="0">
                <a:latin typeface="Garamond" pitchFamily="18" charset="0"/>
              </a:rPr>
              <a:t> kortizon</a:t>
            </a:r>
            <a:r>
              <a:rPr lang="tr-TR" altLang="tr-TR" sz="1600" dirty="0">
                <a:latin typeface="Garamond" pitchFamily="18" charset="0"/>
              </a:rPr>
              <a:t>, </a:t>
            </a:r>
            <a:r>
              <a:rPr lang="tr-TR" altLang="tr-TR" sz="1600" b="1" dirty="0" err="1" smtClean="0">
                <a:latin typeface="Garamond" pitchFamily="18" charset="0"/>
              </a:rPr>
              <a:t>kortikosteron</a:t>
            </a:r>
            <a:r>
              <a:rPr lang="tr-TR" altLang="tr-TR" sz="1600" dirty="0" smtClean="0">
                <a:latin typeface="Garamond" pitchFamily="18" charset="0"/>
              </a:rPr>
              <a:t> </a:t>
            </a:r>
            <a:r>
              <a:rPr lang="tr-TR" altLang="tr-TR" sz="1600" dirty="0">
                <a:latin typeface="Garamond" pitchFamily="18" charset="0"/>
              </a:rPr>
              <a:t>ve </a:t>
            </a:r>
            <a:r>
              <a:rPr lang="tr-TR" altLang="tr-TR" sz="1600" b="1" dirty="0" err="1">
                <a:latin typeface="Garamond" pitchFamily="18" charset="0"/>
              </a:rPr>
              <a:t>hidrokortizonu</a:t>
            </a:r>
            <a:r>
              <a:rPr lang="tr-TR" altLang="tr-TR" sz="1600" dirty="0">
                <a:latin typeface="Garamond" pitchFamily="18" charset="0"/>
              </a:rPr>
              <a:t> içine alan </a:t>
            </a:r>
            <a:r>
              <a:rPr lang="tr-TR" altLang="tr-TR" sz="1600" dirty="0" err="1">
                <a:latin typeface="Garamond" pitchFamily="18" charset="0"/>
              </a:rPr>
              <a:t>steroid</a:t>
            </a:r>
            <a:r>
              <a:rPr lang="tr-TR" altLang="tr-TR" sz="1600" dirty="0">
                <a:latin typeface="Garamond" pitchFamily="18" charset="0"/>
              </a:rPr>
              <a:t> grubudur.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1048634 Metin Yer Tutucusu"/>
          <p:cNvSpPr>
            <a:spLocks noGrp="1"/>
          </p:cNvSpPr>
          <p:nvPr>
            <p:ph type="body" idx="1"/>
          </p:nvPr>
        </p:nvSpPr>
        <p:spPr>
          <a:xfrm>
            <a:off x="395287" y="404812"/>
            <a:ext cx="8353425" cy="611981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PANCREAS SECERNERE  HORMONE (PANKREAS SECERNERE HORMON : PANKREASDAN SALGILANAN HORMON)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800" b="1" dirty="0">
              <a:solidFill>
                <a:srgbClr val="FF0000"/>
              </a:solidFill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İnsula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(İnsülin) : </a:t>
            </a:r>
            <a:r>
              <a:rPr lang="tr-TR" altLang="tr-TR" sz="1600" dirty="0" err="1">
                <a:latin typeface="Garamond" pitchFamily="18" charset="0"/>
              </a:rPr>
              <a:t>Pankreastsa</a:t>
            </a:r>
            <a:r>
              <a:rPr lang="tr-TR" altLang="tr-TR" sz="1600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langerhan’s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islands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langerson</a:t>
            </a:r>
            <a:r>
              <a:rPr lang="tr-TR" altLang="tr-TR" sz="1600" b="1" dirty="0">
                <a:latin typeface="Garamond" pitchFamily="18" charset="0"/>
              </a:rPr>
              <a:t> adacıkları : pankreas adacıkları) </a:t>
            </a:r>
            <a:r>
              <a:rPr lang="tr-TR" altLang="tr-TR" sz="1600" dirty="0" err="1">
                <a:latin typeface="Garamond" pitchFamily="18" charset="0"/>
              </a:rPr>
              <a:t>nın</a:t>
            </a:r>
            <a:r>
              <a:rPr lang="tr-TR" altLang="tr-TR" sz="1600" b="1" dirty="0">
                <a:latin typeface="Garamond" pitchFamily="18" charset="0"/>
              </a:rPr>
              <a:t>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latin typeface="Garamond" pitchFamily="18" charset="0"/>
              </a:rPr>
              <a:t>beta </a:t>
            </a:r>
            <a:r>
              <a:rPr lang="tr-TR" altLang="tr-TR" sz="1600" dirty="0">
                <a:latin typeface="Garamond" pitchFamily="18" charset="0"/>
              </a:rPr>
              <a:t>hücreleri tarafından salgılanan, kanda 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glycosa (glukoz : şeker)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dirty="0">
                <a:latin typeface="Garamond" pitchFamily="18" charset="0"/>
              </a:rPr>
              <a:t>seviyesini düzenleyici, eksikliğinde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latin typeface="Garamond" pitchFamily="18" charset="0"/>
              </a:rPr>
              <a:t>diabetes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mellitus</a:t>
            </a:r>
            <a:r>
              <a:rPr lang="tr-TR" altLang="tr-TR" sz="1600" b="1" dirty="0">
                <a:latin typeface="Garamond" pitchFamily="18" charset="0"/>
              </a:rPr>
              <a:t> ( </a:t>
            </a:r>
            <a:r>
              <a:rPr lang="tr-TR" altLang="tr-TR" sz="1600" b="1" dirty="0" err="1">
                <a:latin typeface="Garamond" pitchFamily="18" charset="0"/>
              </a:rPr>
              <a:t>diyabetes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melitus</a:t>
            </a:r>
            <a:r>
              <a:rPr lang="tr-TR" altLang="tr-TR" sz="1600" b="1" dirty="0">
                <a:latin typeface="Garamond" pitchFamily="18" charset="0"/>
              </a:rPr>
              <a:t>: şeker hastalığı) </a:t>
            </a:r>
            <a:r>
              <a:rPr lang="tr-TR" altLang="tr-TR" sz="1600" dirty="0" err="1">
                <a:latin typeface="Garamond" pitchFamily="18" charset="0"/>
              </a:rPr>
              <a:t>nın</a:t>
            </a:r>
            <a:r>
              <a:rPr lang="tr-TR" altLang="tr-TR" sz="1600" dirty="0">
                <a:latin typeface="Garamond" pitchFamily="18" charset="0"/>
              </a:rPr>
              <a:t> oluştuğu hormon.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Glucagon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glukagon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Pankreasta </a:t>
            </a:r>
            <a:r>
              <a:rPr lang="tr-TR" altLang="tr-TR" sz="1600" dirty="0" err="1">
                <a:latin typeface="Garamond" pitchFamily="18" charset="0"/>
              </a:rPr>
              <a:t>langerhans</a:t>
            </a:r>
            <a:r>
              <a:rPr lang="tr-TR" altLang="tr-TR" sz="1600" dirty="0">
                <a:latin typeface="Garamond" pitchFamily="18" charset="0"/>
              </a:rPr>
              <a:t> adacıklarının </a:t>
            </a:r>
            <a:r>
              <a:rPr lang="tr-TR" altLang="tr-TR" sz="1600" b="1" dirty="0">
                <a:latin typeface="Garamond" pitchFamily="18" charset="0"/>
              </a:rPr>
              <a:t>alfa</a:t>
            </a:r>
            <a:r>
              <a:rPr lang="tr-TR" altLang="tr-TR" sz="1600" dirty="0">
                <a:latin typeface="Garamond" pitchFamily="18" charset="0"/>
              </a:rPr>
              <a:t> hücreleri tarafından salgılanan,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karaciğerde</a:t>
            </a:r>
            <a:r>
              <a:rPr lang="tr-TR" altLang="tr-TR" sz="1600" b="1" dirty="0">
                <a:latin typeface="Garamond" pitchFamily="18" charset="0"/>
              </a:rPr>
              <a:t> glikojenin </a:t>
            </a:r>
            <a:r>
              <a:rPr lang="tr-TR" altLang="tr-TR" sz="1600" dirty="0">
                <a:latin typeface="Garamond" pitchFamily="18" charset="0"/>
              </a:rPr>
              <a:t>parçalanarak 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glycosa (glukoz : şeker)’ a</a:t>
            </a:r>
            <a:r>
              <a:rPr lang="tr-TR" altLang="tr-TR" sz="1600" dirty="0">
                <a:latin typeface="Garamond" pitchFamily="18" charset="0"/>
              </a:rPr>
              <a:t> dönüşmesini uyarıcı, dolayısıyla kanda           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glycosa (glukoz : şeker) </a:t>
            </a:r>
            <a:r>
              <a:rPr lang="tr-TR" altLang="tr-TR" sz="1600" dirty="0">
                <a:latin typeface="Garamond" pitchFamily="18" charset="0"/>
              </a:rPr>
              <a:t>düzeyini yükseltici bir hormon.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Somatostatin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: </a:t>
            </a:r>
            <a:r>
              <a:rPr lang="tr-TR" altLang="tr-TR" sz="1600" b="1" dirty="0" err="1">
                <a:latin typeface="Garamond" pitchFamily="18" charset="0"/>
              </a:rPr>
              <a:t>Hypothalamus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hipotalamus</a:t>
            </a:r>
            <a:r>
              <a:rPr lang="tr-TR" altLang="tr-TR" sz="1600" b="1" dirty="0">
                <a:latin typeface="Garamond" pitchFamily="18" charset="0"/>
              </a:rPr>
              <a:t> : büyüme hormonu)</a:t>
            </a:r>
            <a:r>
              <a:rPr lang="tr-TR" altLang="tr-TR" sz="1600" dirty="0">
                <a:latin typeface="Garamond" pitchFamily="18" charset="0"/>
              </a:rPr>
              <a:t> ta ve pankreasta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langerhan’s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b="1" dirty="0" smtClean="0">
                <a:solidFill>
                  <a:srgbClr val="000000"/>
                </a:solidFill>
                <a:latin typeface="Garamond" pitchFamily="18" charset="0"/>
              </a:rPr>
              <a:t>is-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 smtClean="0">
                <a:solidFill>
                  <a:srgbClr val="000000"/>
                </a:solidFill>
                <a:latin typeface="Garamond" pitchFamily="18" charset="0"/>
              </a:rPr>
              <a:t>lands</a:t>
            </a:r>
            <a:r>
              <a:rPr lang="tr-TR" altLang="tr-TR" sz="1600" b="1" dirty="0" smtClean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(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langerson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adacıkları : pankreas adacıkları) </a:t>
            </a:r>
            <a:r>
              <a:rPr lang="tr-TR" altLang="tr-TR" sz="1600" dirty="0" err="1">
                <a:solidFill>
                  <a:srgbClr val="000000"/>
                </a:solidFill>
                <a:latin typeface="Garamond" pitchFamily="18" charset="0"/>
              </a:rPr>
              <a:t>nın</a:t>
            </a:r>
            <a:r>
              <a:rPr lang="tr-TR" altLang="tr-TR" sz="1600" dirty="0">
                <a:latin typeface="Garamond" pitchFamily="18" charset="0"/>
              </a:rPr>
              <a:t> </a:t>
            </a:r>
            <a:r>
              <a:rPr lang="tr-TR" altLang="tr-TR" sz="1600" b="1" dirty="0">
                <a:latin typeface="Garamond" pitchFamily="18" charset="0"/>
              </a:rPr>
              <a:t>delta</a:t>
            </a:r>
            <a:r>
              <a:rPr lang="tr-TR" altLang="tr-TR" sz="1600" dirty="0">
                <a:latin typeface="Garamond" pitchFamily="18" charset="0"/>
              </a:rPr>
              <a:t> hücrelerinde salgılanan, hipofiz ön lobundan </a:t>
            </a:r>
            <a:r>
              <a:rPr lang="tr-TR" altLang="tr-TR" sz="1600" b="1" dirty="0" err="1">
                <a:latin typeface="Garamond" pitchFamily="18" charset="0"/>
              </a:rPr>
              <a:t>somatotrapin</a:t>
            </a:r>
            <a:r>
              <a:rPr lang="tr-TR" altLang="tr-TR" sz="1600" b="1" dirty="0">
                <a:latin typeface="Garamond" pitchFamily="18" charset="0"/>
              </a:rPr>
              <a:t> (büyüme hormonu) </a:t>
            </a:r>
            <a:r>
              <a:rPr lang="tr-TR" altLang="tr-TR" sz="1600" dirty="0">
                <a:latin typeface="Garamond" pitchFamily="18" charset="0"/>
              </a:rPr>
              <a:t>salgılanışını önleyici hormon.</a:t>
            </a: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1048635 Metin Yer Tutucusu"/>
          <p:cNvSpPr>
            <a:spLocks noGrp="1"/>
          </p:cNvSpPr>
          <p:nvPr>
            <p:ph type="body" idx="1"/>
          </p:nvPr>
        </p:nvSpPr>
        <p:spPr>
          <a:xfrm>
            <a:off x="395287" y="260350"/>
            <a:ext cx="8229600" cy="16557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TESTİS SECERNERE HORMONE (TESTİSLERDEN SALGILANAN HORMON)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800" b="1" dirty="0">
              <a:solidFill>
                <a:srgbClr val="FF0000"/>
              </a:solidFill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Testosterone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(testosteron) : </a:t>
            </a:r>
            <a:r>
              <a:rPr lang="tr-TR" altLang="tr-TR" sz="1600" dirty="0">
                <a:latin typeface="Garamond" pitchFamily="18" charset="0"/>
              </a:rPr>
              <a:t>erkek cinsiyet hormonu.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8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800" b="1" dirty="0">
              <a:solidFill>
                <a:srgbClr val="FF0000"/>
              </a:solidFill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800" b="1" dirty="0">
              <a:solidFill>
                <a:srgbClr val="FF0000"/>
              </a:solidFill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OVARİUM SECERNERE HORMONE (OVARYUMDAN SALGILANAN HORMONLER 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800" b="1" dirty="0">
              <a:solidFill>
                <a:srgbClr val="FF0000"/>
              </a:solidFill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Estrogen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(östrojen) : </a:t>
            </a:r>
            <a:r>
              <a:rPr lang="tr-TR" altLang="tr-TR" sz="1600" dirty="0" err="1">
                <a:latin typeface="Garamond" pitchFamily="18" charset="0"/>
              </a:rPr>
              <a:t>ovaryumdan</a:t>
            </a:r>
            <a:r>
              <a:rPr lang="tr-TR" altLang="tr-TR" sz="1600" dirty="0">
                <a:latin typeface="Garamond" pitchFamily="18" charset="0"/>
              </a:rPr>
              <a:t> salgılanan </a:t>
            </a:r>
            <a:r>
              <a:rPr lang="tr-TR" altLang="tr-TR" sz="1600" b="1" dirty="0" err="1">
                <a:latin typeface="Garamond" pitchFamily="18" charset="0"/>
              </a:rPr>
              <a:t>östrojenik</a:t>
            </a:r>
            <a:r>
              <a:rPr lang="tr-TR" altLang="tr-TR" sz="1600" dirty="0">
                <a:latin typeface="Garamond" pitchFamily="18" charset="0"/>
              </a:rPr>
              <a:t> hormon.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Estrogenic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Hormone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Östrojenik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Hormon) : </a:t>
            </a:r>
            <a:r>
              <a:rPr lang="tr-TR" altLang="tr-TR" sz="1600" dirty="0">
                <a:latin typeface="Garamond" pitchFamily="18" charset="0"/>
              </a:rPr>
              <a:t>Kadına özgü cinsiyet özelliklerini geliştiren,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mensturasyonu takiben uterus mukozasının yenilenmesini sağlayan hormonlar. (</a:t>
            </a:r>
            <a:r>
              <a:rPr lang="tr-TR" altLang="tr-TR" sz="1600" dirty="0" err="1">
                <a:latin typeface="Garamond" pitchFamily="18" charset="0"/>
              </a:rPr>
              <a:t>östradial</a:t>
            </a:r>
            <a:r>
              <a:rPr lang="tr-TR" altLang="tr-TR" sz="1600" dirty="0">
                <a:latin typeface="Garamond" pitchFamily="18" charset="0"/>
              </a:rPr>
              <a:t>, </a:t>
            </a:r>
            <a:r>
              <a:rPr lang="tr-TR" altLang="tr-TR" sz="1600" dirty="0" err="1">
                <a:latin typeface="Garamond" pitchFamily="18" charset="0"/>
              </a:rPr>
              <a:t>östran</a:t>
            </a:r>
            <a:r>
              <a:rPr lang="tr-TR" altLang="tr-TR" sz="1600" dirty="0">
                <a:latin typeface="Garamond" pitchFamily="18" charset="0"/>
              </a:rPr>
              <a:t>,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östriol)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Progesterone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progesteron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Kadın cinsiyet hormonlarından biri. Kadın vücudunun gelişmesi ve </a:t>
            </a:r>
            <a:endParaRPr lang="tr-TR" altLang="tr-TR" sz="1600" dirty="0" smtClean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smtClean="0">
                <a:latin typeface="Garamond" pitchFamily="18" charset="0"/>
              </a:rPr>
              <a:t>kadına </a:t>
            </a:r>
            <a:r>
              <a:rPr lang="tr-TR" altLang="tr-TR" sz="1600" dirty="0">
                <a:latin typeface="Garamond" pitchFamily="18" charset="0"/>
              </a:rPr>
              <a:t>özgü </a:t>
            </a:r>
            <a:r>
              <a:rPr lang="tr-TR" altLang="tr-TR" sz="1600" dirty="0" err="1" smtClean="0">
                <a:latin typeface="Garamond" pitchFamily="18" charset="0"/>
              </a:rPr>
              <a:t>sekonder</a:t>
            </a:r>
            <a:r>
              <a:rPr lang="tr-TR" altLang="tr-TR" sz="1600" dirty="0" smtClean="0">
                <a:latin typeface="Garamond" pitchFamily="18" charset="0"/>
              </a:rPr>
              <a:t> </a:t>
            </a:r>
            <a:r>
              <a:rPr lang="tr-TR" altLang="tr-TR" sz="1600" dirty="0">
                <a:latin typeface="Garamond" pitchFamily="18" charset="0"/>
              </a:rPr>
              <a:t>cinsiyet karakterlerinin oluşmasında </a:t>
            </a:r>
            <a:r>
              <a:rPr lang="tr-TR" altLang="tr-TR" sz="1600" b="1" dirty="0">
                <a:latin typeface="Garamond" pitchFamily="18" charset="0"/>
              </a:rPr>
              <a:t>östrojen </a:t>
            </a:r>
            <a:r>
              <a:rPr lang="tr-TR" altLang="tr-TR" sz="1600" dirty="0">
                <a:latin typeface="Garamond" pitchFamily="18" charset="0"/>
              </a:rPr>
              <a:t>ile birlikte rol oynayan, uterus </a:t>
            </a:r>
            <a:endParaRPr lang="tr-TR" altLang="tr-TR" sz="1600" dirty="0" smtClean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 smtClean="0">
                <a:solidFill>
                  <a:schemeClr val="tx1"/>
                </a:solidFill>
                <a:latin typeface="Garamond" pitchFamily="18" charset="0"/>
              </a:rPr>
              <a:t>mucus</a:t>
            </a:r>
            <a:r>
              <a:rPr lang="tr-TR" altLang="tr-TR" sz="1600" b="1" dirty="0" smtClean="0">
                <a:solidFill>
                  <a:schemeClr val="tx1"/>
                </a:solidFill>
                <a:latin typeface="Garamond" pitchFamily="18" charset="0"/>
              </a:rPr>
              <a:t> (mukus : sümüksü salgı) </a:t>
            </a:r>
            <a:r>
              <a:rPr lang="tr-TR" altLang="tr-TR" sz="1600" dirty="0" smtClean="0">
                <a:latin typeface="Garamond" pitchFamily="18" charset="0"/>
              </a:rPr>
              <a:t>gebeliğe </a:t>
            </a:r>
            <a:r>
              <a:rPr lang="tr-TR" altLang="tr-TR" sz="1600" dirty="0">
                <a:latin typeface="Garamond" pitchFamily="18" charset="0"/>
              </a:rPr>
              <a:t>hazırlayan ve gebelik oluştuğunda devamını sağlayan </a:t>
            </a:r>
            <a:r>
              <a:rPr lang="tr-TR" altLang="tr-TR" sz="1600" dirty="0" smtClean="0">
                <a:latin typeface="Garamond" pitchFamily="18" charset="0"/>
              </a:rPr>
              <a:t>hor-</a:t>
            </a:r>
            <a:r>
              <a:rPr lang="tr-TR" altLang="tr-TR" sz="1600" dirty="0" err="1" smtClean="0">
                <a:latin typeface="Garamond" pitchFamily="18" charset="0"/>
              </a:rPr>
              <a:t>mon</a:t>
            </a:r>
            <a:r>
              <a:rPr lang="tr-TR" altLang="tr-TR" sz="1600" dirty="0">
                <a:latin typeface="Garamond" pitchFamily="18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1048636 Metin Yer Tutucusu"/>
          <p:cNvSpPr>
            <a:spLocks noGrp="1"/>
          </p:cNvSpPr>
          <p:nvPr>
            <p:ph type="body" idx="1"/>
          </p:nvPr>
        </p:nvSpPr>
        <p:spPr>
          <a:xfrm>
            <a:off x="323850" y="204787"/>
            <a:ext cx="8229600" cy="66690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2800" u="sng" dirty="0">
                <a:solidFill>
                  <a:srgbClr val="FF0000"/>
                </a:solidFill>
                <a:latin typeface="Garamond" pitchFamily="18" charset="0"/>
              </a:rPr>
              <a:t>ENDOKRİN SİSTEME AİT SEMPTOMLAR</a:t>
            </a:r>
            <a:r>
              <a:rPr lang="en-US" altLang="tr-TR" sz="2400" u="sng" dirty="0">
                <a:solidFill>
                  <a:srgbClr val="000000"/>
                </a:solidFill>
                <a:latin typeface="Garamond" pitchFamily="18" charset="0"/>
              </a:rPr>
              <a:t>(3)</a:t>
            </a:r>
            <a:endParaRPr lang="zh-CN" altLang="en-US" dirty="0"/>
          </a:p>
          <a:p>
            <a:pPr marL="0" lvl="0" indent="0" eaLnBrk="1" latinLnBrk="1" hangingPunct="1">
              <a:buFontTx/>
              <a:buNone/>
            </a:pPr>
            <a:endParaRPr lang="tr-TR" altLang="tr-TR" b="1" u="sng" dirty="0">
              <a:solidFill>
                <a:srgbClr val="FF0000"/>
              </a:solidFill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   Bir olayın veya durumun anlaşılmasına yardım eden, vücuttaki işlevsel bir bozukluğun veya hastalığın belirlenmesine yarayan işaretlere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semptom </a:t>
            </a:r>
            <a:r>
              <a:rPr lang="tr-TR" altLang="tr-TR" sz="1600" dirty="0">
                <a:latin typeface="Garamond" pitchFamily="18" charset="0"/>
              </a:rPr>
              <a:t>denir.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Galactorrhea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Galaktor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dirty="0">
                <a:latin typeface="Garamond" pitchFamily="18" charset="0"/>
              </a:rPr>
              <a:t>gebelik ve emzirme durumu olmaksızın süt salgısının olmasıdır.</a:t>
            </a:r>
          </a:p>
          <a:p>
            <a:pPr marL="0" lvl="0" indent="0" eaLnBrk="1" latinLnBrk="1" hangingPunct="1">
              <a:buFont typeface="Wingdings" pitchFamily="2" charset="2"/>
              <a:buChar char="q"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Exophtalmia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,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Exophtalmus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Eksoftalm,Eksoftalmus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Göz kürenin dışarı doğru çıkması.</a:t>
            </a:r>
          </a:p>
          <a:p>
            <a:pPr marL="0" lvl="0" indent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Hyperkinesia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Hiperkinezi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Aşırı hareketlilik.</a:t>
            </a:r>
          </a:p>
          <a:p>
            <a:pPr marL="0" lvl="0" indent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Hypernatremia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Hipernatremi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Kanda </a:t>
            </a:r>
            <a:r>
              <a:rPr lang="tr-TR" altLang="tr-TR" sz="1600" b="1" dirty="0">
                <a:latin typeface="Garamond" pitchFamily="18" charset="0"/>
              </a:rPr>
              <a:t>sodyum</a:t>
            </a:r>
            <a:r>
              <a:rPr lang="tr-TR" altLang="tr-TR" sz="1600" dirty="0">
                <a:latin typeface="Garamond" pitchFamily="18" charset="0"/>
              </a:rPr>
              <a:t> oranının artması.</a:t>
            </a:r>
          </a:p>
          <a:p>
            <a:pPr marL="0" lvl="0" indent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Hyperglycosuria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Hiperglikozüri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İdrarda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  <a:ea typeface="宋体"/>
              </a:rPr>
              <a:t>glycosa (glukoz : şeker) </a:t>
            </a:r>
            <a:r>
              <a:rPr lang="tr-TR" altLang="tr-TR" sz="1600" dirty="0" smtClean="0">
                <a:latin typeface="Garamond" pitchFamily="18" charset="0"/>
              </a:rPr>
              <a:t>oranının </a:t>
            </a:r>
            <a:r>
              <a:rPr lang="tr-TR" altLang="tr-TR" sz="1600" dirty="0">
                <a:latin typeface="Garamond" pitchFamily="18" charset="0"/>
              </a:rPr>
              <a:t>artması.</a:t>
            </a:r>
          </a:p>
          <a:p>
            <a:pPr marL="0" lvl="0" indent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Hyperglycemia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Hiperglisemi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Kanda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  <a:ea typeface="宋体"/>
              </a:rPr>
              <a:t> glycosa (glukoz : şeker)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 oranının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artması.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Tetania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Tetani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 err="1">
                <a:latin typeface="Garamond" pitchFamily="18" charset="0"/>
              </a:rPr>
              <a:t>Paratirod</a:t>
            </a:r>
            <a:r>
              <a:rPr lang="tr-TR" altLang="tr-TR" sz="1600" dirty="0">
                <a:latin typeface="Garamond" pitchFamily="18" charset="0"/>
              </a:rPr>
              <a:t> bezlerinin az çalışması ve </a:t>
            </a:r>
            <a:r>
              <a:rPr lang="tr-TR" altLang="tr-TR" sz="1600" b="1" dirty="0">
                <a:latin typeface="Garamond" pitchFamily="18" charset="0"/>
              </a:rPr>
              <a:t>kalsiyum </a:t>
            </a:r>
            <a:r>
              <a:rPr lang="tr-TR" altLang="tr-TR" sz="1600" dirty="0">
                <a:latin typeface="Garamond" pitchFamily="18" charset="0"/>
              </a:rPr>
              <a:t>yetersizliğine bağlı olarak kaslarda </a:t>
            </a:r>
            <a:endParaRPr lang="tr-TR" altLang="tr-TR" sz="1600" dirty="0" smtClean="0"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r>
              <a:rPr lang="tr-TR" altLang="tr-TR" sz="1600" dirty="0">
                <a:latin typeface="Garamond" pitchFamily="18" charset="0"/>
              </a:rPr>
              <a:t> </a:t>
            </a:r>
            <a:r>
              <a:rPr lang="tr-TR" altLang="tr-TR" sz="1600" dirty="0" smtClean="0">
                <a:latin typeface="Garamond" pitchFamily="18" charset="0"/>
              </a:rPr>
              <a:t>   gelişen </a:t>
            </a:r>
            <a:r>
              <a:rPr lang="tr-TR" altLang="tr-TR" sz="1600" b="1" dirty="0">
                <a:latin typeface="Garamond" pitchFamily="18" charset="0"/>
              </a:rPr>
              <a:t>spazm (kasılma).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1048637 Metin Yer Tutucusu"/>
          <p:cNvSpPr>
            <a:spLocks noGrp="1"/>
          </p:cNvSpPr>
          <p:nvPr>
            <p:ph type="body" idx="1"/>
          </p:nvPr>
        </p:nvSpPr>
        <p:spPr>
          <a:xfrm>
            <a:off x="395287" y="188912"/>
            <a:ext cx="8229600" cy="68580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Virilism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Virilizm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 </a:t>
            </a:r>
            <a:r>
              <a:rPr lang="tr-TR" altLang="tr-TR" sz="1600" dirty="0" err="1">
                <a:latin typeface="Garamond" pitchFamily="18" charset="0"/>
              </a:rPr>
              <a:t>Androjen</a:t>
            </a:r>
            <a:r>
              <a:rPr lang="tr-TR" altLang="tr-TR" sz="1600" dirty="0"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yükselmesine bağlı, erkek tipi kıllanma, klitoris büyümesi, kas </a:t>
            </a:r>
            <a:endParaRPr lang="tr-TR" altLang="tr-TR" sz="1600" dirty="0" smtClean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       kütlenin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artması ile belirlenen bozukluk , kadında erkek özellikleri görülmesi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Hirsutism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Hirsutizm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Özellikle kadınlarda derideki kılların normalin üstünde çoğalması,  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 smtClean="0">
                <a:latin typeface="Garamond" pitchFamily="18" charset="0"/>
              </a:rPr>
              <a:t>       aşırı </a:t>
            </a:r>
            <a:r>
              <a:rPr lang="tr-TR" altLang="tr-TR" sz="1600" dirty="0">
                <a:latin typeface="Garamond" pitchFamily="18" charset="0"/>
              </a:rPr>
              <a:t>kıllılık.</a:t>
            </a:r>
          </a:p>
          <a:p>
            <a:pPr lvl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Gynecomastia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Jinekomasti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Erkeklerde ğöğüslerin büyümesi </a:t>
            </a:r>
          </a:p>
          <a:p>
            <a:pPr lvl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Hypoglicemia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(Hipoglisemi) : </a:t>
            </a:r>
            <a:r>
              <a:rPr lang="tr-TR" altLang="tr-TR" sz="1600" dirty="0">
                <a:latin typeface="Garamond" pitchFamily="18" charset="0"/>
              </a:rPr>
              <a:t>Kanda </a:t>
            </a:r>
            <a:r>
              <a:rPr lang="tr-TR" altLang="tr-TR" sz="1600" b="1" dirty="0">
                <a:latin typeface="Garamond" pitchFamily="18" charset="0"/>
              </a:rPr>
              <a:t>glikoz </a:t>
            </a:r>
            <a:r>
              <a:rPr lang="tr-TR" altLang="tr-TR" sz="1600" dirty="0">
                <a:latin typeface="Garamond" pitchFamily="18" charset="0"/>
              </a:rPr>
              <a:t>seviyesinin az olması.</a:t>
            </a:r>
          </a:p>
          <a:p>
            <a:pPr lvl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Hypercholestremia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Hiperkolesterolemi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Kanda </a:t>
            </a:r>
            <a:r>
              <a:rPr lang="tr-TR" altLang="tr-TR" sz="1600" b="1" dirty="0">
                <a:latin typeface="Garamond" pitchFamily="18" charset="0"/>
              </a:rPr>
              <a:t>kolesterol</a:t>
            </a:r>
            <a:r>
              <a:rPr lang="tr-TR" altLang="tr-TR" sz="1600" dirty="0">
                <a:latin typeface="Garamond" pitchFamily="18" charset="0"/>
              </a:rPr>
              <a:t> düzeyinin yüksek olması. </a:t>
            </a:r>
          </a:p>
          <a:p>
            <a:pPr lvl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Hyperkalemia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Hiperkalemi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Kanda </a:t>
            </a:r>
            <a:r>
              <a:rPr lang="tr-TR" altLang="tr-TR" sz="1600" b="1" dirty="0">
                <a:latin typeface="Garamond" pitchFamily="18" charset="0"/>
              </a:rPr>
              <a:t>potasyum </a:t>
            </a:r>
            <a:r>
              <a:rPr lang="tr-TR" altLang="tr-TR" sz="1600" dirty="0">
                <a:latin typeface="Garamond" pitchFamily="18" charset="0"/>
              </a:rPr>
              <a:t>oranının aşırı artması.</a:t>
            </a:r>
          </a:p>
          <a:p>
            <a:pPr lvl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Polyphogia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Polifaji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Aşırı yemek yeme, tokluk duygusunun bulunmaması.</a:t>
            </a:r>
          </a:p>
          <a:p>
            <a:pPr lvl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Hypertriglyceridemia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Hipertrigliseridemi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Kanda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trigliserid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dirty="0">
                <a:latin typeface="Garamond" pitchFamily="18" charset="0"/>
              </a:rPr>
              <a:t>seviyesinin aşırı yükselmesi.</a:t>
            </a:r>
          </a:p>
          <a:p>
            <a:pPr lvl="0" eaLnBrk="1" latinLnBrk="1" hangingPunct="1">
              <a:buFont typeface="Wingdings" pitchFamily="2" charset="2"/>
              <a:buChar char="q"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Vitiligo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Vitiligo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b="1" dirty="0" err="1">
                <a:latin typeface="Garamond" pitchFamily="18" charset="0"/>
              </a:rPr>
              <a:t>Melanin</a:t>
            </a:r>
            <a:r>
              <a:rPr lang="tr-TR" altLang="tr-TR" sz="1600" dirty="0">
                <a:latin typeface="Garamond" pitchFamily="18" charset="0"/>
              </a:rPr>
              <a:t> eksikliğine bağlı dış derinin renk kaybına uğramasıyla  oluşan beyaz plaklarla seyreden deri  hastalığı.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 typeface="Wingdings" pitchFamily="2" charset="2"/>
              <a:buChar char="q"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Polidipsi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: </a:t>
            </a:r>
            <a:r>
              <a:rPr lang="tr-TR" altLang="tr-TR" sz="1600" dirty="0">
                <a:latin typeface="Garamond" pitchFamily="18" charset="0"/>
              </a:rPr>
              <a:t>Aşırı su içme.</a:t>
            </a: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1048638 Metin Yer Tutucusu"/>
          <p:cNvSpPr>
            <a:spLocks noGrp="1"/>
          </p:cNvSpPr>
          <p:nvPr>
            <p:ph type="body" idx="1"/>
          </p:nvPr>
        </p:nvSpPr>
        <p:spPr>
          <a:xfrm>
            <a:off x="323850" y="333375"/>
            <a:ext cx="8424862" cy="21590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b="1">
                <a:solidFill>
                  <a:srgbClr val="FF0000"/>
                </a:solidFill>
              </a:rPr>
              <a:t>  </a:t>
            </a:r>
            <a:r>
              <a:rPr lang="tr-TR" altLang="tr-TR">
                <a:solidFill>
                  <a:srgbClr val="FF0000"/>
                </a:solidFill>
              </a:rPr>
              <a:t>   </a:t>
            </a:r>
            <a:r>
              <a:rPr lang="tr-TR" altLang="tr-TR" sz="2800" u="sng">
                <a:solidFill>
                  <a:srgbClr val="FF0000"/>
                </a:solidFill>
                <a:latin typeface="Garamond" pitchFamily="18" charset="0"/>
              </a:rPr>
              <a:t>ENDOKRİN SİSTEM TANI TERİMLERİ</a:t>
            </a:r>
            <a:r>
              <a:rPr lang="en-US" altLang="tr-TR" sz="2600" u="sng">
                <a:solidFill>
                  <a:srgbClr val="000000"/>
                </a:solidFill>
                <a:latin typeface="Garamond" pitchFamily="18" charset="0"/>
              </a:rPr>
              <a:t>(4)</a:t>
            </a:r>
            <a:endParaRPr lang="zh-CN" altLang="en-US"/>
          </a:p>
          <a:p>
            <a:pPr marL="0" lvl="0" indent="0" eaLnBrk="1" latinLnBrk="1" hangingPunct="1">
              <a:buFontTx/>
              <a:buNone/>
            </a:pPr>
            <a:endParaRPr lang="tr-TR" altLang="tr-TR" b="1">
              <a:solidFill>
                <a:srgbClr val="FF0000"/>
              </a:solidFill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Acromegalia (Akromegali) : </a:t>
            </a:r>
            <a:r>
              <a:rPr lang="tr-TR" altLang="tr-TR" sz="1600">
                <a:latin typeface="Garamond" pitchFamily="18" charset="0"/>
              </a:rPr>
              <a:t>Vücut gelişimi tamamlanmış kişide, </a:t>
            </a:r>
            <a:r>
              <a:rPr lang="da-DK" altLang="tr-TR" sz="1600" b="1">
                <a:solidFill>
                  <a:srgbClr val="000000"/>
                </a:solidFill>
                <a:latin typeface="Garamond" pitchFamily="18" charset="0"/>
              </a:rPr>
              <a:t>hypophysis</a:t>
            </a:r>
            <a:r>
              <a:rPr lang="tr-TR" altLang="tr-TR" sz="1600">
                <a:latin typeface="Garamond" pitchFamily="18" charset="0"/>
              </a:rPr>
              <a:t> </a:t>
            </a:r>
            <a:r>
              <a:rPr lang="tr-TR" altLang="tr-TR" sz="1600" b="1">
                <a:latin typeface="Garamond" pitchFamily="18" charset="0"/>
              </a:rPr>
              <a:t>(hipofiz) </a:t>
            </a:r>
            <a:r>
              <a:rPr lang="tr-TR" altLang="tr-TR" sz="1600">
                <a:latin typeface="Garamond" pitchFamily="18" charset="0"/>
              </a:rPr>
              <a:t>ön lobundan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gelişim hormonunun aşırı salgılanması sonucu yüzün irileşmesi, el ve ayakların büyümesidir.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      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b="1">
              <a:solidFill>
                <a:srgbClr val="FF0000"/>
              </a:solidFill>
            </a:endParaRPr>
          </a:p>
        </p:txBody>
      </p:sp>
      <p:pic>
        <p:nvPicPr>
          <p:cNvPr id="2097161" name="2097160 Resim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92275" y="2747962"/>
            <a:ext cx="5276850" cy="370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1048640 Metin Yer Tutucusu"/>
          <p:cNvSpPr>
            <a:spLocks noGrp="1"/>
          </p:cNvSpPr>
          <p:nvPr>
            <p:ph type="body" idx="1"/>
          </p:nvPr>
        </p:nvSpPr>
        <p:spPr>
          <a:xfrm>
            <a:off x="250825" y="2759075"/>
            <a:ext cx="4105275" cy="13398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Dwarfism (Dvarfizm) : </a:t>
            </a:r>
            <a:r>
              <a:rPr lang="da-DK" altLang="tr-TR" sz="1600" b="1">
                <a:latin typeface="Garamond" pitchFamily="18" charset="0"/>
              </a:rPr>
              <a:t>hypophysis hormone </a:t>
            </a:r>
          </a:p>
          <a:p>
            <a:pPr marL="0" lvl="0" indent="0" eaLnBrk="1" latinLnBrk="1" hangingPunct="1">
              <a:buFontTx/>
              <a:buNone/>
            </a:pPr>
            <a:r>
              <a:rPr lang="da-DK" altLang="tr-TR" sz="1600" b="1">
                <a:latin typeface="Garamond" pitchFamily="18" charset="0"/>
              </a:rPr>
              <a:t>(hipofiz hormonu : büyüme hormonu ) </a:t>
            </a:r>
            <a:r>
              <a:rPr lang="tr-TR" altLang="tr-TR" sz="1600" b="1">
                <a:latin typeface="Garamond" pitchFamily="18" charset="0"/>
              </a:rPr>
              <a:t> </a:t>
            </a:r>
            <a:r>
              <a:rPr lang="tr-TR" altLang="tr-TR" sz="1600">
                <a:latin typeface="Garamond" pitchFamily="18" charset="0"/>
              </a:rPr>
              <a:t>az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salgılanması nedeni ile doğuştan gelişememe,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cücelik, bodurluk.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>
              <a:latin typeface="Garamond" pitchFamily="18" charset="0"/>
            </a:endParaRPr>
          </a:p>
        </p:txBody>
      </p:sp>
      <p:pic>
        <p:nvPicPr>
          <p:cNvPr id="2097162" name="2097161 Resim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6462" y="1438275"/>
            <a:ext cx="3038475" cy="398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1048642 Metin Yer Tutucusu"/>
          <p:cNvSpPr>
            <a:spLocks noGrp="1"/>
          </p:cNvSpPr>
          <p:nvPr>
            <p:ph type="body" idx="1"/>
          </p:nvPr>
        </p:nvSpPr>
        <p:spPr>
          <a:xfrm>
            <a:off x="323850" y="344487"/>
            <a:ext cx="4259262" cy="57927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Gigantism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Jigantizm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b="1" dirty="0" err="1">
                <a:latin typeface="Garamond" pitchFamily="18" charset="0"/>
              </a:rPr>
              <a:t>Hypophysis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hormone</a:t>
            </a:r>
            <a:r>
              <a:rPr lang="tr-TR" altLang="tr-TR" sz="1600" b="1" dirty="0">
                <a:latin typeface="Garamond" pitchFamily="18" charset="0"/>
              </a:rPr>
              <a:t> (hipofiz hormonu : büyüme hormonu ) </a:t>
            </a:r>
            <a:r>
              <a:rPr lang="tr-TR" altLang="tr-TR" sz="1600" dirty="0">
                <a:latin typeface="Garamond" pitchFamily="18" charset="0"/>
              </a:rPr>
              <a:t>aşırı </a:t>
            </a:r>
            <a:r>
              <a:rPr lang="tr-TR" altLang="tr-TR" sz="1600" dirty="0" smtClean="0">
                <a:latin typeface="Garamond" pitchFamily="18" charset="0"/>
              </a:rPr>
              <a:t>sal-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smtClean="0">
                <a:latin typeface="Garamond" pitchFamily="18" charset="0"/>
              </a:rPr>
              <a:t>gılanmasıyla </a:t>
            </a:r>
            <a:r>
              <a:rPr lang="tr-TR" altLang="tr-TR" sz="1600" dirty="0">
                <a:latin typeface="Garamond" pitchFamily="18" charset="0"/>
              </a:rPr>
              <a:t>oluşan anormal büyüme, devlik.</a:t>
            </a:r>
          </a:p>
        </p:txBody>
      </p:sp>
      <p:pic>
        <p:nvPicPr>
          <p:cNvPr id="2097163" name="2097162 Resim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6825" y="373062"/>
            <a:ext cx="3952875" cy="575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2097163 Resim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56100" y="765175"/>
            <a:ext cx="4633912" cy="557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39" name="1048644 Metin kutusu"/>
          <p:cNvSpPr txBox="1"/>
          <p:nvPr/>
        </p:nvSpPr>
        <p:spPr>
          <a:xfrm>
            <a:off x="107950" y="2492375"/>
            <a:ext cx="4032250" cy="88024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Cushing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’ s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Syndrome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Kuşing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Sendromu)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: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Kortizol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hormonunun aşırı ve kontrolsüz 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salgı-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err="1" smtClean="0">
                <a:solidFill>
                  <a:srgbClr val="000000"/>
                </a:solidFill>
                <a:latin typeface="Garamond" pitchFamily="18" charset="0"/>
              </a:rPr>
              <a:t>lanmasıyla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ortaya çıkan bir sendromdur. 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1048600 Başlık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77875"/>
          </a:xfrm>
          <a:prstGeom prst="rect">
            <a:avLst/>
          </a:prstGeom>
          <a:noFill/>
          <a:ln>
            <a:solidFill>
              <a:srgbClr val="36363D"/>
            </a:solidFill>
            <a:prstDash val="solid"/>
          </a:ln>
        </p:spPr>
        <p:txBody>
          <a:bodyPr vert="horz" lIns="91440" tIns="45720" rIns="91440" bIns="45720" anchor="ctr"/>
          <a:lstStyle>
            <a:lvl1pPr marL="0" indent="0" algn="ctr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4400" b="0" i="0" u="none" baseline="0">
                <a:solidFill>
                  <a:schemeClr val="lt2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</a:lstStyle>
          <a:p>
            <a:pPr lvl="0" eaLnBrk="1" latinLnBrk="1" hangingPunct="1"/>
            <a:r>
              <a:rPr lang="tr-TR" altLang="tr-TR" sz="2000" b="1" dirty="0">
                <a:solidFill>
                  <a:srgbClr val="FF0000"/>
                </a:solidFill>
                <a:latin typeface="Garamond" pitchFamily="18" charset="0"/>
              </a:rPr>
              <a:t>ENDOCRİNEA CYSTEMA (ENDOKRİN SİSTEM</a:t>
            </a:r>
            <a:r>
              <a:rPr lang="tr-TR" altLang="tr-TR" sz="2000" b="1" dirty="0" smtClean="0">
                <a:solidFill>
                  <a:srgbClr val="FF0000"/>
                </a:solidFill>
                <a:latin typeface="Garamond" pitchFamily="18" charset="0"/>
              </a:rPr>
              <a:t>)</a:t>
            </a:r>
            <a:endParaRPr lang="zh-CN" altLang="en-US" dirty="0"/>
          </a:p>
        </p:txBody>
      </p:sp>
      <p:sp>
        <p:nvSpPr>
          <p:cNvPr id="1048596" name="1048601 Metin Yer Tutucusu"/>
          <p:cNvSpPr>
            <a:spLocks noGrp="1"/>
          </p:cNvSpPr>
          <p:nvPr>
            <p:ph type="body" idx="1"/>
          </p:nvPr>
        </p:nvSpPr>
        <p:spPr>
          <a:xfrm>
            <a:off x="457200" y="1943380"/>
            <a:ext cx="4176712" cy="439261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Salgılarını</a:t>
            </a:r>
            <a:r>
              <a:rPr lang="tr-TR" altLang="tr-TR" sz="1600" dirty="0"/>
              <a:t>, </a:t>
            </a:r>
            <a:r>
              <a:rPr lang="tr-TR" altLang="tr-TR" sz="1600" dirty="0">
                <a:latin typeface="Garamond" pitchFamily="18" charset="0"/>
              </a:rPr>
              <a:t>belli bir kanal sistemine ihtiyaç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duymadan </a:t>
            </a:r>
            <a:r>
              <a:rPr lang="tr-TR" altLang="tr-TR" sz="1600" u="sng" dirty="0">
                <a:latin typeface="Garamond" pitchFamily="18" charset="0"/>
              </a:rPr>
              <a:t>doğrudan</a:t>
            </a:r>
            <a:r>
              <a:rPr lang="tr-TR" altLang="tr-TR" sz="1600" dirty="0">
                <a:latin typeface="Garamond" pitchFamily="18" charset="0"/>
              </a:rPr>
              <a:t> kana veya lenfe veren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latin typeface="Garamond" pitchFamily="18" charset="0"/>
              </a:rPr>
              <a:t>glandların (bezlerin) </a:t>
            </a:r>
            <a:r>
              <a:rPr lang="tr-TR" altLang="tr-TR" sz="1600" dirty="0">
                <a:latin typeface="Garamond" pitchFamily="18" charset="0"/>
              </a:rPr>
              <a:t>bir araya gelmesiyle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oluşan </a:t>
            </a:r>
            <a:r>
              <a:rPr lang="tr-TR" altLang="tr-TR" sz="1600" dirty="0" smtClean="0">
                <a:latin typeface="Garamond" pitchFamily="18" charset="0"/>
              </a:rPr>
              <a:t>sisteme </a:t>
            </a:r>
            <a:r>
              <a:rPr lang="tr-TR" altLang="tr-TR" sz="1600" b="1" dirty="0">
                <a:latin typeface="Garamond" pitchFamily="18" charset="0"/>
              </a:rPr>
              <a:t>Endocrinea Cystema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latin typeface="Garamond" pitchFamily="18" charset="0"/>
              </a:rPr>
              <a:t>(Endokrin Sistem)</a:t>
            </a:r>
            <a:r>
              <a:rPr lang="tr-TR" altLang="tr-TR" sz="1600" dirty="0">
                <a:latin typeface="Garamond" pitchFamily="18" charset="0"/>
              </a:rPr>
              <a:t> denir.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 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 smtClean="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Endokrin bezlerinin salgıladıkları doğrudan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kana verilen kimyasal </a:t>
            </a:r>
            <a:r>
              <a:rPr lang="tr-TR" altLang="tr-TR" sz="1600" dirty="0" smtClean="0">
                <a:latin typeface="Garamond" pitchFamily="18" charset="0"/>
              </a:rPr>
              <a:t>salgılarına  da </a:t>
            </a:r>
            <a:r>
              <a:rPr lang="tr-TR" altLang="tr-TR" sz="1600" b="1" dirty="0">
                <a:latin typeface="Garamond" pitchFamily="18" charset="0"/>
              </a:rPr>
              <a:t>Hormone </a:t>
            </a:r>
            <a:endParaRPr lang="tr-TR" altLang="tr-TR" sz="1600" b="1" dirty="0" smtClean="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 smtClean="0">
                <a:latin typeface="Garamond" pitchFamily="18" charset="0"/>
              </a:rPr>
              <a:t>(hormon</a:t>
            </a:r>
            <a:r>
              <a:rPr lang="tr-TR" altLang="tr-TR" sz="1600" b="1" dirty="0">
                <a:latin typeface="Garamond" pitchFamily="18" charset="0"/>
              </a:rPr>
              <a:t>) </a:t>
            </a:r>
            <a:r>
              <a:rPr lang="tr-TR" altLang="tr-TR" sz="1600" dirty="0">
                <a:latin typeface="Garamond" pitchFamily="18" charset="0"/>
              </a:rPr>
              <a:t>denir.</a:t>
            </a:r>
          </a:p>
        </p:txBody>
      </p:sp>
      <p:pic>
        <p:nvPicPr>
          <p:cNvPr id="2097153" name="2097152 Resim" descr="c13-13-300x291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6825" y="1341437"/>
            <a:ext cx="3743325" cy="5040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1048646 Metin Yer Tutucusu"/>
          <p:cNvSpPr>
            <a:spLocks noGrp="1"/>
          </p:cNvSpPr>
          <p:nvPr>
            <p:ph type="body" idx="1"/>
          </p:nvPr>
        </p:nvSpPr>
        <p:spPr>
          <a:xfrm>
            <a:off x="250825" y="496887"/>
            <a:ext cx="8631238" cy="24272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DI-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Diabetes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İnsipidus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Diyabetes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İnsipidus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Hipofiz arka hormonu olan </a:t>
            </a:r>
            <a:r>
              <a:rPr lang="tr-TR" altLang="tr-TR" sz="1600" dirty="0" err="1">
                <a:latin typeface="Garamond" pitchFamily="18" charset="0"/>
              </a:rPr>
              <a:t>antidiüretik</a:t>
            </a:r>
            <a:r>
              <a:rPr lang="tr-TR" altLang="tr-TR" sz="1600" dirty="0">
                <a:latin typeface="Garamond" pitchFamily="18" charset="0"/>
              </a:rPr>
              <a:t> hormon </a:t>
            </a:r>
            <a:r>
              <a:rPr lang="tr-TR" altLang="tr-TR" sz="1600" dirty="0" smtClean="0">
                <a:latin typeface="Garamond" pitchFamily="18" charset="0"/>
              </a:rPr>
              <a:t>yeter-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smtClean="0">
                <a:latin typeface="Garamond" pitchFamily="18" charset="0"/>
              </a:rPr>
              <a:t>sizliğine </a:t>
            </a:r>
            <a:r>
              <a:rPr lang="tr-TR" altLang="tr-TR" sz="1600" dirty="0">
                <a:latin typeface="Garamond" pitchFamily="18" charset="0"/>
              </a:rPr>
              <a:t>bağlı gelişen bir hastalık</a:t>
            </a:r>
            <a:r>
              <a:rPr lang="tr-TR" altLang="tr-TR" sz="1600" b="1" dirty="0">
                <a:latin typeface="Garamond" pitchFamily="18" charset="0"/>
              </a:rPr>
              <a:t>. ‘Şekersiz Şeker Hastalığı’ </a:t>
            </a:r>
            <a:r>
              <a:rPr lang="tr-TR" altLang="tr-TR" sz="1600" dirty="0">
                <a:latin typeface="Garamond" pitchFamily="18" charset="0"/>
              </a:rPr>
              <a:t>da denir.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DM-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Diyabetes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Mellitus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: </a:t>
            </a:r>
            <a:r>
              <a:rPr lang="tr-TR" altLang="tr-TR" sz="1600" dirty="0">
                <a:latin typeface="Garamond" pitchFamily="18" charset="0"/>
              </a:rPr>
              <a:t>şeker hastalığı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Hyperunsilunism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Hiperünsilünizm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Pankreastan aşırı </a:t>
            </a:r>
            <a:r>
              <a:rPr lang="tr-TR" altLang="tr-TR" sz="1600" b="1" dirty="0" err="1">
                <a:latin typeface="Garamond" pitchFamily="18" charset="0"/>
              </a:rPr>
              <a:t>insula</a:t>
            </a:r>
            <a:r>
              <a:rPr lang="tr-TR" altLang="tr-TR" sz="1600" b="1" dirty="0">
                <a:latin typeface="Garamond" pitchFamily="18" charset="0"/>
              </a:rPr>
              <a:t> (insülin) </a:t>
            </a:r>
            <a:r>
              <a:rPr lang="tr-TR" altLang="tr-TR" sz="1600" dirty="0">
                <a:latin typeface="Garamond" pitchFamily="18" charset="0"/>
              </a:rPr>
              <a:t>salgılanması.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</p:txBody>
      </p:sp>
      <p:pic>
        <p:nvPicPr>
          <p:cNvPr id="2097165" name="2097164 Resim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84700" y="3403600"/>
            <a:ext cx="4443412" cy="287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42" name="1048647 Metin kutusu"/>
          <p:cNvSpPr txBox="1"/>
          <p:nvPr/>
        </p:nvSpPr>
        <p:spPr>
          <a:xfrm>
            <a:off x="250825" y="3567112"/>
            <a:ext cx="4105151" cy="28945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Guttur (Guatr) :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Tiroit bezinin büyümesi.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Endemicae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Guttur (Endemik Guatr) : </a:t>
            </a:r>
            <a:endParaRPr lang="tr-TR" altLang="tr-TR" sz="1600" b="1" dirty="0" smtClean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Tiroit hormonu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yapımının azalmasıyla oluşan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endParaRPr lang="tr-TR" altLang="tr-TR" sz="1600" b="1" dirty="0" smtClean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 smtClean="0">
                <a:solidFill>
                  <a:srgbClr val="000000"/>
                </a:solidFill>
                <a:latin typeface="Garamond" pitchFamily="18" charset="0"/>
              </a:rPr>
              <a:t>Hyperthyroidism</a:t>
            </a:r>
            <a:r>
              <a:rPr lang="tr-TR" altLang="tr-TR" sz="1600" b="1" dirty="0" smtClean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(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hipotriodizm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) 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görülmek-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sizin </a:t>
            </a:r>
            <a:r>
              <a:rPr lang="tr-TR" altLang="tr-TR" sz="1600" dirty="0" err="1" smtClean="0">
                <a:solidFill>
                  <a:srgbClr val="000000"/>
                </a:solidFill>
                <a:latin typeface="Garamond" pitchFamily="18" charset="0"/>
              </a:rPr>
              <a:t>tirot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bezinin büyümesi.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Egzoftalmik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Guttur 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Egzoftalmik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Guatr) : </a:t>
            </a:r>
            <a:endParaRPr lang="tr-TR" altLang="tr-TR" sz="1600" b="1" dirty="0" smtClean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Tiroit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bezinin büyümesi ile oluşan hastalık.</a:t>
            </a:r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1048649 Metin Yer Tutucusu"/>
          <p:cNvSpPr>
            <a:spLocks noGrp="1"/>
          </p:cNvSpPr>
          <p:nvPr>
            <p:ph type="body" idx="1"/>
          </p:nvPr>
        </p:nvSpPr>
        <p:spPr>
          <a:xfrm>
            <a:off x="468312" y="692150"/>
            <a:ext cx="8424862" cy="57927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Hashimoto’s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thyroiditis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haşimato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tiroiditi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 err="1">
                <a:latin typeface="Garamond" pitchFamily="18" charset="0"/>
              </a:rPr>
              <a:t>Haşimoto</a:t>
            </a:r>
            <a:r>
              <a:rPr lang="tr-TR" altLang="tr-TR" sz="1600" dirty="0">
                <a:latin typeface="Garamond" pitchFamily="18" charset="0"/>
              </a:rPr>
              <a:t> hastalığı. Vücudun tiroit bezine saldırması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sonucu ortaya çıkar , </a:t>
            </a:r>
            <a:r>
              <a:rPr lang="tr-TR" altLang="tr-TR" sz="1600" b="1" dirty="0" err="1">
                <a:latin typeface="Garamond" pitchFamily="18" charset="0"/>
              </a:rPr>
              <a:t>inflammare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inflamasyon</a:t>
            </a:r>
            <a:r>
              <a:rPr lang="tr-TR" altLang="tr-TR" sz="1600" b="1" dirty="0">
                <a:latin typeface="Garamond" pitchFamily="18" charset="0"/>
              </a:rPr>
              <a:t> : iltihap) </a:t>
            </a:r>
            <a:r>
              <a:rPr lang="tr-TR" altLang="tr-TR" sz="1600" dirty="0">
                <a:latin typeface="Garamond" pitchFamily="18" charset="0"/>
              </a:rPr>
              <a:t>ve </a:t>
            </a:r>
            <a:r>
              <a:rPr lang="tr-TR" altLang="tr-TR" sz="1600" b="1" dirty="0" err="1">
                <a:latin typeface="Garamond" pitchFamily="18" charset="0"/>
              </a:rPr>
              <a:t>hormone</a:t>
            </a:r>
            <a:r>
              <a:rPr lang="tr-TR" altLang="tr-TR" sz="1600" b="1" dirty="0">
                <a:latin typeface="Garamond" pitchFamily="18" charset="0"/>
              </a:rPr>
              <a:t> (hormon) </a:t>
            </a:r>
            <a:r>
              <a:rPr lang="tr-TR" altLang="tr-TR" sz="1600" dirty="0">
                <a:latin typeface="Garamond" pitchFamily="18" charset="0"/>
              </a:rPr>
              <a:t>azalması durumu.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Thyroiditis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Tiroidit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Tiroit bezinin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inflammare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inflamasyon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: iltihap) 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Hyperadrenalism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Hiperadrenalizm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 </a:t>
            </a:r>
            <a:r>
              <a:rPr lang="tr-TR" altLang="tr-TR" sz="1600" dirty="0">
                <a:latin typeface="Garamond" pitchFamily="18" charset="0"/>
              </a:rPr>
              <a:t>böbreküstü bezinden aşırı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hormone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(hormon)</a:t>
            </a:r>
            <a:r>
              <a:rPr lang="tr-TR" altLang="tr-TR" sz="1600" dirty="0">
                <a:latin typeface="Garamond" pitchFamily="18" charset="0"/>
              </a:rPr>
              <a:t> salgılanması.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Hyperthyroidism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Hipertiroidzm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Tiroit hormonunun aşırı derecede salgılanması.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Hypoparathyroidism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Hipoparatiroidzm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b="1" dirty="0" err="1">
                <a:latin typeface="Garamond" pitchFamily="18" charset="0"/>
              </a:rPr>
              <a:t>Parathyroidea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hormone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paratiroid</a:t>
            </a:r>
            <a:r>
              <a:rPr lang="tr-TR" altLang="tr-TR" sz="1600" b="1" dirty="0">
                <a:latin typeface="Garamond" pitchFamily="18" charset="0"/>
              </a:rPr>
              <a:t> hormon</a:t>
            </a:r>
            <a:r>
              <a:rPr lang="tr-TR" altLang="tr-TR" sz="1600" dirty="0">
                <a:latin typeface="Garamond" pitchFamily="18" charset="0"/>
              </a:rPr>
              <a:t>) ‘unun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yetersiz salgılanmasının neden olduğu patolojik durum.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Hypothyroidism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Hipotiroidizm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Tiroit bezinin yetersiz salgı yapması.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Myxoedema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Miksödem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Şiddetli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hypothyroidism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hipotiroidizm</a:t>
            </a:r>
            <a:r>
              <a:rPr lang="tr-TR" altLang="tr-TR" sz="1600" b="1" dirty="0">
                <a:latin typeface="Garamond" pitchFamily="18" charset="0"/>
              </a:rPr>
              <a:t>)  </a:t>
            </a:r>
            <a:r>
              <a:rPr lang="tr-TR" altLang="tr-TR" sz="1600" dirty="0">
                <a:latin typeface="Garamond" pitchFamily="18" charset="0"/>
              </a:rPr>
              <a:t>belirtilerine derialtında sert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ödemin eşlik ettiği  ağır klinik tablo.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1048650 Metin Yer Tutucusu"/>
          <p:cNvSpPr>
            <a:spLocks noGrp="1"/>
          </p:cNvSpPr>
          <p:nvPr>
            <p:ph type="body" idx="1"/>
          </p:nvPr>
        </p:nvSpPr>
        <p:spPr>
          <a:xfrm>
            <a:off x="323850" y="333375"/>
            <a:ext cx="8229600" cy="58642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2800" u="sng" dirty="0">
                <a:solidFill>
                  <a:srgbClr val="FF0000"/>
                </a:solidFill>
                <a:latin typeface="Garamond" pitchFamily="18" charset="0"/>
              </a:rPr>
              <a:t>ENDOKRİN SİSTEM CERRAHİ </a:t>
            </a:r>
            <a:r>
              <a:rPr lang="tr-TR" altLang="tr-TR" sz="2800" u="sng" dirty="0" smtClean="0">
                <a:solidFill>
                  <a:srgbClr val="FF0000"/>
                </a:solidFill>
                <a:latin typeface="Garamond" pitchFamily="18" charset="0"/>
              </a:rPr>
              <a:t>TERİMLERİ</a:t>
            </a:r>
            <a:endParaRPr lang="zh-CN" altLang="en-US" dirty="0"/>
          </a:p>
          <a:p>
            <a:pPr marL="0" lvl="0" indent="0" eaLnBrk="1" latinLnBrk="1" hangingPunct="1">
              <a:buFontTx/>
              <a:buNone/>
            </a:pPr>
            <a:endParaRPr lang="tr-TR" altLang="tr-TR" dirty="0">
              <a:solidFill>
                <a:srgbClr val="FF0000"/>
              </a:solidFill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dirty="0">
              <a:solidFill>
                <a:srgbClr val="FF0000"/>
              </a:solidFill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Adrenalectomy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Adrenalektomi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Böbreküstü bezinin </a:t>
            </a:r>
            <a:r>
              <a:rPr lang="tr-TR" altLang="tr-TR" sz="1600" b="1" dirty="0" err="1">
                <a:latin typeface="Garamond" pitchFamily="18" charset="0"/>
              </a:rPr>
              <a:t>operatio</a:t>
            </a:r>
            <a:r>
              <a:rPr lang="tr-TR" altLang="tr-TR" sz="1600" b="1" dirty="0">
                <a:latin typeface="Garamond" pitchFamily="18" charset="0"/>
              </a:rPr>
              <a:t> (ameliyat</a:t>
            </a:r>
            <a:r>
              <a:rPr lang="tr-TR" altLang="tr-TR" sz="1600" dirty="0">
                <a:latin typeface="Garamond" pitchFamily="18" charset="0"/>
              </a:rPr>
              <a:t>) ile alınması.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Hypophysectomy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Hipofizektomi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Hipofiz bezinin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operatio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(ameliyat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) ile</a:t>
            </a:r>
            <a:r>
              <a:rPr lang="tr-TR" altLang="tr-TR" sz="1600" dirty="0">
                <a:latin typeface="Garamond" pitchFamily="18" charset="0"/>
              </a:rPr>
              <a:t> alınması.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             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Parathyroidectomy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Paratiroidektomi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Paratiroit bezinin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operatio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(ameliyat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) ile</a:t>
            </a:r>
            <a:r>
              <a:rPr lang="tr-TR" altLang="tr-TR" sz="1600" dirty="0">
                <a:latin typeface="Garamond" pitchFamily="18" charset="0"/>
              </a:rPr>
              <a:t> alınması.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Thyroidectomy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Tiroidektomi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Tiroit bezinin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operatio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(ameliyat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) ile</a:t>
            </a:r>
            <a:r>
              <a:rPr lang="tr-TR" altLang="tr-TR" sz="1600" dirty="0">
                <a:latin typeface="Garamond" pitchFamily="18" charset="0"/>
              </a:rPr>
              <a:t> alınması.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               </a:t>
            </a:r>
            <a:r>
              <a:rPr lang="tr-TR" altLang="tr-TR" sz="1600" b="1" dirty="0" err="1">
                <a:solidFill>
                  <a:srgbClr val="0033CC"/>
                </a:solidFill>
                <a:latin typeface="Garamond" pitchFamily="18" charset="0"/>
              </a:rPr>
              <a:t>Subtatale</a:t>
            </a:r>
            <a:r>
              <a:rPr lang="tr-TR" altLang="tr-TR" sz="1600" b="1" dirty="0">
                <a:solidFill>
                  <a:srgbClr val="0033CC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0033CC"/>
                </a:solidFill>
                <a:latin typeface="Garamond" pitchFamily="18" charset="0"/>
              </a:rPr>
              <a:t>Thyroidectomy</a:t>
            </a:r>
            <a:r>
              <a:rPr lang="tr-TR" altLang="tr-TR" sz="1600" b="1" dirty="0">
                <a:solidFill>
                  <a:srgbClr val="0033CC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0033CC"/>
                </a:solidFill>
                <a:latin typeface="Garamond" pitchFamily="18" charset="0"/>
              </a:rPr>
              <a:t>subtatal</a:t>
            </a:r>
            <a:r>
              <a:rPr lang="tr-TR" altLang="tr-TR" sz="1600" b="1" dirty="0">
                <a:solidFill>
                  <a:srgbClr val="0033CC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0033CC"/>
                </a:solidFill>
                <a:latin typeface="Garamond" pitchFamily="18" charset="0"/>
              </a:rPr>
              <a:t>Tiroidektomi</a:t>
            </a:r>
            <a:r>
              <a:rPr lang="tr-TR" altLang="tr-TR" sz="1600" b="1" dirty="0">
                <a:solidFill>
                  <a:srgbClr val="0033CC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Tiroit bezinin çok az bir kısmının bırakıldığı </a:t>
            </a:r>
            <a:r>
              <a:rPr lang="tr-TR" altLang="tr-TR" sz="1600" dirty="0" err="1">
                <a:latin typeface="Garamond" pitchFamily="18" charset="0"/>
              </a:rPr>
              <a:t>tiroidektomi</a:t>
            </a:r>
            <a:r>
              <a:rPr lang="tr-TR" altLang="tr-TR" sz="1600" dirty="0" smtClean="0">
                <a:latin typeface="Garamond" pitchFamily="18" charset="0"/>
              </a:rPr>
              <a:t>.</a:t>
            </a:r>
            <a:endParaRPr lang="zh-CN" altLang="en-US" dirty="0"/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</p:txBody>
      </p:sp>
      <p:pic>
        <p:nvPicPr>
          <p:cNvPr id="2097166" name="2097165 Resim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5576" y="4365104"/>
            <a:ext cx="304800" cy="182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1048651 Metin Yer Tutucusu"/>
          <p:cNvSpPr>
            <a:spLocks noGrp="1"/>
          </p:cNvSpPr>
          <p:nvPr>
            <p:ph type="body" idx="1"/>
          </p:nvPr>
        </p:nvSpPr>
        <p:spPr>
          <a:xfrm>
            <a:off x="457200" y="260350"/>
            <a:ext cx="8229600" cy="586581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endParaRPr lang="tr-TR" altLang="tr-TR" dirty="0"/>
          </a:p>
          <a:p>
            <a:pPr marL="0" lvl="0" indent="0" eaLnBrk="1" latinLnBrk="1" hangingPunct="1">
              <a:buFontTx/>
              <a:buNone/>
            </a:pPr>
            <a:endParaRPr lang="tr-TR" altLang="tr-TR" dirty="0"/>
          </a:p>
          <a:p>
            <a:pPr marL="0" lvl="0" indent="0" eaLnBrk="1" latinLnBrk="1" hangingPunct="1">
              <a:buFontTx/>
              <a:buNone/>
            </a:pPr>
            <a:endParaRPr lang="tr-TR" altLang="tr-TR" dirty="0"/>
          </a:p>
          <a:p>
            <a:pPr marL="0" lvl="0" indent="0" eaLnBrk="1" latinLnBrk="1" hangingPunct="1">
              <a:buFontTx/>
              <a:buNone/>
            </a:pPr>
            <a:r>
              <a:rPr lang="tr-TR" altLang="tr-TR" sz="4800" dirty="0">
                <a:solidFill>
                  <a:srgbClr val="FF0000"/>
                </a:solidFill>
                <a:latin typeface="Garamond" pitchFamily="18" charset="0"/>
              </a:rPr>
              <a:t>      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>
                <a:solidFill>
                  <a:srgbClr val="FF0000"/>
                </a:solidFill>
              </a:rPr>
              <a:t>              </a:t>
            </a:r>
            <a:r>
              <a:rPr lang="tr-TR" altLang="tr-TR" smtClean="0">
                <a:solidFill>
                  <a:srgbClr val="FF0000"/>
                </a:solidFill>
              </a:rPr>
              <a:t> </a:t>
            </a:r>
            <a:r>
              <a:rPr lang="tr-TR" altLang="tr-TR" sz="4000" smtClean="0">
                <a:solidFill>
                  <a:srgbClr val="FF0000"/>
                </a:solidFill>
                <a:latin typeface="Garamond" pitchFamily="18" charset="0"/>
              </a:rPr>
              <a:t>EPİKRİZ </a:t>
            </a:r>
            <a:r>
              <a:rPr lang="tr-TR" altLang="tr-TR" sz="4000">
                <a:solidFill>
                  <a:srgbClr val="FF0000"/>
                </a:solidFill>
                <a:latin typeface="Garamond" pitchFamily="18" charset="0"/>
              </a:rPr>
              <a:t>RAPORU - 1 </a:t>
            </a:r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1048593 Metin Yer Tutucusu"/>
          <p:cNvSpPr>
            <a:spLocks noGrp="1"/>
          </p:cNvSpPr>
          <p:nvPr>
            <p:ph type="body" idx="1"/>
          </p:nvPr>
        </p:nvSpPr>
        <p:spPr>
          <a:xfrm>
            <a:off x="395287" y="476250"/>
            <a:ext cx="8569325" cy="604837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                                            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                                                   DİABETES </a:t>
            </a: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İNSİPİDUS</a:t>
            </a:r>
            <a:endParaRPr lang="zh-CN" altLang="en-US" dirty="0"/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  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36, E.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Polydipsia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polidipsi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çok su içme.),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polyurea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poliüri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çok idrara çıkma),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xerostomi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kserostomi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ağız kuruluğu) </a:t>
            </a:r>
            <a:r>
              <a:rPr lang="tr-TR" altLang="tr-TR" sz="1600" dirty="0">
                <a:latin typeface="Garamond" pitchFamily="18" charset="0"/>
              </a:rPr>
              <a:t>şikayetleriyle gelen hasta acil dahiliye polikliniğine başvurdu. Yapılan tetkiklerde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haema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glucase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(kan glukoz : şeker) </a:t>
            </a:r>
            <a:r>
              <a:rPr lang="tr-TR" altLang="tr-TR" sz="1600" dirty="0">
                <a:latin typeface="Garamond" pitchFamily="18" charset="0"/>
              </a:rPr>
              <a:t>düzeyi 742mg/</a:t>
            </a:r>
            <a:r>
              <a:rPr lang="tr-TR" altLang="tr-TR" sz="1600" dirty="0" err="1">
                <a:latin typeface="Garamond" pitchFamily="18" charset="0"/>
              </a:rPr>
              <a:t>dL</a:t>
            </a:r>
            <a:r>
              <a:rPr lang="tr-TR" altLang="tr-TR" sz="1600" dirty="0">
                <a:latin typeface="Garamond" pitchFamily="18" charset="0"/>
              </a:rPr>
              <a:t> saptanan hastanın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arteria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haema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gas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arteriyel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kan gazı)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incelemesinde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acidosis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asidoz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: kanda aşırı miktarda asit bulunması.)</a:t>
            </a:r>
            <a:r>
              <a:rPr lang="tr-TR" altLang="tr-TR" sz="1600" dirty="0">
                <a:latin typeface="Garamond" pitchFamily="18" charset="0"/>
              </a:rPr>
              <a:t>saptanmadı. İdrarda keton negatifti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(keton olmaması durumu) </a:t>
            </a:r>
            <a:r>
              <a:rPr lang="tr-TR" altLang="tr-TR" sz="1600" dirty="0">
                <a:latin typeface="Garamond" pitchFamily="18" charset="0"/>
              </a:rPr>
              <a:t>serum </a:t>
            </a:r>
            <a:r>
              <a:rPr lang="tr-TR" altLang="tr-TR" sz="1600" dirty="0" err="1">
                <a:latin typeface="Garamond" pitchFamily="18" charset="0"/>
              </a:rPr>
              <a:t>ozmolalitesi</a:t>
            </a:r>
            <a:r>
              <a:rPr lang="tr-TR" altLang="tr-TR" sz="1600" dirty="0"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(normal değerleri 285-295arası olan kandaki çözünmüş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mineral miktarı) </a:t>
            </a:r>
            <a:r>
              <a:rPr lang="tr-TR" altLang="tr-TR" sz="1600" dirty="0">
                <a:latin typeface="Garamond" pitchFamily="18" charset="0"/>
              </a:rPr>
              <a:t>yüksek olarak hesaplandı. Bu bulgularla diyabetin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nonketotic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hyperplycaemia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hyperosmolar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nonketotik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hiperglisemik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hiperozmolar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)</a:t>
            </a:r>
            <a:r>
              <a:rPr lang="tr-TR" altLang="tr-TR" sz="1600" dirty="0">
                <a:latin typeface="Garamond" pitchFamily="18" charset="0"/>
              </a:rPr>
              <a:t> başlangıçlı olduğu kabul edildi. </a:t>
            </a:r>
          </a:p>
        </p:txBody>
      </p:sp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568952" cy="5793506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lvl="0" indent="0" eaLnBrk="1" latinLnBrk="1" hangingPunct="1"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Hasta sıvı – 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elektrolit </a:t>
            </a:r>
            <a:r>
              <a:rPr lang="tr-TR" altLang="tr-TR" sz="1600" dirty="0" err="1">
                <a:solidFill>
                  <a:srgbClr val="000000"/>
                </a:solidFill>
                <a:latin typeface="Garamond" pitchFamily="18" charset="0"/>
              </a:rPr>
              <a:t>replasmanı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(</a:t>
            </a:r>
            <a:r>
              <a:rPr lang="tr-TR" altLang="tr-TR" sz="1600" dirty="0" err="1">
                <a:solidFill>
                  <a:srgbClr val="0033CC"/>
                </a:solidFill>
                <a:latin typeface="Garamond" pitchFamily="18" charset="0"/>
              </a:rPr>
              <a:t>replasman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 : yerine koyma, yenileme)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ve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intravenous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intravenöz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damar </a:t>
            </a:r>
            <a:endParaRPr lang="tr-TR" altLang="tr-TR" sz="1600" dirty="0" smtClean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içi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)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insula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(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insülin : kanda şeker seviyesini düzenleyici hormon)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tedavisi sırasında ileri tetkik ve tedavisinin 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düzenlenmesi amacı ile </a:t>
            </a:r>
            <a:r>
              <a:rPr lang="tr-TR" altLang="tr-TR" sz="1600" dirty="0" err="1">
                <a:solidFill>
                  <a:srgbClr val="000000"/>
                </a:solidFill>
                <a:latin typeface="Garamond" pitchFamily="18" charset="0"/>
              </a:rPr>
              <a:t>endokronoloji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ve metabolizma hastalıkları bilim dalı servisine yatırıldı.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Hba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– 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Globus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A (Hemoglobin A :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erythrocytus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(eritrosit </a:t>
            </a:r>
            <a:r>
              <a:rPr lang="tr-TR" altLang="tr-TR" sz="1600" dirty="0" smtClean="0">
                <a:solidFill>
                  <a:srgbClr val="0033CC"/>
                </a:solidFill>
                <a:latin typeface="Garamond" pitchFamily="18" charset="0"/>
              </a:rPr>
              <a:t>: alyuvar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)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)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bulunan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oxygen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(oksijen)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taşınmasında rol 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alan madde düzeyi %15 olan hastaya 0.75 ünite /kg/gün dozu ile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intensive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intensif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yoğun )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insula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glargin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(insülin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glarjin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)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sabah 24 ünite akşam 12 ünite ve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reguler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insula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regüler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insülin : kristalize insülin de denen, 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kısa etkili olup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(5-7 saat) 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intravenous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(</a:t>
            </a:r>
            <a:r>
              <a:rPr lang="tr-TR" altLang="tr-TR" sz="1600" dirty="0" err="1">
                <a:solidFill>
                  <a:srgbClr val="0033CC"/>
                </a:solidFill>
                <a:latin typeface="Garamond" pitchFamily="18" charset="0"/>
              </a:rPr>
              <a:t>intravenöz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 : damar içi)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uygulanabilen tek insülin ilacıdır.)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3   10 ünite 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ile diyabet regülasyonu sağlandı.</a:t>
            </a: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1048592 Metin Yer Tutucusu"/>
          <p:cNvSpPr>
            <a:spLocks noGrp="1"/>
          </p:cNvSpPr>
          <p:nvPr>
            <p:ph type="body" idx="1"/>
          </p:nvPr>
        </p:nvSpPr>
        <p:spPr>
          <a:xfrm>
            <a:off x="468312" y="404812"/>
            <a:ext cx="8229600" cy="61928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r>
              <a:rPr lang="tr-TR" altLang="tr-TR" dirty="0"/>
              <a:t>   </a:t>
            </a:r>
          </a:p>
          <a:p>
            <a:pPr marL="0" lvl="0" indent="0" eaLnBrk="1" latinLnBrk="1" hangingPunct="1">
              <a:buFontTx/>
              <a:buNone/>
            </a:pPr>
            <a:endParaRPr lang="tr-TR" altLang="tr-TR" dirty="0"/>
          </a:p>
          <a:p>
            <a:pPr marL="0" lvl="0" indent="0" eaLnBrk="1" latinLnBrk="1" hangingPunct="1">
              <a:buFontTx/>
              <a:buNone/>
            </a:pPr>
            <a:endParaRPr lang="tr-TR" altLang="tr-TR" dirty="0"/>
          </a:p>
          <a:p>
            <a:pPr marL="0" lvl="0" indent="0" eaLnBrk="1" latinLnBrk="1" hangingPunct="1">
              <a:buFontTx/>
              <a:buNone/>
            </a:pPr>
            <a:endParaRPr lang="tr-TR" altLang="tr-TR" dirty="0"/>
          </a:p>
          <a:p>
            <a:pPr marL="0" lvl="0" indent="0" eaLnBrk="1" latinLnBrk="1" hangingPunct="1">
              <a:buFontTx/>
              <a:buNone/>
            </a:pPr>
            <a:r>
              <a:rPr lang="tr-TR" altLang="tr-TR" sz="4000" dirty="0">
                <a:solidFill>
                  <a:srgbClr val="FF0000"/>
                </a:solidFill>
                <a:latin typeface="Garamond" pitchFamily="18" charset="0"/>
              </a:rPr>
              <a:t>        </a:t>
            </a:r>
            <a:r>
              <a:rPr lang="tr-TR" altLang="tr-TR" sz="4000" dirty="0" smtClean="0">
                <a:solidFill>
                  <a:srgbClr val="FF0000"/>
                </a:solidFill>
                <a:latin typeface="Garamond" pitchFamily="18" charset="0"/>
              </a:rPr>
              <a:t>   EPİKRİZ </a:t>
            </a:r>
            <a:r>
              <a:rPr lang="tr-TR" altLang="tr-TR" sz="4000" dirty="0">
                <a:solidFill>
                  <a:srgbClr val="FF0000"/>
                </a:solidFill>
                <a:latin typeface="Garamond" pitchFamily="18" charset="0"/>
              </a:rPr>
              <a:t>RAPORU - 2</a:t>
            </a:r>
          </a:p>
        </p:txBody>
      </p:sp>
    </p:spTree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1048589 Metin Yer Tutucusu"/>
          <p:cNvSpPr>
            <a:spLocks noGrp="1"/>
          </p:cNvSpPr>
          <p:nvPr>
            <p:ph type="body" idx="1"/>
          </p:nvPr>
        </p:nvSpPr>
        <p:spPr>
          <a:xfrm>
            <a:off x="323850" y="260350"/>
            <a:ext cx="8362950" cy="65976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                                          IGF-1’ E BAĞLI </a:t>
            </a: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ACROMEGALİ</a:t>
            </a:r>
            <a:endParaRPr lang="zh-CN" altLang="en-US" dirty="0"/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25,K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capitis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poena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kapitis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poena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baş ağrısı),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arthralgia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artralji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eklem ağrısı),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hidrosis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hidrozis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: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terleme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)</a:t>
            </a:r>
            <a:r>
              <a:rPr lang="tr-TR" altLang="tr-TR" sz="1600" dirty="0">
                <a:latin typeface="Garamond" pitchFamily="18" charset="0"/>
              </a:rPr>
              <a:t> şikayetleri ile polikliniğimize başvurdu. Yapılan tetkiklerde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ferrum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defectus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anemia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ferrum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defektus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anemi : demir eksikliği anemisi), </a:t>
            </a:r>
            <a:r>
              <a:rPr lang="tr-TR" altLang="tr-TR" sz="1600" dirty="0" err="1">
                <a:latin typeface="Garamond" pitchFamily="18" charset="0"/>
              </a:rPr>
              <a:t>sekonder</a:t>
            </a:r>
            <a:r>
              <a:rPr lang="tr-TR" altLang="tr-TR" sz="1600" dirty="0"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hyperparathyroidism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hiperparatiroidizm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err="1">
                <a:solidFill>
                  <a:srgbClr val="0033CC"/>
                </a:solidFill>
                <a:latin typeface="Garamond" pitchFamily="18" charset="0"/>
              </a:rPr>
              <a:t>parathyroid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0033CC"/>
                </a:solidFill>
                <a:latin typeface="Garamond" pitchFamily="18" charset="0"/>
              </a:rPr>
              <a:t>hormone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0033CC"/>
                </a:solidFill>
                <a:latin typeface="Garamond" pitchFamily="18" charset="0"/>
              </a:rPr>
              <a:t>paratiroid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 hormon)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un aşırı salgılanması) ,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basis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GH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basis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growht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hormone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vücudun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büyümesi ve gelişmesinden sorumlu hormon), PRL –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Prolactin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prolaktin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hipofiz ön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lobundan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salgılanan hormon), IGH-1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İnsulia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augmentum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factor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(insülin </a:t>
            </a:r>
            <a:r>
              <a:rPr lang="tr-TR" altLang="tr-TR" sz="1600" dirty="0" err="1">
                <a:solidFill>
                  <a:srgbClr val="0033CC"/>
                </a:solidFill>
                <a:latin typeface="Garamond" pitchFamily="18" charset="0"/>
              </a:rPr>
              <a:t>augmentum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 faktör : insüline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benzer büyüme faktörü)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) </a:t>
            </a:r>
            <a:r>
              <a:rPr lang="tr-TR" altLang="tr-TR" sz="1600" dirty="0">
                <a:latin typeface="Garamond" pitchFamily="18" charset="0"/>
              </a:rPr>
              <a:t>konsantrasyonları yüksek izlendi. Yapılan batın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Plagam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USG  -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ultrasonagraphy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plagam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ultrasonografi : yüksek frekanslı dalgalar gönderilerek iç organların izlenmesi.)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intrahepatic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</a:p>
          <a:p>
            <a:pPr marL="0" lvl="0" indent="0" eaLnBrk="1" latinLnBrk="1" hangingPunct="1">
              <a:buFontTx/>
              <a:buNone/>
            </a:pP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intrahepatik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karaciğerde olan) </a:t>
            </a:r>
            <a:r>
              <a:rPr lang="tr-TR" altLang="tr-TR" sz="1600" dirty="0">
                <a:latin typeface="Garamond" pitchFamily="18" charset="0"/>
              </a:rPr>
              <a:t>bölgede 6x6 cm’ </a:t>
            </a:r>
            <a:r>
              <a:rPr lang="tr-TR" altLang="tr-TR" sz="1600" dirty="0" err="1">
                <a:latin typeface="Garamond" pitchFamily="18" charset="0"/>
              </a:rPr>
              <a:t>lik</a:t>
            </a:r>
            <a:r>
              <a:rPr lang="tr-TR" altLang="tr-TR" sz="1600" dirty="0">
                <a:latin typeface="Garamond" pitchFamily="18" charset="0"/>
              </a:rPr>
              <a:t> kitle gözlendi. </a:t>
            </a:r>
          </a:p>
        </p:txBody>
      </p:sp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İçerik Yer Tutucusu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5793506"/>
          </a:xfrm>
        </p:spPr>
        <p:txBody>
          <a:bodyPr/>
          <a:lstStyle/>
          <a:p>
            <a:pPr marL="0" lvl="0" indent="0" eaLnBrk="1" latinLnBrk="1" hangingPunct="1">
              <a:buNone/>
            </a:pPr>
            <a:endParaRPr lang="tr-TR" altLang="tr-TR" sz="1600" dirty="0" smtClean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endParaRPr lang="tr-TR" altLang="tr-TR" sz="1600" dirty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endParaRPr lang="tr-TR" altLang="tr-TR" sz="1600" dirty="0" smtClean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endParaRPr lang="tr-TR" altLang="tr-TR" sz="1600" dirty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endParaRPr lang="tr-TR" altLang="tr-TR" sz="1600" dirty="0" smtClean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endParaRPr lang="tr-TR" altLang="tr-TR" sz="1600" dirty="0">
              <a:solidFill>
                <a:srgbClr val="00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r>
              <a:rPr lang="tr-TR" altLang="tr-TR" sz="1600" smtClean="0">
                <a:solidFill>
                  <a:srgbClr val="000000"/>
                </a:solidFill>
                <a:latin typeface="Garamond" pitchFamily="18" charset="0"/>
              </a:rPr>
              <a:t>Hasta </a:t>
            </a:r>
            <a:r>
              <a:rPr lang="tr-TR" altLang="tr-TR" sz="1600" dirty="0" err="1">
                <a:solidFill>
                  <a:srgbClr val="000000"/>
                </a:solidFill>
                <a:latin typeface="Garamond" pitchFamily="18" charset="0"/>
              </a:rPr>
              <a:t>endokronoloji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servisine yatırıldı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. Hastaya kısa etkili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ocreotide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okreotid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hormon üretimini </a:t>
            </a: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baskı-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 err="1" smtClean="0">
                <a:solidFill>
                  <a:srgbClr val="FF0000"/>
                </a:solidFill>
                <a:latin typeface="Garamond" pitchFamily="18" charset="0"/>
              </a:rPr>
              <a:t>layan</a:t>
            </a: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ilaç)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3x100 mg /gün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 smtClean="0">
                <a:solidFill>
                  <a:srgbClr val="FF0000"/>
                </a:solidFill>
                <a:latin typeface="Garamond" pitchFamily="18" charset="0"/>
              </a:rPr>
              <a:t>abdore</a:t>
            </a: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exploration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abdomin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eksplarasyon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hastaların karın içerisine açılan </a:t>
            </a: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bir 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delikten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iç organlarının </a:t>
            </a: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izlenmesi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)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yapılarak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gastrectomy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gastrektomi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: midenin kısmen veya tamamen </a:t>
            </a:r>
            <a:endParaRPr lang="tr-TR" altLang="tr-TR" sz="1600" dirty="0" smtClean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buNone/>
            </a:pPr>
            <a:r>
              <a:rPr lang="tr-TR" altLang="tr-TR" sz="1600" dirty="0" smtClean="0">
                <a:solidFill>
                  <a:srgbClr val="FF0000"/>
                </a:solidFill>
                <a:latin typeface="Garamond" pitchFamily="18" charset="0"/>
              </a:rPr>
              <a:t>alınmasıdır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.) </a:t>
            </a:r>
            <a:r>
              <a:rPr lang="tr-TR" altLang="tr-TR" sz="1600" dirty="0">
                <a:latin typeface="Garamond" pitchFamily="18" charset="0"/>
              </a:rPr>
              <a:t>ve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 smtClean="0">
                <a:solidFill>
                  <a:srgbClr val="0033CC"/>
                </a:solidFill>
                <a:latin typeface="Garamond" pitchFamily="18" charset="0"/>
              </a:rPr>
              <a:t>duedonum</a:t>
            </a:r>
            <a:r>
              <a:rPr lang="tr-TR" altLang="tr-TR" sz="1600" dirty="0" smtClean="0">
                <a:solidFill>
                  <a:srgbClr val="0033CC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rezeksiyonu (</a:t>
            </a:r>
            <a:r>
              <a:rPr lang="tr-TR" altLang="tr-TR" sz="1600" dirty="0" err="1">
                <a:solidFill>
                  <a:srgbClr val="0033CC"/>
                </a:solidFill>
                <a:latin typeface="Garamond" pitchFamily="18" charset="0"/>
              </a:rPr>
              <a:t>duedonumun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 yani 12 parmak bağırsağının bir kısmının </a:t>
            </a:r>
            <a:r>
              <a:rPr lang="tr-TR" altLang="tr-TR" sz="1600" dirty="0" smtClean="0">
                <a:solidFill>
                  <a:srgbClr val="0033CC"/>
                </a:solidFill>
                <a:latin typeface="Garamond" pitchFamily="18" charset="0"/>
              </a:rPr>
              <a:t>alınması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 err="1" smtClean="0">
                <a:solidFill>
                  <a:srgbClr val="0033CC"/>
                </a:solidFill>
                <a:latin typeface="Garamond" pitchFamily="18" charset="0"/>
              </a:rPr>
              <a:t>dır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).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Hasta 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taburcu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edildi. 2 ay  sonra yapılan kontrolde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IGH-1 (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İnsulia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augmentum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 err="1">
                <a:solidFill>
                  <a:srgbClr val="FF0000"/>
                </a:solidFill>
                <a:latin typeface="Garamond" pitchFamily="18" charset="0"/>
              </a:rPr>
              <a:t>factor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(insülin </a:t>
            </a:r>
            <a:r>
              <a:rPr lang="tr-TR" altLang="tr-TR" sz="1600" dirty="0" err="1" smtClean="0">
                <a:solidFill>
                  <a:srgbClr val="0033CC"/>
                </a:solidFill>
                <a:latin typeface="Garamond" pitchFamily="18" charset="0"/>
              </a:rPr>
              <a:t>aug</a:t>
            </a:r>
            <a:r>
              <a:rPr lang="tr-TR" altLang="tr-TR" sz="1600" dirty="0" smtClean="0">
                <a:solidFill>
                  <a:srgbClr val="0033CC"/>
                </a:solidFill>
                <a:latin typeface="Garamond" pitchFamily="18" charset="0"/>
              </a:rPr>
              <a:t>-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 err="1" smtClean="0">
                <a:solidFill>
                  <a:srgbClr val="0033CC"/>
                </a:solidFill>
                <a:latin typeface="Garamond" pitchFamily="18" charset="0"/>
              </a:rPr>
              <a:t>mentum</a:t>
            </a:r>
            <a:r>
              <a:rPr lang="tr-TR" altLang="tr-TR" sz="1600" dirty="0" smtClean="0">
                <a:solidFill>
                  <a:srgbClr val="0033CC"/>
                </a:solidFill>
                <a:latin typeface="Garamond" pitchFamily="18" charset="0"/>
              </a:rPr>
              <a:t> faktör </a:t>
            </a:r>
            <a:r>
              <a:rPr lang="tr-TR" altLang="tr-TR" sz="1600" dirty="0">
                <a:solidFill>
                  <a:srgbClr val="0033CC"/>
                </a:solidFill>
                <a:latin typeface="Garamond" pitchFamily="18" charset="0"/>
              </a:rPr>
              <a:t>: insüline benzer büyüme faktörü) </a:t>
            </a:r>
            <a:r>
              <a:rPr lang="tr-TR" altLang="tr-TR" sz="1600" dirty="0">
                <a:solidFill>
                  <a:srgbClr val="FF0000"/>
                </a:solidFill>
                <a:latin typeface="Garamond" pitchFamily="18" charset="0"/>
              </a:rPr>
              <a:t>)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307 (N : 116-358) olarak bulundu ve belirlenen 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periyot-</a:t>
            </a:r>
          </a:p>
          <a:p>
            <a:pPr marL="0" lvl="0" indent="0" eaLnBrk="1" latinLnBrk="1" hangingPunct="1">
              <a:buNone/>
            </a:pPr>
            <a:r>
              <a:rPr lang="tr-TR" altLang="tr-TR" sz="1600" dirty="0" err="1" smtClean="0">
                <a:solidFill>
                  <a:srgbClr val="000000"/>
                </a:solidFill>
                <a:latin typeface="Garamond" pitchFamily="18" charset="0"/>
              </a:rPr>
              <a:t>larda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 hastanın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kontrolüne devam edildi.</a:t>
            </a:r>
          </a:p>
          <a:p>
            <a:pPr marL="0" indent="0" algn="just">
              <a:buNone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1048603 Başlık"/>
          <p:cNvSpPr>
            <a:spLocks noGrp="1"/>
          </p:cNvSpPr>
          <p:nvPr>
            <p:ph type="title"/>
          </p:nvPr>
        </p:nvSpPr>
        <p:spPr>
          <a:xfrm>
            <a:off x="107950" y="130175"/>
            <a:ext cx="9010650" cy="9953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rtl="0" fontAlgn="base" latin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4400" b="0" i="0" u="none" baseline="0">
                <a:solidFill>
                  <a:schemeClr val="lt2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</a:lstStyle>
          <a:p>
            <a:pPr lvl="0" eaLnBrk="1" latinLnBrk="1" hangingPunct="1"/>
            <a:r>
              <a:rPr lang="tr-TR" altLang="tr-TR" sz="2800" u="sng" dirty="0">
                <a:solidFill>
                  <a:srgbClr val="FF0000"/>
                </a:solidFill>
                <a:latin typeface="Garamond" pitchFamily="18" charset="0"/>
              </a:rPr>
              <a:t>ENDOKRİN SİSTEME AİT ANATOMİK </a:t>
            </a:r>
            <a:r>
              <a:rPr lang="tr-TR" altLang="tr-TR" sz="2800" u="sng" dirty="0" smtClean="0">
                <a:solidFill>
                  <a:srgbClr val="FF0000"/>
                </a:solidFill>
                <a:latin typeface="Garamond" pitchFamily="18" charset="0"/>
              </a:rPr>
              <a:t>TERİMLER </a:t>
            </a:r>
            <a:endParaRPr lang="zh-CN" altLang="en-US" dirty="0"/>
          </a:p>
        </p:txBody>
      </p:sp>
      <p:sp>
        <p:nvSpPr>
          <p:cNvPr id="1048599" name="1048604 Metin Yer Tutucusu"/>
          <p:cNvSpPr>
            <a:spLocks noGrp="1"/>
          </p:cNvSpPr>
          <p:nvPr>
            <p:ph type="body" idx="1"/>
          </p:nvPr>
        </p:nvSpPr>
        <p:spPr>
          <a:xfrm>
            <a:off x="179387" y="2968625"/>
            <a:ext cx="4464050" cy="295751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Pituitary Gland/Hypophysis (Pitüiter/Hipofiz) :</a:t>
            </a:r>
            <a:r>
              <a:rPr lang="tr-TR" altLang="tr-TR" sz="1600">
                <a:solidFill>
                  <a:srgbClr val="FF0000"/>
                </a:solidFill>
                <a:latin typeface="Garamond" pitchFamily="18" charset="0"/>
              </a:rPr>
              <a:t>      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Hipofiz bezi; </a:t>
            </a:r>
            <a:r>
              <a:rPr lang="tr-TR" altLang="tr-TR" sz="1600" b="1">
                <a:latin typeface="Garamond" pitchFamily="18" charset="0"/>
              </a:rPr>
              <a:t>os cranium (os kraniyum : kafatası)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İçinde, </a:t>
            </a:r>
            <a:r>
              <a:rPr lang="tr-TR" altLang="tr-TR" sz="1600" b="1">
                <a:latin typeface="Garamond" pitchFamily="18" charset="0"/>
              </a:rPr>
              <a:t>cerebrum (serebrum : beyin)</a:t>
            </a:r>
            <a:r>
              <a:rPr lang="tr-TR" altLang="tr-TR" sz="1600">
                <a:latin typeface="Garamond" pitchFamily="18" charset="0"/>
              </a:rPr>
              <a:t> alt yüzeyinde,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>
                <a:latin typeface="Garamond" pitchFamily="18" charset="0"/>
              </a:rPr>
              <a:t>hypothalamus’a (hipotalamus) </a:t>
            </a:r>
            <a:r>
              <a:rPr lang="tr-TR" altLang="tr-TR" sz="1600">
                <a:latin typeface="Garamond" pitchFamily="18" charset="0"/>
              </a:rPr>
              <a:t>bağlı iç salgı bezidir.</a:t>
            </a:r>
          </a:p>
          <a:p>
            <a:pPr lvl="0" eaLnBrk="1" latinLnBrk="1" hangingPunct="1">
              <a:buFontTx/>
              <a:buNone/>
            </a:pPr>
            <a:endParaRPr lang="tr-TR" altLang="tr-TR" sz="160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Adenohypophysis (Adenohipofiz) :</a:t>
            </a:r>
            <a:r>
              <a:rPr lang="tr-TR" altLang="tr-TR" sz="160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>
                <a:latin typeface="Garamond" pitchFamily="18" charset="0"/>
              </a:rPr>
              <a:t>Hipofiz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bezinin </a:t>
            </a:r>
            <a:r>
              <a:rPr lang="tr-TR" altLang="tr-TR" sz="1600" b="1">
                <a:latin typeface="Garamond" pitchFamily="18" charset="0"/>
              </a:rPr>
              <a:t>ön</a:t>
            </a:r>
            <a:r>
              <a:rPr lang="tr-TR" altLang="tr-TR" sz="1600">
                <a:latin typeface="Garamond" pitchFamily="18" charset="0"/>
              </a:rPr>
              <a:t> tarafı.</a:t>
            </a:r>
          </a:p>
          <a:p>
            <a:pPr lvl="0" eaLnBrk="1" latinLnBrk="1" hangingPunct="1">
              <a:buFontTx/>
              <a:buNone/>
            </a:pPr>
            <a:endParaRPr lang="tr-TR" altLang="tr-TR" sz="160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Neurohypophysis (Nörohipofiz) :</a:t>
            </a:r>
            <a:r>
              <a:rPr lang="tr-TR" altLang="tr-TR" sz="160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>
                <a:latin typeface="Garamond" pitchFamily="18" charset="0"/>
              </a:rPr>
              <a:t>Hipofiz bezinin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>
                <a:latin typeface="Garamond" pitchFamily="18" charset="0"/>
              </a:rPr>
              <a:t>arka</a:t>
            </a:r>
            <a:r>
              <a:rPr lang="tr-TR" altLang="tr-TR" sz="1600">
                <a:latin typeface="Garamond" pitchFamily="18" charset="0"/>
              </a:rPr>
              <a:t> tarafı.</a:t>
            </a:r>
          </a:p>
        </p:txBody>
      </p:sp>
      <p:pic>
        <p:nvPicPr>
          <p:cNvPr id="2097154" name="2097153 Resim" descr="Hipofiz-Bezi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13325" y="2876550"/>
            <a:ext cx="4105275" cy="3024187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01" name="1048606 Metin kutusu"/>
          <p:cNvSpPr txBox="1"/>
          <p:nvPr/>
        </p:nvSpPr>
        <p:spPr>
          <a:xfrm>
            <a:off x="179387" y="1125537"/>
            <a:ext cx="8075612" cy="226314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Glandula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glandula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Salgı bezi.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Parenchyma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parenkima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</a:t>
            </a:r>
            <a:r>
              <a:rPr lang="tr-TR" altLang="tr-TR" sz="1600" b="1" dirty="0">
                <a:latin typeface="Garamond" pitchFamily="18" charset="0"/>
              </a:rPr>
              <a:t>: </a:t>
            </a:r>
            <a:r>
              <a:rPr lang="tr-TR" altLang="tr-TR" sz="1600" dirty="0">
                <a:latin typeface="Garamond" pitchFamily="18" charset="0"/>
              </a:rPr>
              <a:t>Salgı bezlerinde salgı yapan hücrelerin oluşturduğu kısım.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tr-TR" altLang="tr-TR" sz="1600" b="1" dirty="0"/>
          </a:p>
          <a:p>
            <a:pPr marL="0" lvl="0" indent="0">
              <a:spcBef>
                <a:spcPct val="0"/>
              </a:spcBef>
              <a:buFontTx/>
              <a:buNone/>
            </a:pPr>
            <a:endParaRPr lang="tr-TR" altLang="tr-TR" sz="1600" b="1" dirty="0"/>
          </a:p>
          <a:p>
            <a:pPr marL="0" lvl="0" indent="0">
              <a:spcBef>
                <a:spcPct val="0"/>
              </a:spcBef>
              <a:buFontTx/>
              <a:buNone/>
            </a:pPr>
            <a:endParaRPr lang="tr-TR" altLang="tr-TR" sz="1600" b="1" dirty="0"/>
          </a:p>
          <a:p>
            <a:pPr marL="0" lvl="0" indent="0">
              <a:spcBef>
                <a:spcPct val="0"/>
              </a:spcBef>
              <a:buFontTx/>
              <a:buNone/>
            </a:pPr>
            <a:endParaRPr lang="tr-TR" altLang="tr-TR" sz="1600" b="1" dirty="0"/>
          </a:p>
          <a:p>
            <a:pPr marL="0" lvl="0" indent="0">
              <a:spcBef>
                <a:spcPct val="0"/>
              </a:spcBef>
              <a:buFontTx/>
              <a:buNone/>
            </a:pPr>
            <a:endParaRPr lang="tr-TR" altLang="tr-TR" sz="1600" b="1" dirty="0"/>
          </a:p>
          <a:p>
            <a:pPr marL="0" lvl="0" indent="0">
              <a:spcBef>
                <a:spcPct val="0"/>
              </a:spcBef>
              <a:buFontTx/>
              <a:buNone/>
            </a:pPr>
            <a:endParaRPr lang="tr-TR" altLang="tr-TR" sz="1600" b="1" dirty="0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2097154 Resim" descr="screenshot_2017-02-23-08-32-05-1"/>
          <p:cNvPicPr>
            <a:picLocks/>
          </p:cNvPicPr>
          <p:nvPr/>
        </p:nvPicPr>
        <p:blipFill>
          <a:blip r:embed="rId2"/>
          <a:srcRect b="1923"/>
          <a:stretch>
            <a:fillRect/>
          </a:stretch>
        </p:blipFill>
        <p:spPr>
          <a:xfrm>
            <a:off x="1835150" y="2708275"/>
            <a:ext cx="5329237" cy="377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02" name="1048607 Metin kutusu"/>
          <p:cNvSpPr txBox="1"/>
          <p:nvPr/>
        </p:nvSpPr>
        <p:spPr>
          <a:xfrm>
            <a:off x="539750" y="620712"/>
            <a:ext cx="8280400" cy="197357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Corpus Pineale/Epiphysis Cerebri (Korpus  Pinale/Epifiz Serebri) : </a:t>
            </a:r>
            <a:r>
              <a:rPr lang="tr-TR" altLang="tr-TR" sz="1600">
                <a:latin typeface="Garamond" pitchFamily="18" charset="0"/>
              </a:rPr>
              <a:t>Epifiz Bezi; </a:t>
            </a:r>
            <a:r>
              <a:rPr lang="tr-TR" altLang="tr-TR" sz="1600" b="1">
                <a:latin typeface="Garamond" pitchFamily="18" charset="0"/>
              </a:rPr>
              <a:t>cerebrum’ da </a:t>
            </a:r>
          </a:p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r>
              <a:rPr lang="tr-TR" altLang="tr-TR" sz="1600" b="1">
                <a:latin typeface="Garamond" pitchFamily="18" charset="0"/>
              </a:rPr>
              <a:t>(serebrum’da : beyinde)</a:t>
            </a:r>
            <a:r>
              <a:rPr lang="tr-TR" altLang="tr-TR" sz="1600">
                <a:latin typeface="Garamond" pitchFamily="18" charset="0"/>
              </a:rPr>
              <a:t> arka tarafta, küçük kabartı halinde bulunan bez.</a:t>
            </a:r>
          </a:p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endParaRPr lang="tr-TR" altLang="tr-TR" sz="1600">
              <a:latin typeface="Garamond" pitchFamily="18" charset="0"/>
            </a:endParaRPr>
          </a:p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Pinealocytus (Pinealosit) : </a:t>
            </a:r>
            <a:r>
              <a:rPr lang="tr-TR" altLang="tr-TR" sz="1600">
                <a:latin typeface="Garamond" pitchFamily="18" charset="0"/>
              </a:rPr>
              <a:t>Epifiz Bezi Hücreleri. </a:t>
            </a:r>
          </a:p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endParaRPr lang="tr-TR" altLang="tr-TR" sz="1400">
              <a:latin typeface="Garamond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1048609 Metin Yer Tutucusu"/>
          <p:cNvSpPr>
            <a:spLocks noGrp="1"/>
          </p:cNvSpPr>
          <p:nvPr>
            <p:ph type="body" idx="1"/>
          </p:nvPr>
        </p:nvSpPr>
        <p:spPr>
          <a:xfrm>
            <a:off x="107950" y="239712"/>
            <a:ext cx="4679950" cy="24479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Glandulae Parathyroidea/ Parathyroid Glands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(Glandula Paratiroid/ Paratiroid Glands) : </a:t>
            </a:r>
            <a:r>
              <a:rPr lang="tr-TR" altLang="tr-TR" sz="1600">
                <a:latin typeface="Garamond" pitchFamily="18" charset="0"/>
              </a:rPr>
              <a:t>Paratiroit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bezleri; Tiroit bezinin arkasında bulunan paratiroit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hormonu salgılayan dört küçük bezin tümü. </a:t>
            </a:r>
          </a:p>
          <a:p>
            <a:pPr lvl="0" eaLnBrk="1" latinLnBrk="1" hangingPunct="1">
              <a:buFontTx/>
              <a:buNone/>
            </a:pPr>
            <a:endParaRPr lang="tr-TR" altLang="tr-TR" sz="160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Thyroid/ Thyroid Gland (Tiroid/ Tiroid Gland):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Tiroid bezi; boyun ön bölümünde Adem Elması’ nın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>
                <a:latin typeface="Garamond" pitchFamily="18" charset="0"/>
              </a:rPr>
              <a:t>altında bulunan bezdir. </a:t>
            </a:r>
          </a:p>
        </p:txBody>
      </p:sp>
      <p:pic>
        <p:nvPicPr>
          <p:cNvPr id="2097156" name="2097155 Resim" descr="tiroid-hastaliklari-hakkinda-bilinmesi-gerekenler-6f635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67250" y="239712"/>
            <a:ext cx="4357687" cy="3260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05" name="1048610 Metin kutusu"/>
          <p:cNvSpPr txBox="1"/>
          <p:nvPr/>
        </p:nvSpPr>
        <p:spPr>
          <a:xfrm>
            <a:off x="3348037" y="4408487"/>
            <a:ext cx="5653087" cy="8302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  <a:latin typeface="Garamond" pitchFamily="18" charset="0"/>
              </a:rPr>
              <a:t>Glandulae Suprarenalis/ Suprarenal Gland (Gland Suprarenalis /Suprarenal Gland): </a:t>
            </a:r>
            <a:r>
              <a:rPr lang="tr-TR" altLang="tr-TR" sz="1600">
                <a:latin typeface="Garamond" pitchFamily="18" charset="0"/>
              </a:rPr>
              <a:t>Böbrek üstü bezi; böbreklerin üstüne yapışmış halde bulunan iki adet bezdir</a:t>
            </a:r>
          </a:p>
        </p:txBody>
      </p:sp>
      <p:pic>
        <p:nvPicPr>
          <p:cNvPr id="2097157" name="2097156 Resim" descr="bobrek-ustu-bezleri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3212" y="2754312"/>
            <a:ext cx="3098800" cy="4103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1048622 Metin Yer Tutucusu"/>
          <p:cNvSpPr>
            <a:spLocks noGrp="1"/>
          </p:cNvSpPr>
          <p:nvPr>
            <p:ph type="body" sz="half" idx="1"/>
          </p:nvPr>
        </p:nvSpPr>
        <p:spPr>
          <a:xfrm>
            <a:off x="236537" y="1057275"/>
            <a:ext cx="4038600" cy="12668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dk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dk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dk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dk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dk1"/>
                </a:solidFill>
              </a:defRPr>
            </a:lvl5pPr>
          </a:lstStyle>
          <a:p>
            <a:pPr lvl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Thymus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Bezi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Timus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Bezi) : </a:t>
            </a:r>
            <a:r>
              <a:rPr lang="tr-TR" altLang="tr-TR" sz="1600" dirty="0" err="1">
                <a:latin typeface="Garamond" pitchFamily="18" charset="0"/>
              </a:rPr>
              <a:t>Timus</a:t>
            </a:r>
            <a:r>
              <a:rPr lang="tr-TR" altLang="tr-TR" sz="1600" dirty="0">
                <a:latin typeface="Garamond" pitchFamily="18" charset="0"/>
              </a:rPr>
              <a:t> Bezi;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 dirty="0" err="1">
                <a:latin typeface="Garamond" pitchFamily="18" charset="0"/>
              </a:rPr>
              <a:t>immunis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cystema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immün</a:t>
            </a:r>
            <a:r>
              <a:rPr lang="tr-TR" altLang="tr-TR" sz="1600" b="1" dirty="0">
                <a:latin typeface="Garamond" pitchFamily="18" charset="0"/>
              </a:rPr>
              <a:t> sistem) </a:t>
            </a:r>
            <a:r>
              <a:rPr lang="tr-TR" altLang="tr-TR" sz="1600" dirty="0">
                <a:latin typeface="Garamond" pitchFamily="18" charset="0"/>
              </a:rPr>
              <a:t>de görev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alan, </a:t>
            </a:r>
            <a:r>
              <a:rPr lang="tr-TR" altLang="tr-TR" sz="1600" b="1" dirty="0" err="1">
                <a:latin typeface="Garamond" pitchFamily="18" charset="0"/>
              </a:rPr>
              <a:t>lympha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lemfa</a:t>
            </a:r>
            <a:r>
              <a:rPr lang="tr-TR" altLang="tr-TR" sz="1600" b="1" dirty="0">
                <a:latin typeface="Garamond" pitchFamily="18" charset="0"/>
              </a:rPr>
              <a:t> : lenf) </a:t>
            </a:r>
            <a:r>
              <a:rPr lang="tr-TR" altLang="tr-TR" sz="1600" dirty="0">
                <a:latin typeface="Garamond" pitchFamily="18" charset="0"/>
              </a:rPr>
              <a:t>dokusundan yapılı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iki lobdan oluşan </a:t>
            </a:r>
            <a:r>
              <a:rPr lang="tr-TR" altLang="tr-TR" sz="1600" dirty="0" err="1">
                <a:latin typeface="Garamond" pitchFamily="18" charset="0"/>
              </a:rPr>
              <a:t>kanalsız</a:t>
            </a:r>
            <a:r>
              <a:rPr lang="tr-TR" altLang="tr-TR" sz="1600" dirty="0">
                <a:latin typeface="Garamond" pitchFamily="18" charset="0"/>
              </a:rPr>
              <a:t> bir bezdir</a:t>
            </a:r>
          </a:p>
        </p:txBody>
      </p:sp>
      <p:pic>
        <p:nvPicPr>
          <p:cNvPr id="2097158" name="2097157 Resim" descr="e56b4ff660c06422e8fcb240ff6f24be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75212" y="758825"/>
            <a:ext cx="3816350" cy="18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18" name="1048623 Metin kutusu"/>
          <p:cNvSpPr txBox="1"/>
          <p:nvPr/>
        </p:nvSpPr>
        <p:spPr>
          <a:xfrm>
            <a:off x="4711700" y="4227512"/>
            <a:ext cx="4252788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Pancreas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(Pankreas) : </a:t>
            </a:r>
            <a:r>
              <a:rPr lang="tr-TR" altLang="tr-TR" sz="1600" dirty="0" err="1">
                <a:latin typeface="Garamond" pitchFamily="18" charset="0"/>
              </a:rPr>
              <a:t>Pankeras</a:t>
            </a:r>
            <a:r>
              <a:rPr lang="tr-TR" altLang="tr-TR" sz="1600" dirty="0">
                <a:latin typeface="Garamond" pitchFamily="18" charset="0"/>
              </a:rPr>
              <a:t> bezi; </a:t>
            </a:r>
            <a:r>
              <a:rPr lang="tr-TR" altLang="tr-TR" sz="1600" b="1" dirty="0" err="1">
                <a:latin typeface="Garamond" pitchFamily="18" charset="0"/>
              </a:rPr>
              <a:t>gaster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smtClean="0">
                <a:latin typeface="Garamond" pitchFamily="18" charset="0"/>
              </a:rPr>
              <a:t>mi-denin</a:t>
            </a:r>
            <a:r>
              <a:rPr lang="tr-TR" altLang="tr-TR" sz="1600" b="1" dirty="0">
                <a:latin typeface="Garamond" pitchFamily="18" charset="0"/>
              </a:rPr>
              <a:t>) </a:t>
            </a:r>
            <a:r>
              <a:rPr lang="tr-TR" altLang="tr-TR" sz="1600" dirty="0">
                <a:latin typeface="Garamond" pitchFamily="18" charset="0"/>
              </a:rPr>
              <a:t>arkasında, </a:t>
            </a:r>
            <a:r>
              <a:rPr lang="tr-TR" altLang="tr-TR" sz="1600" b="1" dirty="0" err="1">
                <a:latin typeface="Garamond" pitchFamily="18" charset="0"/>
              </a:rPr>
              <a:t>duedonum</a:t>
            </a:r>
            <a:r>
              <a:rPr lang="tr-TR" altLang="tr-TR" sz="1600" dirty="0">
                <a:latin typeface="Garamond" pitchFamily="18" charset="0"/>
              </a:rPr>
              <a:t> ile </a:t>
            </a:r>
            <a:r>
              <a:rPr lang="tr-TR" altLang="tr-TR" sz="1600" b="1" dirty="0" err="1">
                <a:latin typeface="Garamond" pitchFamily="18" charset="0"/>
              </a:rPr>
              <a:t>lien</a:t>
            </a:r>
            <a:r>
              <a:rPr lang="tr-TR" altLang="tr-TR" sz="1600" b="1" dirty="0">
                <a:latin typeface="Garamond" pitchFamily="18" charset="0"/>
              </a:rPr>
              <a:t> (dalak) </a:t>
            </a:r>
            <a:r>
              <a:rPr lang="tr-TR" altLang="tr-TR" sz="1600" dirty="0" smtClean="0">
                <a:latin typeface="Garamond" pitchFamily="18" charset="0"/>
              </a:rPr>
              <a:t>arasında </a:t>
            </a:r>
            <a:r>
              <a:rPr lang="tr-TR" altLang="tr-TR" sz="1600" dirty="0">
                <a:latin typeface="Garamond" pitchFamily="18" charset="0"/>
              </a:rPr>
              <a:t>yer alan organ.</a:t>
            </a:r>
          </a:p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Pankreasın içinde </a:t>
            </a:r>
            <a:r>
              <a:rPr lang="tr-TR" altLang="tr-TR" sz="1600" b="1" dirty="0" err="1">
                <a:latin typeface="Garamond" pitchFamily="18" charset="0"/>
              </a:rPr>
              <a:t>Langerhans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islands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dirty="0">
                <a:latin typeface="Garamond" pitchFamily="18" charset="0"/>
              </a:rPr>
              <a:t>denilen iç </a:t>
            </a:r>
            <a:r>
              <a:rPr lang="tr-TR" altLang="tr-TR" sz="1600" dirty="0" smtClean="0">
                <a:latin typeface="Garamond" pitchFamily="18" charset="0"/>
              </a:rPr>
              <a:t>    salgı </a:t>
            </a:r>
            <a:r>
              <a:rPr lang="tr-TR" altLang="tr-TR" sz="1600" dirty="0">
                <a:latin typeface="Garamond" pitchFamily="18" charset="0"/>
              </a:rPr>
              <a:t>işlevi ile görevli küçük odacıklar bulunur. </a:t>
            </a:r>
          </a:p>
        </p:txBody>
      </p:sp>
      <p:pic>
        <p:nvPicPr>
          <p:cNvPr id="2097159" name="2097158 Resim" descr="Pancreas_Nearby_Organs-0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2387" y="3322637"/>
            <a:ext cx="4427537" cy="251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2097159 İçerik Yer Tutucusu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2" y="3068637"/>
            <a:ext cx="5688012" cy="3338512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21" name="1048626 Metin kutusu"/>
          <p:cNvSpPr txBox="1"/>
          <p:nvPr/>
        </p:nvSpPr>
        <p:spPr>
          <a:xfrm>
            <a:off x="539750" y="404812"/>
            <a:ext cx="7842250" cy="202692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Gonad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Gonad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Cinsiyet Bezleri</a:t>
            </a:r>
          </a:p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Ovarium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ovaryum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latin typeface="Garamond" pitchFamily="18" charset="0"/>
              </a:rPr>
              <a:t>Yumurtalıklar. Bu bezden </a:t>
            </a:r>
            <a:r>
              <a:rPr lang="tr-TR" altLang="tr-TR" sz="1600" b="1" dirty="0">
                <a:latin typeface="Garamond" pitchFamily="18" charset="0"/>
              </a:rPr>
              <a:t>östrojen </a:t>
            </a:r>
            <a:r>
              <a:rPr lang="tr-TR" altLang="tr-TR" sz="1600" dirty="0">
                <a:latin typeface="Garamond" pitchFamily="18" charset="0"/>
              </a:rPr>
              <a:t>ve </a:t>
            </a:r>
            <a:r>
              <a:rPr lang="tr-TR" altLang="tr-TR" sz="1600" b="1" dirty="0" err="1">
                <a:solidFill>
                  <a:schemeClr val="tx1"/>
                </a:solidFill>
                <a:latin typeface="Garamond" pitchFamily="18" charset="0"/>
              </a:rPr>
              <a:t>progesteron</a:t>
            </a:r>
            <a:r>
              <a:rPr lang="tr-TR" altLang="tr-TR" sz="1600" dirty="0">
                <a:latin typeface="Garamond" pitchFamily="18" charset="0"/>
              </a:rPr>
              <a:t> hormonları salgılanır.</a:t>
            </a:r>
          </a:p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marL="0" lvl="0" indent="0" eaLnBrk="1" latinLnBrk="1" hangingPunct="1">
              <a:spcBef>
                <a:spcPct val="50000"/>
              </a:spcBef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Testis : </a:t>
            </a:r>
            <a:r>
              <a:rPr lang="tr-TR" altLang="tr-TR" sz="1600" dirty="0">
                <a:latin typeface="Garamond" pitchFamily="18" charset="0"/>
              </a:rPr>
              <a:t>erkek üreme bezi.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1048628 Metin Yer Tutucusu"/>
          <p:cNvSpPr>
            <a:spLocks noGrp="1"/>
          </p:cNvSpPr>
          <p:nvPr>
            <p:ph type="body" idx="1"/>
          </p:nvPr>
        </p:nvSpPr>
        <p:spPr>
          <a:xfrm>
            <a:off x="323850" y="188912"/>
            <a:ext cx="8640762" cy="64087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>
              <a:buFontTx/>
              <a:buNone/>
            </a:pPr>
            <a:r>
              <a:rPr lang="tr-TR" altLang="tr-TR" sz="1800" b="1" dirty="0">
                <a:solidFill>
                  <a:srgbClr val="FF0000"/>
                </a:solidFill>
              </a:rPr>
              <a:t>                               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ADENOHYPOPHYSİS SECERNERE HORMONE (ADENOHİPOFİZ SECERNERE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HORMON : HİPOFİZ ÖN LOBUNDAN SALGILANAN HORMONLAR)</a:t>
            </a:r>
          </a:p>
          <a:p>
            <a:pPr lvl="0" eaLnBrk="1" latinLnBrk="1" hangingPunct="1">
              <a:buFontTx/>
              <a:buNone/>
            </a:pPr>
            <a:endParaRPr lang="tr-TR" altLang="tr-TR" sz="1800" b="1" dirty="0">
              <a:solidFill>
                <a:srgbClr val="FF0000"/>
              </a:solidFill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ACTH -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Adrenocorticotropic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Hormone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Adrenokortikotropik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hormon) : </a:t>
            </a:r>
            <a:r>
              <a:rPr lang="tr-TR" altLang="tr-TR" sz="1600" b="1" dirty="0" err="1">
                <a:latin typeface="Garamond" pitchFamily="18" charset="0"/>
              </a:rPr>
              <a:t>glandula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suprarenalis</a:t>
            </a:r>
            <a:endParaRPr lang="tr-TR" altLang="tr-TR" sz="1600" b="1" dirty="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 err="1">
                <a:latin typeface="Garamond" pitchFamily="18" charset="0"/>
              </a:rPr>
              <a:t>cortex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glandula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suprarenalis</a:t>
            </a:r>
            <a:r>
              <a:rPr lang="tr-TR" altLang="tr-TR" sz="1600" b="1" dirty="0">
                <a:latin typeface="Garamond" pitchFamily="18" charset="0"/>
              </a:rPr>
              <a:t> korteks </a:t>
            </a:r>
            <a:r>
              <a:rPr lang="tr-TR" altLang="tr-TR" sz="1600" b="1" dirty="0" smtClean="0">
                <a:latin typeface="Garamond" pitchFamily="18" charset="0"/>
              </a:rPr>
              <a:t>: böbrek </a:t>
            </a:r>
            <a:r>
              <a:rPr lang="tr-TR" altLang="tr-TR" sz="1600" b="1" dirty="0">
                <a:latin typeface="Garamond" pitchFamily="18" charset="0"/>
              </a:rPr>
              <a:t>üstü bezi korteksi)</a:t>
            </a:r>
            <a:r>
              <a:rPr lang="tr-TR" altLang="tr-TR" sz="1600" dirty="0">
                <a:latin typeface="Garamond" pitchFamily="18" charset="0"/>
              </a:rPr>
              <a:t> hormonlarının salgılanmasını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uyarıcı hormon .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FSH -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Follicle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Stimulating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Hormone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Follikül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Sitümüle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(uyarıcı )Edici Hormon) : </a:t>
            </a:r>
            <a:r>
              <a:rPr lang="tr-TR" altLang="tr-TR" sz="1600" dirty="0" err="1">
                <a:latin typeface="Garamond" pitchFamily="18" charset="0"/>
              </a:rPr>
              <a:t>Follikülleri</a:t>
            </a: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uyarıcı  hormon.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HGH - Human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Growth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Hormone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smtClean="0">
                <a:solidFill>
                  <a:srgbClr val="FF0000"/>
                </a:solidFill>
                <a:latin typeface="Garamond" pitchFamily="18" charset="0"/>
              </a:rPr>
              <a:t>(İnsan Büyüme Hormonu) 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: </a:t>
            </a:r>
            <a:r>
              <a:rPr lang="tr-TR" altLang="tr-TR" sz="1600" dirty="0">
                <a:latin typeface="Garamond" pitchFamily="18" charset="0"/>
              </a:rPr>
              <a:t>Büyüme ve gelişme hormonu. 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LH -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Luteinizing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Hormone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Lüteojenik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Hormon) : </a:t>
            </a:r>
            <a:r>
              <a:rPr lang="tr-TR" altLang="tr-TR" sz="1600" b="1" dirty="0" err="1">
                <a:latin typeface="Garamond" pitchFamily="18" charset="0"/>
              </a:rPr>
              <a:t>Sexus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hormone’s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seksus</a:t>
            </a:r>
            <a:r>
              <a:rPr lang="tr-TR" altLang="tr-TR" sz="1600" b="1" dirty="0">
                <a:latin typeface="Garamond" pitchFamily="18" charset="0"/>
              </a:rPr>
              <a:t> </a:t>
            </a:r>
            <a:r>
              <a:rPr lang="tr-TR" altLang="tr-TR" sz="1600" b="1" dirty="0" err="1">
                <a:latin typeface="Garamond" pitchFamily="18" charset="0"/>
              </a:rPr>
              <a:t>hormons</a:t>
            </a:r>
            <a:r>
              <a:rPr lang="tr-TR" altLang="tr-TR" sz="1600" b="1" dirty="0">
                <a:latin typeface="Garamond" pitchFamily="18" charset="0"/>
              </a:rPr>
              <a:t> : Cinsiyet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latin typeface="Garamond" pitchFamily="18" charset="0"/>
              </a:rPr>
              <a:t>hormonları)’</a:t>
            </a:r>
            <a:r>
              <a:rPr lang="tr-TR" altLang="tr-TR" sz="1600" dirty="0" err="1">
                <a:latin typeface="Garamond" pitchFamily="18" charset="0"/>
              </a:rPr>
              <a:t>nın</a:t>
            </a:r>
            <a:r>
              <a:rPr lang="tr-TR" altLang="tr-TR" sz="1600" dirty="0">
                <a:latin typeface="Garamond" pitchFamily="18" charset="0"/>
              </a:rPr>
              <a:t> salgılanmasını sağlayan hormon.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Prolactin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/LTH –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Luteotropic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Hormone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Prolaktin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/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Luteotropik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Hormon) : </a:t>
            </a:r>
            <a:r>
              <a:rPr lang="tr-TR" altLang="tr-TR" sz="1600" dirty="0">
                <a:latin typeface="Garamond" pitchFamily="18" charset="0"/>
              </a:rPr>
              <a:t>Süt oluşumunu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latin typeface="Garamond" pitchFamily="18" charset="0"/>
              </a:rPr>
              <a:t>uyarıcı hormon.</a:t>
            </a:r>
          </a:p>
          <a:p>
            <a:pPr lvl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MSH-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Melanocyte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stimulating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Hormone (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Melanosit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Sitümüle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(uyarıcı) Hormon) : </a:t>
            </a:r>
            <a:r>
              <a:rPr lang="tr-TR" altLang="tr-TR" sz="1600" b="1" dirty="0" err="1">
                <a:latin typeface="Garamond" pitchFamily="18" charset="0"/>
              </a:rPr>
              <a:t>Pellis</a:t>
            </a:r>
            <a:r>
              <a:rPr lang="tr-TR" altLang="tr-TR" sz="1600" b="1" dirty="0">
                <a:latin typeface="Garamond" pitchFamily="18" charset="0"/>
              </a:rPr>
              <a:t>’ de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latin typeface="Garamond" pitchFamily="18" charset="0"/>
              </a:rPr>
              <a:t>(Deride) </a:t>
            </a:r>
            <a:r>
              <a:rPr lang="tr-TR" altLang="tr-TR" sz="1600" dirty="0" err="1">
                <a:latin typeface="Garamond" pitchFamily="18" charset="0"/>
              </a:rPr>
              <a:t>melanin</a:t>
            </a:r>
            <a:r>
              <a:rPr lang="tr-TR" altLang="tr-TR" sz="1600" dirty="0">
                <a:latin typeface="Garamond" pitchFamily="18" charset="0"/>
              </a:rPr>
              <a:t> sentezini uyarıcı hormon.</a:t>
            </a:r>
          </a:p>
          <a:p>
            <a:pPr lvl="0" eaLnBrk="1" latinLnBrk="1" hangingPunct="1">
              <a:buFontTx/>
              <a:buNone/>
            </a:pPr>
            <a:endParaRPr lang="tr-TR" altLang="tr-TR" sz="1600" dirty="0">
              <a:latin typeface="Garamond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1048629 Metin Yer Tutucusu"/>
          <p:cNvSpPr>
            <a:spLocks noGrp="1"/>
          </p:cNvSpPr>
          <p:nvPr>
            <p:ph type="body" idx="1"/>
          </p:nvPr>
        </p:nvSpPr>
        <p:spPr>
          <a:xfrm>
            <a:off x="323850" y="333375"/>
            <a:ext cx="8569325" cy="26638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NEUROHYPOPHYSİS SECERNERE HORMONE (NÖROHİPOFİZ SECERNERE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HORMON : HİPOFİZ ARKA LOBUNDAN SALGILANAN HORMONLAR)</a:t>
            </a:r>
          </a:p>
          <a:p>
            <a:pPr lvl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ADH- </a:t>
            </a:r>
            <a:r>
              <a:rPr lang="tr-TR" altLang="tr-TR" sz="1600" b="1" dirty="0" err="1" smtClean="0">
                <a:solidFill>
                  <a:srgbClr val="FF0000"/>
                </a:solidFill>
                <a:latin typeface="Garamond" pitchFamily="18" charset="0"/>
              </a:rPr>
              <a:t>Antidiuretic</a:t>
            </a:r>
            <a:r>
              <a:rPr lang="tr-TR" altLang="tr-TR" sz="16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Hormone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Antidiüretik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Hormon) : </a:t>
            </a:r>
            <a:r>
              <a:rPr lang="tr-TR" altLang="tr-TR" sz="1600" b="1" dirty="0" err="1">
                <a:latin typeface="Garamond" pitchFamily="18" charset="0"/>
              </a:rPr>
              <a:t>Miction</a:t>
            </a:r>
            <a:r>
              <a:rPr lang="tr-TR" altLang="tr-TR" sz="1600" b="1" dirty="0">
                <a:latin typeface="Garamond" pitchFamily="18" charset="0"/>
              </a:rPr>
              <a:t> (</a:t>
            </a:r>
            <a:r>
              <a:rPr lang="tr-TR" altLang="tr-TR" sz="1600" b="1" dirty="0" err="1">
                <a:latin typeface="Garamond" pitchFamily="18" charset="0"/>
              </a:rPr>
              <a:t>miksiyon</a:t>
            </a:r>
            <a:r>
              <a:rPr lang="tr-TR" altLang="tr-TR" sz="1600" b="1" dirty="0">
                <a:latin typeface="Garamond" pitchFamily="18" charset="0"/>
              </a:rPr>
              <a:t> : idrar)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oluşmasını </a:t>
            </a:r>
          </a:p>
          <a:p>
            <a:pPr lvl="0" eaLnBrk="1" latinLnBrk="1" hangingPunct="1">
              <a:buFontTx/>
              <a:buNone/>
            </a:pP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azaltıcı, kan basıncını yükseltici ve </a:t>
            </a:r>
            <a:r>
              <a:rPr lang="tr-TR" altLang="tr-TR" sz="1600" dirty="0" err="1">
                <a:solidFill>
                  <a:srgbClr val="000000"/>
                </a:solidFill>
                <a:latin typeface="Garamond" pitchFamily="18" charset="0"/>
              </a:rPr>
              <a:t>peristaltizm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uyarıcı hormon.</a:t>
            </a:r>
          </a:p>
          <a:p>
            <a:pPr lvl="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Oxytocin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Oksitosin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Sütün salgılanmasını uyaran ve </a:t>
            </a:r>
            <a:r>
              <a:rPr lang="tr-TR" altLang="tr-TR" sz="1600" b="1" dirty="0" err="1" smtClean="0">
                <a:solidFill>
                  <a:srgbClr val="000000"/>
                </a:solidFill>
                <a:latin typeface="Garamond" pitchFamily="18" charset="0"/>
              </a:rPr>
              <a:t>accubare</a:t>
            </a:r>
            <a:r>
              <a:rPr lang="tr-TR" altLang="tr-TR" sz="1600" b="1" dirty="0" smtClean="0">
                <a:solidFill>
                  <a:srgbClr val="00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 smtClean="0">
                <a:solidFill>
                  <a:srgbClr val="000000"/>
                </a:solidFill>
                <a:latin typeface="Garamond" pitchFamily="18" charset="0"/>
              </a:rPr>
              <a:t>akkubare</a:t>
            </a:r>
            <a:r>
              <a:rPr lang="tr-TR" altLang="tr-TR" sz="1600" b="1" dirty="0" smtClean="0">
                <a:solidFill>
                  <a:srgbClr val="000000"/>
                </a:solidFill>
                <a:latin typeface="Garamond" pitchFamily="18" charset="0"/>
              </a:rPr>
              <a:t> : doğum) 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da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uterus 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kasılma</a:t>
            </a:r>
          </a:p>
          <a:p>
            <a:pPr lvl="0" eaLnBrk="1" hangingPunct="1">
              <a:buNone/>
            </a:pPr>
            <a:r>
              <a:rPr lang="tr-TR" altLang="tr-TR" sz="1600" dirty="0" err="1" smtClean="0">
                <a:solidFill>
                  <a:srgbClr val="000000"/>
                </a:solidFill>
                <a:latin typeface="Garamond" pitchFamily="18" charset="0"/>
              </a:rPr>
              <a:t>sını</a:t>
            </a:r>
            <a:r>
              <a:rPr lang="tr-TR" altLang="tr-TR" sz="1600" dirty="0" smtClean="0">
                <a:solidFill>
                  <a:srgbClr val="000000"/>
                </a:solidFill>
                <a:latin typeface="Garamond" pitchFamily="18" charset="0"/>
              </a:rPr>
              <a:t> kuvvetlendiren hormon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. </a:t>
            </a:r>
            <a:endParaRPr lang="tr-TR" altLang="tr-TR" sz="1600" b="1" dirty="0">
              <a:solidFill>
                <a:srgbClr val="FF0000"/>
              </a:solidFill>
            </a:endParaRPr>
          </a:p>
          <a:p>
            <a:pPr lvl="0" eaLnBrk="1" latinLnBrk="1" hangingPunct="1">
              <a:buFontTx/>
              <a:buNone/>
            </a:pPr>
            <a:endParaRPr lang="tr-TR" altLang="tr-TR" sz="1800" b="1" dirty="0">
              <a:solidFill>
                <a:srgbClr val="FF0000"/>
              </a:solidFill>
            </a:endParaRPr>
          </a:p>
          <a:p>
            <a:pPr lvl="0" eaLnBrk="1" latinLnBrk="1" hangingPunct="1">
              <a:buFontTx/>
              <a:buNone/>
            </a:pPr>
            <a:endParaRPr lang="tr-TR" altLang="tr-TR" sz="1800" b="1" dirty="0">
              <a:solidFill>
                <a:srgbClr val="FF0000"/>
              </a:solidFill>
            </a:endParaRPr>
          </a:p>
          <a:p>
            <a:pPr lvl="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  </a:t>
            </a:r>
          </a:p>
        </p:txBody>
      </p:sp>
      <p:sp>
        <p:nvSpPr>
          <p:cNvPr id="1048625" name="1048630 Metin kutusu"/>
          <p:cNvSpPr txBox="1"/>
          <p:nvPr/>
        </p:nvSpPr>
        <p:spPr>
          <a:xfrm>
            <a:off x="323850" y="3861048"/>
            <a:ext cx="8569325" cy="231444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>
            <a:spAutoFit/>
          </a:bodyPr>
          <a:lstStyle>
            <a:lvl1pPr marL="342900" indent="-3429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32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1pPr>
            <a:lvl2pPr marL="742950" indent="-28575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8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2pPr>
            <a:lvl3pPr marL="11430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•"/>
              <a:defRPr sz="24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3pPr>
            <a:lvl4pPr marL="16002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–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4pPr>
            <a:lvl5pPr marL="2057400" indent="-228600" algn="l" rtl="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100000"/>
              <a:buFontTx/>
              <a:buChar char="»"/>
              <a:defRPr sz="2000" b="0" i="0" u="none" baseline="0">
                <a:solidFill>
                  <a:schemeClr val="dk1"/>
                </a:solidFill>
                <a:latin typeface="Arial" pitchFamily="34" charset="0"/>
                <a:ea typeface="Arial" pitchFamily="34" charset="0"/>
                <a:sym typeface="Arial" pitchFamily="34" charset="0"/>
              </a:defRPr>
            </a:lvl5pPr>
          </a:lstStyle>
          <a:p>
            <a:pPr marL="342900" lvl="0" indent="-34290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EPİPHYSİS GLANDULA HORMONE’S (EPİFİZ GLANDULA HORMON : EPİFİZ BEZİ</a:t>
            </a:r>
          </a:p>
          <a:p>
            <a:pPr marL="342900" lvl="0" indent="-34290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HORMONLARI)</a:t>
            </a:r>
          </a:p>
          <a:p>
            <a:pPr marL="342900" lvl="0" indent="-342900" eaLnBrk="1" latinLnBrk="1" hangingPunct="1">
              <a:buFontTx/>
              <a:buNone/>
            </a:pPr>
            <a:endParaRPr lang="tr-TR" altLang="tr-TR" sz="1600" b="1" dirty="0">
              <a:solidFill>
                <a:srgbClr val="FF0000"/>
              </a:solidFill>
              <a:latin typeface="Garamond" pitchFamily="18" charset="0"/>
            </a:endParaRPr>
          </a:p>
          <a:p>
            <a:pPr marL="342900" lvl="0" indent="-342900" eaLnBrk="1" latinLnBrk="1" hangingPunct="1">
              <a:buFontTx/>
              <a:buNone/>
            </a:pP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Serotonin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 (</a:t>
            </a:r>
            <a:r>
              <a:rPr lang="tr-TR" altLang="tr-TR" sz="1600" b="1" dirty="0" err="1">
                <a:solidFill>
                  <a:srgbClr val="FF0000"/>
                </a:solidFill>
                <a:latin typeface="Garamond" pitchFamily="18" charset="0"/>
              </a:rPr>
              <a:t>Serotonin</a:t>
            </a: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) :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Uyku düzenlenmesinde, vücut sıcaklığının ayarlanmasında ve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vas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muscular’s</a:t>
            </a:r>
            <a:endParaRPr lang="tr-TR" altLang="tr-TR" sz="1600" b="1" dirty="0">
              <a:solidFill>
                <a:srgbClr val="000000"/>
              </a:solidFill>
              <a:latin typeface="Garamond" pitchFamily="18" charset="0"/>
            </a:endParaRPr>
          </a:p>
          <a:p>
            <a:pPr marL="342900" lvl="0" indent="-34290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(vaz </a:t>
            </a:r>
            <a:r>
              <a:rPr lang="tr-TR" altLang="tr-TR" sz="1600" b="1" dirty="0" err="1">
                <a:solidFill>
                  <a:srgbClr val="000000"/>
                </a:solidFill>
                <a:latin typeface="Garamond" pitchFamily="18" charset="0"/>
              </a:rPr>
              <a:t>müsküler</a:t>
            </a:r>
            <a:r>
              <a:rPr lang="tr-TR" altLang="tr-TR" sz="1600" b="1" dirty="0">
                <a:solidFill>
                  <a:srgbClr val="000000"/>
                </a:solidFill>
                <a:latin typeface="Garamond" pitchFamily="18" charset="0"/>
              </a:rPr>
              <a:t>: damar kasları)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’</a:t>
            </a:r>
            <a:r>
              <a:rPr lang="tr-TR" altLang="tr-TR" sz="1600" dirty="0" err="1">
                <a:solidFill>
                  <a:srgbClr val="000000"/>
                </a:solidFill>
                <a:latin typeface="Garamond" pitchFamily="18" charset="0"/>
              </a:rPr>
              <a:t>nın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kasılmasında uyarıcı etki yaratan hormon.</a:t>
            </a:r>
          </a:p>
          <a:p>
            <a:pPr marL="342900" lvl="0" indent="-342900" eaLnBrk="1" latinLnBrk="1" hangingPunct="1">
              <a:buFontTx/>
              <a:buNone/>
            </a:pPr>
            <a:endParaRPr lang="tr-TR" altLang="tr-TR" sz="1600" dirty="0">
              <a:solidFill>
                <a:srgbClr val="000000"/>
              </a:solidFill>
              <a:latin typeface="Garamond" pitchFamily="18" charset="0"/>
            </a:endParaRPr>
          </a:p>
          <a:p>
            <a:pPr marL="342900" lvl="0" indent="-342900" eaLnBrk="1" latinLnBrk="1" hangingPunct="1">
              <a:buFontTx/>
              <a:buNone/>
            </a:pPr>
            <a:r>
              <a:rPr lang="tr-TR" altLang="tr-TR" sz="1600" b="1" dirty="0">
                <a:solidFill>
                  <a:srgbClr val="FF0000"/>
                </a:solidFill>
                <a:latin typeface="Garamond" pitchFamily="18" charset="0"/>
              </a:rPr>
              <a:t>Melatonin (Melatonin) : 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Üreme </a:t>
            </a:r>
            <a:r>
              <a:rPr lang="tr-TR" altLang="tr-TR" sz="1600" dirty="0" err="1">
                <a:solidFill>
                  <a:srgbClr val="000000"/>
                </a:solidFill>
                <a:latin typeface="Garamond" pitchFamily="18" charset="0"/>
              </a:rPr>
              <a:t>siklusunun</a:t>
            </a:r>
            <a:r>
              <a:rPr lang="tr-TR" altLang="tr-TR" sz="1600" dirty="0">
                <a:solidFill>
                  <a:srgbClr val="000000"/>
                </a:solidFill>
                <a:latin typeface="Garamond" pitchFamily="18" charset="0"/>
              </a:rPr>
              <a:t>  düzenlenmesinde rol alan hormon. </a:t>
            </a: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808080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Color Scheme 1">
        <a:dk1>
          <a:srgbClr val="000000"/>
        </a:dk1>
        <a:lt1>
          <a:srgbClr val="FFFFFF"/>
        </a:lt1>
        <a:dk2>
          <a:srgbClr val="808080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</a:extraClrScheme>
    <a:extraClrScheme>
      <a:clrScheme name="Default Color Scheme 2">
        <a:dk1>
          <a:srgbClr val="000000"/>
        </a:dk1>
        <a:lt1>
          <a:srgbClr val="FFFFFF"/>
        </a:lt1>
        <a:dk2>
          <a:srgbClr val="969696"/>
        </a:dk2>
        <a:lt2>
          <a:srgbClr val="000000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</a:extraClrScheme>
    <a:extraClrScheme>
      <a:clrScheme name="Default Color Scheme 3">
        <a:dk1>
          <a:srgbClr val="000000"/>
        </a:dk1>
        <a:lt1>
          <a:srgbClr val="FFFFFF"/>
        </a:lt1>
        <a:dk2>
          <a:srgbClr val="808080"/>
        </a:dk2>
        <a:lt2>
          <a:srgbClr val="00000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</a:extraClrScheme>
    <a:extraClrScheme>
      <a:clrScheme name="Default Color Scheme 4">
        <a:dk1>
          <a:srgbClr val="000000"/>
        </a:dk1>
        <a:lt1>
          <a:srgbClr val="DEF6F1"/>
        </a:lt1>
        <a:dk2>
          <a:srgbClr val="969696"/>
        </a:dk2>
        <a:lt2>
          <a:srgbClr val="000000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</a:extraClrScheme>
    <a:extraClrScheme>
      <a:clrScheme name="Default Color Scheme 5">
        <a:dk1>
          <a:srgbClr val="000000"/>
        </a:dk1>
        <a:lt1>
          <a:srgbClr val="FFFFD9"/>
        </a:lt1>
        <a:dk2>
          <a:srgbClr val="777777"/>
        </a:dk2>
        <a:lt2>
          <a:srgbClr val="000000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</a:extraClrScheme>
    <a:extraClrScheme>
      <a:clrScheme name="Default Color Scheme 6">
        <a:dk1>
          <a:srgbClr val="FFFFFF"/>
        </a:dk1>
        <a:lt1>
          <a:srgbClr val="008080"/>
        </a:lt1>
        <a:dk2>
          <a:srgbClr val="005A58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</a:extraClrScheme>
    <a:extraClrScheme>
      <a:clrScheme name="Default Color Scheme 7">
        <a:dk1>
          <a:srgbClr val="FFFFFF"/>
        </a:dk1>
        <a:lt1>
          <a:srgbClr val="800000"/>
        </a:lt1>
        <a:dk2>
          <a:srgbClr val="5C1F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</a:extraClrScheme>
    <a:extraClrScheme>
      <a:clrScheme name="Default Color Scheme 8">
        <a:dk1>
          <a:srgbClr val="FFFFFF"/>
        </a:dk1>
        <a:lt1>
          <a:srgbClr val="000099"/>
        </a:lt1>
        <a:dk2>
          <a:srgbClr val="003366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</a:extraClrScheme>
    <a:extraClrScheme>
      <a:clrScheme name="Default Color Scheme 9">
        <a:dk1>
          <a:srgbClr val="FFFFFF"/>
        </a:dk1>
        <a:lt1>
          <a:srgbClr val="000000"/>
        </a:lt1>
        <a:dk2>
          <a:srgbClr val="336699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</a:extraClrScheme>
    <a:extraClrScheme>
      <a:clrScheme name="Default Color Scheme 10">
        <a:dk1>
          <a:srgbClr val="FFFFFF"/>
        </a:dk1>
        <a:lt1>
          <a:srgbClr val="686B5D"/>
        </a:lt1>
        <a:dk2>
          <a:srgbClr val="777777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</a:extraClrScheme>
    <a:extraClrScheme>
      <a:clrScheme name="Default Color Scheme 11">
        <a:dk1>
          <a:srgbClr val="FFFFFF"/>
        </a:dk1>
        <a:lt1>
          <a:srgbClr val="666699"/>
        </a:lt1>
        <a:dk2>
          <a:srgbClr val="3E3E5C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</a:extraClrScheme>
    <a:extraClrScheme>
      <a:clrScheme name="Default Color Scheme 12">
        <a:dk1>
          <a:srgbClr val="FFFFFF"/>
        </a:dk1>
        <a:lt1>
          <a:srgbClr val="523E26"/>
        </a:lt1>
        <a:dk2>
          <a:srgbClr val="2D2015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2258</Words>
  <Application>Microsoft Office PowerPoint</Application>
  <PresentationFormat>Ekran Gösterisi (4:3)</PresentationFormat>
  <Paragraphs>332</Paragraphs>
  <Slides>28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5" baseType="lpstr">
      <vt:lpstr>宋体</vt:lpstr>
      <vt:lpstr>Arial</vt:lpstr>
      <vt:lpstr>Calibri</vt:lpstr>
      <vt:lpstr>Calibri Light</vt:lpstr>
      <vt:lpstr>Garamond</vt:lpstr>
      <vt:lpstr>Wingdings</vt:lpstr>
      <vt:lpstr>Office 主题</vt:lpstr>
      <vt:lpstr>PowerPoint Sunusu</vt:lpstr>
      <vt:lpstr>ENDOCRİNEA CYSTEMA (ENDOKRİN SİSTEM)</vt:lpstr>
      <vt:lpstr>ENDOKRİN SİSTEME AİT ANATOMİK TERİMLER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Cevdet_</dc:creator>
  <cp:lastModifiedBy>KILIÇ</cp:lastModifiedBy>
  <cp:revision>2</cp:revision>
  <dcterms:created xsi:type="dcterms:W3CDTF">2018-10-06T20:45:18Z</dcterms:created>
  <dcterms:modified xsi:type="dcterms:W3CDTF">2019-05-09T11:53:46Z</dcterms:modified>
</cp:coreProperties>
</file>