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414" r:id="rId2"/>
    <p:sldId id="421" r:id="rId3"/>
    <p:sldId id="444" r:id="rId4"/>
    <p:sldId id="447" r:id="rId5"/>
    <p:sldId id="452" r:id="rId6"/>
    <p:sldId id="451" r:id="rId7"/>
    <p:sldId id="445" r:id="rId8"/>
    <p:sldId id="454" r:id="rId9"/>
    <p:sldId id="449" r:id="rId10"/>
    <p:sldId id="448" r:id="rId11"/>
    <p:sldId id="416" r:id="rId12"/>
    <p:sldId id="422" r:id="rId13"/>
    <p:sldId id="415" r:id="rId14"/>
    <p:sldId id="417" r:id="rId15"/>
    <p:sldId id="458" r:id="rId16"/>
    <p:sldId id="45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00" autoAdjust="0"/>
    <p:restoredTop sz="94660"/>
  </p:normalViewPr>
  <p:slideViewPr>
    <p:cSldViewPr snapToGrid="0">
      <p:cViewPr varScale="1">
        <p:scale>
          <a:sx n="73" d="100"/>
          <a:sy n="73" d="100"/>
        </p:scale>
        <p:origin x="7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0D26F-EAEE-4BB4-B0B0-9649BE564DC4}" type="datetimeFigureOut">
              <a:rPr lang="tr-TR" smtClean="0"/>
              <a:t>24.01.2018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133E7-B71D-4CB8-B165-034DC755D3AB}" type="slidenum">
              <a:rPr lang="tr-TR" smtClean="0"/>
              <a:t>‹#›</a:t>
            </a:fld>
            <a:endParaRPr lang="tr-TR"/>
          </a:p>
        </p:txBody>
      </p:sp>
    </p:spTree>
    <p:extLst>
      <p:ext uri="{BB962C8B-B14F-4D97-AF65-F5344CB8AC3E}">
        <p14:creationId xmlns:p14="http://schemas.microsoft.com/office/powerpoint/2010/main" val="4163517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4C3950-B3B7-4405-A97F-F7AFFFEBE77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418430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4C3950-B3B7-4405-A97F-F7AFFFEBE77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246573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4C3950-B3B7-4405-A97F-F7AFFFEBE77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7123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4C3950-B3B7-4405-A97F-F7AFFFEBE77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400779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4C3950-B3B7-4405-A97F-F7AFFFEBE77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265023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4C3950-B3B7-4405-A97F-F7AFFFEBE77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3502795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4C3950-B3B7-4405-A97F-F7AFFFEBE77A}"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656611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4C3950-B3B7-4405-A97F-F7AFFFEBE77A}"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920165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4C3950-B3B7-4405-A97F-F7AFFFEBE77A}"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216078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4C3950-B3B7-4405-A97F-F7AFFFEBE77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500635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4C3950-B3B7-4405-A97F-F7AFFFEBE77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A0623C-A706-4941-BD9B-0749C7DF5AF3}" type="slidenum">
              <a:rPr lang="tr-TR" smtClean="0"/>
              <a:t>‹#›</a:t>
            </a:fld>
            <a:endParaRPr lang="tr-TR"/>
          </a:p>
        </p:txBody>
      </p:sp>
    </p:spTree>
    <p:extLst>
      <p:ext uri="{BB962C8B-B14F-4D97-AF65-F5344CB8AC3E}">
        <p14:creationId xmlns:p14="http://schemas.microsoft.com/office/powerpoint/2010/main" val="133881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4C3950-B3B7-4405-A97F-F7AFFFEBE77A}"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0623C-A706-4941-BD9B-0749C7DF5AF3}" type="slidenum">
              <a:rPr lang="tr-TR" smtClean="0"/>
              <a:t>‹#›</a:t>
            </a:fld>
            <a:endParaRPr lang="tr-TR"/>
          </a:p>
        </p:txBody>
      </p:sp>
    </p:spTree>
    <p:extLst>
      <p:ext uri="{BB962C8B-B14F-4D97-AF65-F5344CB8AC3E}">
        <p14:creationId xmlns:p14="http://schemas.microsoft.com/office/powerpoint/2010/main" val="1477050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tureb.com.t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4148" y="936010"/>
            <a:ext cx="6060972" cy="4524315"/>
          </a:xfrm>
          <a:prstGeom prst="rect">
            <a:avLst/>
          </a:prstGeom>
        </p:spPr>
        <p:txBody>
          <a:bodyPr wrap="square">
            <a:spAutoFit/>
          </a:bodyPr>
          <a:lstStyle/>
          <a:p>
            <a:pPr indent="457200" algn="just"/>
            <a:r>
              <a:rPr lang="tr-TR" sz="2400" dirty="0" smtClean="0">
                <a:latin typeface="Cambria" panose="02040503050406030204" pitchFamily="18" charset="0"/>
                <a:ea typeface="Times New Roman" panose="02020603050405020304" pitchFamily="18" charset="0"/>
                <a:cs typeface="Times New Roman" panose="02020603050405020304" pitchFamily="18" charset="0"/>
              </a:rPr>
              <a:t>RÜZGAR ENERJİSİ  </a:t>
            </a:r>
          </a:p>
          <a:p>
            <a:pPr indent="457200" algn="just"/>
            <a:r>
              <a:rPr lang="tr-TR" sz="2400" dirty="0">
                <a:latin typeface="Cambria" panose="02040503050406030204" pitchFamily="18" charset="0"/>
                <a:ea typeface="Times New Roman" panose="02020603050405020304" pitchFamily="18" charset="0"/>
                <a:cs typeface="Times New Roman" panose="02020603050405020304" pitchFamily="18" charset="0"/>
              </a:rPr>
              <a:t>Dünyada yenilenebilir enerji kaynakları içerisinde rüzgar enerjisi en gelişmiş olan ve ticari anlamda en elverişli enerji </a:t>
            </a:r>
            <a:r>
              <a:rPr lang="tr-TR" sz="2400" dirty="0" smtClean="0">
                <a:latin typeface="Cambria" panose="02040503050406030204" pitchFamily="18" charset="0"/>
                <a:ea typeface="Times New Roman" panose="02020603050405020304" pitchFamily="18" charset="0"/>
                <a:cs typeface="Times New Roman" panose="02020603050405020304" pitchFamily="18" charset="0"/>
              </a:rPr>
              <a:t>türüdür (</a:t>
            </a:r>
            <a:r>
              <a:rPr lang="tr-TR" sz="2400" dirty="0" err="1" smtClean="0">
                <a:latin typeface="Cambria" panose="02040503050406030204" pitchFamily="18" charset="0"/>
                <a:ea typeface="Times New Roman" panose="02020603050405020304" pitchFamily="18" charset="0"/>
                <a:cs typeface="Times New Roman" panose="02020603050405020304" pitchFamily="18" charset="0"/>
              </a:rPr>
              <a:t>Albostan</a:t>
            </a:r>
            <a:r>
              <a:rPr lang="tr-TR" sz="2400" dirty="0" smtClean="0">
                <a:latin typeface="Cambria" panose="02040503050406030204" pitchFamily="18" charset="0"/>
                <a:ea typeface="Times New Roman" panose="02020603050405020304" pitchFamily="18" charset="0"/>
                <a:cs typeface="Times New Roman" panose="02020603050405020304" pitchFamily="18" charset="0"/>
              </a:rPr>
              <a:t> vd., 2009). </a:t>
            </a:r>
            <a:r>
              <a:rPr lang="tr-TR" sz="2400" dirty="0">
                <a:latin typeface="Cambria" panose="02040503050406030204" pitchFamily="18" charset="0"/>
                <a:ea typeface="Times New Roman" panose="02020603050405020304" pitchFamily="18" charset="0"/>
                <a:cs typeface="Times New Roman" panose="02020603050405020304" pitchFamily="18" charset="0"/>
              </a:rPr>
              <a:t>Bu gelişmeye paralel olarak dünyada rüzgar enerjisine bağlı olan kurulu güç 2014 yılı sonunda 369.553 </a:t>
            </a:r>
            <a:r>
              <a:rPr lang="tr-TR" sz="2400" dirty="0" err="1">
                <a:latin typeface="Cambria" panose="02040503050406030204" pitchFamily="18" charset="0"/>
                <a:ea typeface="Times New Roman" panose="02020603050405020304" pitchFamily="18" charset="0"/>
                <a:cs typeface="Times New Roman" panose="02020603050405020304" pitchFamily="18" charset="0"/>
              </a:rPr>
              <a:t>MW’a</a:t>
            </a:r>
            <a:r>
              <a:rPr lang="tr-TR" sz="2400" dirty="0">
                <a:latin typeface="Cambria" panose="02040503050406030204" pitchFamily="18" charset="0"/>
                <a:ea typeface="Times New Roman" panose="02020603050405020304" pitchFamily="18" charset="0"/>
                <a:cs typeface="Times New Roman" panose="02020603050405020304" pitchFamily="18" charset="0"/>
              </a:rPr>
              <a:t> ulaşmıştır.  Rüzgar gücünden elektrik enerjisi üretiminde Çin son yıllarda göstermiş olduğu gelişme ile ilk sırada yer almakta; ABD, Almanya ve İspanya bu ülkeyi takip etmektedir (GWEC, 2015). </a:t>
            </a:r>
          </a:p>
        </p:txBody>
      </p:sp>
      <p:pic>
        <p:nvPicPr>
          <p:cNvPr id="1026" name="Picture 2" descr="WİND ENERGY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4992" y="1196589"/>
            <a:ext cx="4123202" cy="4655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162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783771" y="1568829"/>
            <a:ext cx="10468234" cy="4949536"/>
          </a:xfrm>
          <a:prstGeom prst="rect">
            <a:avLst/>
          </a:prstGeom>
        </p:spPr>
      </p:pic>
      <p:sp>
        <p:nvSpPr>
          <p:cNvPr id="4" name="Dikdörtgen 3"/>
          <p:cNvSpPr/>
          <p:nvPr/>
        </p:nvSpPr>
        <p:spPr>
          <a:xfrm>
            <a:off x="1280160" y="1005840"/>
            <a:ext cx="9065623" cy="352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Türkiye’nin rüzgar enerjisi kurulu güç gelişimi (2002-2017)</a:t>
            </a:r>
            <a:endParaRPr lang="tr-TR" dirty="0"/>
          </a:p>
        </p:txBody>
      </p:sp>
    </p:spTree>
    <p:extLst>
      <p:ext uri="{BB962C8B-B14F-4D97-AF65-F5344CB8AC3E}">
        <p14:creationId xmlns:p14="http://schemas.microsoft.com/office/powerpoint/2010/main" val="1066558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6469" y="1028343"/>
            <a:ext cx="9810205" cy="5262979"/>
          </a:xfrm>
          <a:prstGeom prst="rect">
            <a:avLst/>
          </a:prstGeom>
        </p:spPr>
        <p:txBody>
          <a:bodyPr wrap="square">
            <a:spAutoFit/>
          </a:bodyPr>
          <a:lstStyle/>
          <a:p>
            <a:pPr algn="just"/>
            <a:r>
              <a:rPr lang="tr-TR" sz="2400" dirty="0" err="1" smtClean="0">
                <a:latin typeface="Cambria" panose="02040503050406030204" pitchFamily="18" charset="0"/>
              </a:rPr>
              <a:t>REPA’ya</a:t>
            </a:r>
            <a:r>
              <a:rPr lang="tr-TR" sz="2400" dirty="0" smtClean="0">
                <a:latin typeface="Cambria" panose="02040503050406030204" pitchFamily="18" charset="0"/>
              </a:rPr>
              <a:t> </a:t>
            </a:r>
            <a:r>
              <a:rPr lang="tr-TR" sz="2400" dirty="0">
                <a:latin typeface="Cambria" panose="02040503050406030204" pitchFamily="18" charset="0"/>
              </a:rPr>
              <a:t>göre Ege ve Marmara sahilleri Türkiye’nin en iyi rüzgar potansiyeline sahip olan alanlarıdır (Güler, 2009). Bu çalışmada yerden 30 m, 50 m,70 m ve 100 m yükseklikteki rüzgar hızlarının gösterildiği haritalar hazırlanmıştır. Yerleşim alanları dışında yerden </a:t>
            </a:r>
            <a:r>
              <a:rPr lang="tr-TR" sz="2400" dirty="0" smtClean="0">
                <a:latin typeface="Cambria" panose="02040503050406030204" pitchFamily="18" charset="0"/>
              </a:rPr>
              <a:t> Türkiye’nin </a:t>
            </a:r>
            <a:r>
              <a:rPr lang="tr-TR" sz="2400" dirty="0">
                <a:latin typeface="Cambria" panose="02040503050406030204" pitchFamily="18" charset="0"/>
              </a:rPr>
              <a:t>Enerji Kaynakları </a:t>
            </a:r>
            <a:r>
              <a:rPr lang="tr-TR" sz="2400" dirty="0" smtClean="0">
                <a:latin typeface="Cambria" panose="02040503050406030204" pitchFamily="18" charset="0"/>
              </a:rPr>
              <a:t>371 50 </a:t>
            </a:r>
            <a:r>
              <a:rPr lang="tr-TR" sz="2400" dirty="0">
                <a:latin typeface="Cambria" panose="02040503050406030204" pitchFamily="18" charset="0"/>
              </a:rPr>
              <a:t>m yükseklikteki rüzgar hızları Marmara, Batı Karadeniz, Doğu Akdeniz kıyılarında 6.0-7.0 m/</a:t>
            </a:r>
            <a:r>
              <a:rPr lang="tr-TR" sz="2400" dirty="0" err="1">
                <a:latin typeface="Cambria" panose="02040503050406030204" pitchFamily="18" charset="0"/>
              </a:rPr>
              <a:t>sn</a:t>
            </a:r>
            <a:r>
              <a:rPr lang="tr-TR" sz="2400" dirty="0">
                <a:latin typeface="Cambria" panose="02040503050406030204" pitchFamily="18" charset="0"/>
              </a:rPr>
              <a:t>, iç kesimlerde ise 5.5-6.5 m/</a:t>
            </a:r>
            <a:r>
              <a:rPr lang="tr-TR" sz="2400" dirty="0" err="1">
                <a:latin typeface="Cambria" panose="02040503050406030204" pitchFamily="18" charset="0"/>
              </a:rPr>
              <a:t>sn</a:t>
            </a:r>
            <a:r>
              <a:rPr lang="tr-TR" sz="2400" dirty="0">
                <a:latin typeface="Cambria" panose="02040503050406030204" pitchFamily="18" charset="0"/>
              </a:rPr>
              <a:t> civarındadır. Batı Akdeniz kıyılarında 5,0-6,0 m/</a:t>
            </a:r>
            <a:r>
              <a:rPr lang="tr-TR" sz="2400" dirty="0" err="1">
                <a:latin typeface="Cambria" panose="02040503050406030204" pitchFamily="18" charset="0"/>
              </a:rPr>
              <a:t>sn</a:t>
            </a:r>
            <a:r>
              <a:rPr lang="tr-TR" sz="2400" dirty="0">
                <a:latin typeface="Cambria" panose="02040503050406030204" pitchFamily="18" charset="0"/>
              </a:rPr>
              <a:t> iç kesimlerinde 4,5-5,5 m/</a:t>
            </a:r>
            <a:r>
              <a:rPr lang="tr-TR" sz="2400" dirty="0" err="1">
                <a:latin typeface="Cambria" panose="02040503050406030204" pitchFamily="18" charset="0"/>
              </a:rPr>
              <a:t>sn</a:t>
            </a:r>
            <a:r>
              <a:rPr lang="tr-TR" sz="2400" dirty="0">
                <a:latin typeface="Cambria" panose="02040503050406030204" pitchFamily="18" charset="0"/>
              </a:rPr>
              <a:t>, Kuzeybatı Ege kıyılarında 7,0-8,5 m/</a:t>
            </a:r>
            <a:r>
              <a:rPr lang="tr-TR" sz="2400" dirty="0" err="1">
                <a:latin typeface="Cambria" panose="02040503050406030204" pitchFamily="18" charset="0"/>
              </a:rPr>
              <a:t>sn</a:t>
            </a:r>
            <a:r>
              <a:rPr lang="tr-TR" sz="2400" dirty="0">
                <a:latin typeface="Cambria" panose="02040503050406030204" pitchFamily="18" charset="0"/>
              </a:rPr>
              <a:t>, iç kesimlerde ise 6,5-7,0 m/</a:t>
            </a:r>
            <a:r>
              <a:rPr lang="tr-TR" sz="2400" dirty="0" err="1">
                <a:latin typeface="Cambria" panose="02040503050406030204" pitchFamily="18" charset="0"/>
              </a:rPr>
              <a:t>sn’dir</a:t>
            </a:r>
            <a:r>
              <a:rPr lang="tr-TR" sz="2400" dirty="0">
                <a:latin typeface="Cambria" panose="02040503050406030204" pitchFamily="18" charset="0"/>
              </a:rPr>
              <a:t> (Çağlar, vd. 2008).  Özellikle, Ege denizi kuzeydoğusu rüzgar potansiyeli yönünden oldukça iyi durumdadır. Ayrıca İç Anadolu Bölgesi’nin doğusu, Orta Toroslar ve Doğu Akdeniz’de ortalama rüzgar hızı değerleri yönünden enerji üretimi için oldukça elverişlidir. Orta şiddete sahip ve elektrik enerjisi üretimi açısından uygun olmayan alanlar Türkiye’de geniş yer </a:t>
            </a:r>
            <a:r>
              <a:rPr lang="tr-TR" sz="2400" dirty="0" smtClean="0">
                <a:latin typeface="Cambria" panose="02040503050406030204" pitchFamily="18" charset="0"/>
              </a:rPr>
              <a:t>kaplamaktadır.</a:t>
            </a:r>
            <a:endParaRPr lang="tr-TR" sz="2400" dirty="0">
              <a:latin typeface="Cambria" panose="02040503050406030204" pitchFamily="18" charset="0"/>
            </a:endParaRPr>
          </a:p>
        </p:txBody>
      </p:sp>
    </p:spTree>
    <p:extLst>
      <p:ext uri="{BB962C8B-B14F-4D97-AF65-F5344CB8AC3E}">
        <p14:creationId xmlns:p14="http://schemas.microsoft.com/office/powerpoint/2010/main" val="3510722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3"/>
          <p:cNvGrpSpPr>
            <a:grpSpLocks/>
          </p:cNvGrpSpPr>
          <p:nvPr/>
        </p:nvGrpSpPr>
        <p:grpSpPr bwMode="auto">
          <a:xfrm>
            <a:off x="1851434" y="1549672"/>
            <a:ext cx="8713787" cy="4284663"/>
            <a:chOff x="158" y="164"/>
            <a:chExt cx="5444" cy="2631"/>
          </a:xfrm>
        </p:grpSpPr>
        <p:pic>
          <p:nvPicPr>
            <p:cNvPr id="4" name="Picture 14" descr="Turkiy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 y="164"/>
              <a:ext cx="5444" cy="2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15"/>
            <p:cNvGrpSpPr>
              <a:grpSpLocks/>
            </p:cNvGrpSpPr>
            <p:nvPr/>
          </p:nvGrpSpPr>
          <p:grpSpPr bwMode="auto">
            <a:xfrm>
              <a:off x="3969" y="2160"/>
              <a:ext cx="1497" cy="635"/>
              <a:chOff x="3379" y="2387"/>
              <a:chExt cx="1497" cy="635"/>
            </a:xfrm>
          </p:grpSpPr>
          <p:pic>
            <p:nvPicPr>
              <p:cNvPr id="7" name="Picture 16" descr="Hi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4" y="2387"/>
                <a:ext cx="590" cy="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7" descr="Hiz"/>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4" y="2432"/>
                <a:ext cx="408" cy="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8" descr="Hiz"/>
              <p:cNvPicPr>
                <a:picLocks noChangeAspect="1" noChangeArrowheads="1"/>
              </p:cNvPicPr>
              <p:nvPr/>
            </p:nvPicPr>
            <p:blipFill>
              <a:blip r:embed="rId5">
                <a:extLst>
                  <a:ext uri="{28A0092B-C50C-407E-A947-70E740481C1C}">
                    <a14:useLocalDpi xmlns:a14="http://schemas.microsoft.com/office/drawing/2010/main" val="0"/>
                  </a:ext>
                </a:extLst>
              </a:blip>
              <a:srcRect b="-156"/>
              <a:stretch>
                <a:fillRect/>
              </a:stretch>
            </p:blipFill>
            <p:spPr bwMode="auto">
              <a:xfrm>
                <a:off x="4468" y="2387"/>
                <a:ext cx="408" cy="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9"/>
              <p:cNvSpPr>
                <a:spLocks noChangeArrowheads="1"/>
              </p:cNvSpPr>
              <p:nvPr/>
            </p:nvSpPr>
            <p:spPr bwMode="auto">
              <a:xfrm>
                <a:off x="3379" y="2387"/>
                <a:ext cx="1497" cy="635"/>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fr-BE" altLang="tr-TR"/>
              </a:p>
            </p:txBody>
          </p:sp>
        </p:grpSp>
        <p:sp>
          <p:nvSpPr>
            <p:cNvPr id="6" name="Text Box 20"/>
            <p:cNvSpPr txBox="1">
              <a:spLocks noChangeArrowheads="1"/>
            </p:cNvSpPr>
            <p:nvPr/>
          </p:nvSpPr>
          <p:spPr bwMode="auto">
            <a:xfrm>
              <a:off x="802" y="2568"/>
              <a:ext cx="2916"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800" b="1">
                  <a:solidFill>
                    <a:srgbClr val="990033"/>
                  </a:solidFill>
                  <a:latin typeface="Arial" panose="020B0604020202020204" pitchFamily="34" charset="0"/>
                </a:rPr>
                <a:t>Türkiye Yıllık Ortalama Rüzgar Hızı, 50 m </a:t>
              </a:r>
            </a:p>
          </p:txBody>
        </p:sp>
      </p:grpSp>
    </p:spTree>
    <p:extLst>
      <p:ext uri="{BB962C8B-B14F-4D97-AF65-F5344CB8AC3E}">
        <p14:creationId xmlns:p14="http://schemas.microsoft.com/office/powerpoint/2010/main" val="3466199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0" y="992777"/>
            <a:ext cx="10332720" cy="4893647"/>
          </a:xfrm>
          <a:prstGeom prst="rect">
            <a:avLst/>
          </a:prstGeom>
        </p:spPr>
        <p:txBody>
          <a:bodyPr wrap="square">
            <a:spAutoFit/>
          </a:bodyPr>
          <a:lstStyle/>
          <a:p>
            <a:pPr indent="457200" algn="just"/>
            <a:r>
              <a:rPr lang="tr-TR" sz="2400" dirty="0">
                <a:latin typeface="Cambria" panose="02040503050406030204" pitchFamily="18" charset="0"/>
                <a:ea typeface="Times New Roman" panose="02020603050405020304" pitchFamily="18" charset="0"/>
                <a:cs typeface="Times New Roman" panose="02020603050405020304" pitchFamily="18" charset="0"/>
              </a:rPr>
              <a:t>Türkiye yüzölçümü itibariyle geniş bir alana sahiptir. Ayrıca iklim özellikleri nedeniyle de  önemli bir rüzgar potansiyeli barındırmaktadır (Erdoğdu, 2009). Türkiye’deki rüzgar enerjisi potansiyeli; rüzgar hızına ve rüzgarın sürekliliğine bağlı olarak bölgeler ölçeğinde farklılık göstermektedir. Elektrik İşleri Etüt İdaresi (EİE) tarafından Türkiye’nin rüzgar potansiyelini belirlemek amacıyla bir çalışma yapılmış ve bunun sonucu 2006 yılında Türkiye Rüzgar Potansiyeli Atlası (REPA) hazırlanmıştır. Bu atlas Türkiye’de orta ölçekli sayısal hava tahmin modeli ve mikro ölçekli rüzgar akış modeli kullanılarak üretilen rüzgar kaynak bilgileri verilmektedir. Bu çalışmalar ışığında Türkiye’de elektrik üretilebilecek rüzgar enerjisi potansiyeli rüzgar hızı 7,0 m/</a:t>
            </a:r>
            <a:r>
              <a:rPr lang="tr-TR" sz="2400" dirty="0" err="1">
                <a:latin typeface="Cambria" panose="02040503050406030204" pitchFamily="18" charset="0"/>
                <a:ea typeface="Times New Roman" panose="02020603050405020304" pitchFamily="18" charset="0"/>
                <a:cs typeface="Times New Roman" panose="02020603050405020304" pitchFamily="18" charset="0"/>
              </a:rPr>
              <a:t>sn</a:t>
            </a:r>
            <a:r>
              <a:rPr lang="tr-TR" sz="2400" dirty="0">
                <a:latin typeface="Cambria" panose="02040503050406030204" pitchFamily="18" charset="0"/>
                <a:ea typeface="Times New Roman" panose="02020603050405020304" pitchFamily="18" charset="0"/>
                <a:cs typeface="Times New Roman" panose="02020603050405020304" pitchFamily="18" charset="0"/>
              </a:rPr>
              <a:t> üzeri değerlere göre hesaplandığında 10.463 MW deniz, 37.386 MW kara olmak üzere toplam 47.849 MW olarak belirlenmiştir </a:t>
            </a:r>
          </a:p>
          <a:p>
            <a:pPr indent="457200" algn="just">
              <a:spcAft>
                <a:spcPts val="0"/>
              </a:spcAft>
            </a:pPr>
            <a:r>
              <a:rPr lang="tr-TR" sz="2400" b="1" dirty="0">
                <a:latin typeface="Cambria" panose="02040503050406030204" pitchFamily="18" charset="0"/>
                <a:ea typeface="Times New Roman" panose="02020603050405020304" pitchFamily="18" charset="0"/>
              </a:rPr>
              <a:t> </a:t>
            </a:r>
            <a:endParaRPr lang="tr-TR" sz="2400" i="1" dirty="0">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3111914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3509" y="328307"/>
            <a:ext cx="6884125" cy="6370975"/>
          </a:xfrm>
          <a:prstGeom prst="rect">
            <a:avLst/>
          </a:prstGeom>
        </p:spPr>
        <p:txBody>
          <a:bodyPr wrap="square">
            <a:spAutoFit/>
          </a:bodyPr>
          <a:lstStyle/>
          <a:p>
            <a:pPr algn="just"/>
            <a:r>
              <a:rPr lang="tr-TR" sz="2400" dirty="0">
                <a:latin typeface="Cambria" panose="02040503050406030204" pitchFamily="18" charset="0"/>
              </a:rPr>
              <a:t>Dünyada rüzgardan enerji kaynağı olarak yararlanma konusundaki gelişmelerin 1980 yılından sonra ortaya çıktığı ve hızla yayıldığı görülmektedir. Ülkemizde ise rüzgar enerjisinin öneminin anlaşılması, 1990’lı yılların ortalarına rastlamaktadır. 1980’li yıllarda </a:t>
            </a:r>
            <a:r>
              <a:rPr lang="tr-TR" sz="2400" dirty="0" err="1">
                <a:latin typeface="Cambria" panose="02040503050406030204" pitchFamily="18" charset="0"/>
              </a:rPr>
              <a:t>klimatik</a:t>
            </a:r>
            <a:r>
              <a:rPr lang="tr-TR" sz="2400" dirty="0">
                <a:latin typeface="Cambria" panose="02040503050406030204" pitchFamily="18" charset="0"/>
              </a:rPr>
              <a:t> amaçlı rüzgar enerji ölçümleri yapılmakla birlikte bu ölçümler istasyonların yerleşim yerlerine yakınlığı nedeniyle gerçek rüzgâr enerji potansiyelini yansıtır nitelikte olmamıştır. Ayrıca 1986 yılında İzmir Çeşme’deki turistik bir tesiste başlanan 55kW güç kapasiteli rüzgar enerjisi üretimi dışında bu yıllarda uluslararası nitelikte bir ticari rüzgâr enerji sistemi bulunmamaktaydı. 1990’lı yıllara gelindiği zaman EİE önceki yıllara ait birikimleri de dikkate alarak araştırma ve geliştirme çalışmaları hız kazanmıştır. </a:t>
            </a:r>
          </a:p>
        </p:txBody>
      </p:sp>
      <p:pic>
        <p:nvPicPr>
          <p:cNvPr id="1026" name="Picture 2" descr="WİND ENERGY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7634" y="625475"/>
            <a:ext cx="4810125"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İND ENERGY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7634" y="3513794"/>
            <a:ext cx="4810125" cy="2657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774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245067" y="0"/>
            <a:ext cx="8904773" cy="5102596"/>
          </a:xfrm>
          <a:prstGeom prst="rect">
            <a:avLst/>
          </a:prstGeom>
        </p:spPr>
      </p:pic>
      <p:sp>
        <p:nvSpPr>
          <p:cNvPr id="3" name="Dikdörtgen 2"/>
          <p:cNvSpPr/>
          <p:nvPr/>
        </p:nvSpPr>
        <p:spPr>
          <a:xfrm rot="10800000" flipV="1">
            <a:off x="1724296" y="5748105"/>
            <a:ext cx="7798526" cy="646331"/>
          </a:xfrm>
          <a:prstGeom prst="rect">
            <a:avLst/>
          </a:prstGeom>
        </p:spPr>
        <p:txBody>
          <a:bodyPr wrap="square">
            <a:spAutoFit/>
          </a:bodyPr>
          <a:lstStyle/>
          <a:p>
            <a:r>
              <a:rPr lang="tr-TR" dirty="0" smtClean="0"/>
              <a:t>Konu ile ilgili daha geniş bilgi yukarıdaki makalede bulunmaktadır.</a:t>
            </a:r>
          </a:p>
          <a:p>
            <a:r>
              <a:rPr lang="tr-TR" dirty="0" smtClean="0"/>
              <a:t>http</a:t>
            </a:r>
            <a:r>
              <a:rPr lang="tr-TR" dirty="0"/>
              <a:t>://dergiler.ankara.edu.tr/dergiler/47/1924/20179.pdf</a:t>
            </a:r>
          </a:p>
        </p:txBody>
      </p:sp>
    </p:spTree>
    <p:extLst>
      <p:ext uri="{BB962C8B-B14F-4D97-AF65-F5344CB8AC3E}">
        <p14:creationId xmlns:p14="http://schemas.microsoft.com/office/powerpoint/2010/main" val="2760656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8586" y="762000"/>
            <a:ext cx="10838563" cy="5170646"/>
          </a:xfrm>
          <a:prstGeom prst="rect">
            <a:avLst/>
          </a:prstGeom>
        </p:spPr>
        <p:txBody>
          <a:bodyPr wrap="square">
            <a:spAutoFit/>
          </a:bodyPr>
          <a:lstStyle/>
          <a:p>
            <a:endParaRPr lang="tr-TR" dirty="0" smtClean="0"/>
          </a:p>
          <a:p>
            <a:pPr algn="just"/>
            <a:r>
              <a:rPr lang="tr-TR" sz="1600" dirty="0" smtClean="0">
                <a:latin typeface="Cambria" panose="02040503050406030204" pitchFamily="18" charset="0"/>
              </a:rPr>
              <a:t>Kaynakça: </a:t>
            </a:r>
          </a:p>
          <a:p>
            <a:pPr algn="just"/>
            <a:r>
              <a:rPr lang="tr-TR" sz="1600" dirty="0" smtClean="0">
                <a:latin typeface="Cambria" panose="02040503050406030204" pitchFamily="18" charset="0"/>
              </a:rPr>
              <a:t>Akova</a:t>
            </a:r>
            <a:r>
              <a:rPr lang="tr-TR" sz="1600" dirty="0">
                <a:latin typeface="Cambria" panose="02040503050406030204" pitchFamily="18" charset="0"/>
              </a:rPr>
              <a:t>, İ. 2008. Yenilenebilir Enerji Kaynakları, Nobel Yayınları No:1229, Ankara. </a:t>
            </a:r>
            <a:endParaRPr lang="tr-TR" sz="1600" dirty="0" smtClean="0">
              <a:latin typeface="Cambria" panose="02040503050406030204" pitchFamily="18" charset="0"/>
            </a:endParaRPr>
          </a:p>
          <a:p>
            <a:pPr algn="just"/>
            <a:r>
              <a:rPr lang="tr-TR" sz="1600" dirty="0" err="1" smtClean="0">
                <a:latin typeface="Cambria" panose="02040503050406030204" pitchFamily="18" charset="0"/>
              </a:rPr>
              <a:t>Albostan</a:t>
            </a:r>
            <a:r>
              <a:rPr lang="tr-TR" sz="1600" dirty="0">
                <a:latin typeface="Cambria" panose="02040503050406030204" pitchFamily="18" charset="0"/>
              </a:rPr>
              <a:t>, A., Çekiç, Y. ve Eren, L. 2009. Rüzgar Enerjisinin Türkiye’nin Arz Güvenliğine Etkisi, Gazi Üniversitesi Müh.  Mim. Fak. Dergisi,  24 (4): 641-649. </a:t>
            </a:r>
            <a:endParaRPr lang="tr-TR" sz="1600" dirty="0" smtClean="0">
              <a:latin typeface="Cambria" panose="02040503050406030204" pitchFamily="18" charset="0"/>
            </a:endParaRPr>
          </a:p>
          <a:p>
            <a:pPr algn="just"/>
            <a:r>
              <a:rPr lang="tr-TR" sz="1600" dirty="0">
                <a:latin typeface="Cambria" panose="02040503050406030204" pitchFamily="18" charset="0"/>
              </a:rPr>
              <a:t>Çağlar, Ü., </a:t>
            </a:r>
            <a:r>
              <a:rPr lang="tr-TR" sz="1600" dirty="0" err="1">
                <a:latin typeface="Cambria" panose="02040503050406030204" pitchFamily="18" charset="0"/>
              </a:rPr>
              <a:t>Ceniz</a:t>
            </a:r>
            <a:r>
              <a:rPr lang="tr-TR" sz="1600" dirty="0">
                <a:latin typeface="Cambria" panose="02040503050406030204" pitchFamily="18" charset="0"/>
              </a:rPr>
              <a:t>, C., </a:t>
            </a:r>
            <a:r>
              <a:rPr lang="tr-TR" sz="1600" dirty="0" err="1">
                <a:latin typeface="Cambria" panose="02040503050406030204" pitchFamily="18" charset="0"/>
              </a:rPr>
              <a:t>Çakam</a:t>
            </a:r>
            <a:r>
              <a:rPr lang="tr-TR" sz="1600" dirty="0">
                <a:latin typeface="Cambria" panose="02040503050406030204" pitchFamily="18" charset="0"/>
              </a:rPr>
              <a:t>, E., Onan, M. ve Kocaoğlu, Ş. 2008. Türkiye’nin Atıl Enerji Kaynağı: Rüzgar Enerjisi,  2. Ulusal  İktisat Kongresi, 1-16,20–22 Şubat 2008, İzmir. </a:t>
            </a:r>
          </a:p>
          <a:p>
            <a:pPr algn="just"/>
            <a:r>
              <a:rPr lang="tr-TR" sz="1600" dirty="0" smtClean="0">
                <a:latin typeface="Cambria" panose="02040503050406030204" pitchFamily="18" charset="0"/>
              </a:rPr>
              <a:t>Güler</a:t>
            </a:r>
            <a:r>
              <a:rPr lang="tr-TR" sz="1600" dirty="0">
                <a:latin typeface="Cambria" panose="02040503050406030204" pitchFamily="18" charset="0"/>
              </a:rPr>
              <a:t>, Ö. 2009. </a:t>
            </a:r>
            <a:r>
              <a:rPr lang="tr-TR" sz="1600" dirty="0" err="1">
                <a:latin typeface="Cambria" panose="02040503050406030204" pitchFamily="18" charset="0"/>
              </a:rPr>
              <a:t>Wind</a:t>
            </a:r>
            <a:r>
              <a:rPr lang="tr-TR" sz="1600" dirty="0">
                <a:latin typeface="Cambria" panose="02040503050406030204" pitchFamily="18" charset="0"/>
              </a:rPr>
              <a:t> </a:t>
            </a:r>
            <a:r>
              <a:rPr lang="tr-TR" sz="1600" dirty="0" err="1">
                <a:latin typeface="Cambria" panose="02040503050406030204" pitchFamily="18" charset="0"/>
              </a:rPr>
              <a:t>energy</a:t>
            </a:r>
            <a:r>
              <a:rPr lang="tr-TR" sz="1600" dirty="0">
                <a:latin typeface="Cambria" panose="02040503050406030204" pitchFamily="18" charset="0"/>
              </a:rPr>
              <a:t> </a:t>
            </a:r>
            <a:r>
              <a:rPr lang="tr-TR" sz="1600" dirty="0" err="1">
                <a:latin typeface="Cambria" panose="02040503050406030204" pitchFamily="18" charset="0"/>
              </a:rPr>
              <a:t>status</a:t>
            </a:r>
            <a:r>
              <a:rPr lang="tr-TR" sz="1600" dirty="0">
                <a:latin typeface="Cambria" panose="02040503050406030204" pitchFamily="18" charset="0"/>
              </a:rPr>
              <a:t> in </a:t>
            </a:r>
            <a:r>
              <a:rPr lang="tr-TR" sz="1600" dirty="0" err="1">
                <a:latin typeface="Cambria" panose="02040503050406030204" pitchFamily="18" charset="0"/>
              </a:rPr>
              <a:t>electrical</a:t>
            </a:r>
            <a:r>
              <a:rPr lang="tr-TR" sz="1600" dirty="0">
                <a:latin typeface="Cambria" panose="02040503050406030204" pitchFamily="18" charset="0"/>
              </a:rPr>
              <a:t> </a:t>
            </a:r>
            <a:r>
              <a:rPr lang="tr-TR" sz="1600" dirty="0" err="1">
                <a:latin typeface="Cambria" panose="02040503050406030204" pitchFamily="18" charset="0"/>
              </a:rPr>
              <a:t>energy</a:t>
            </a:r>
            <a:r>
              <a:rPr lang="tr-TR" sz="1600" dirty="0">
                <a:latin typeface="Cambria" panose="02040503050406030204" pitchFamily="18" charset="0"/>
              </a:rPr>
              <a:t> </a:t>
            </a:r>
            <a:r>
              <a:rPr lang="tr-TR" sz="1600" dirty="0" err="1">
                <a:latin typeface="Cambria" panose="02040503050406030204" pitchFamily="18" charset="0"/>
              </a:rPr>
              <a:t>production</a:t>
            </a:r>
            <a:r>
              <a:rPr lang="tr-TR" sz="1600" dirty="0">
                <a:latin typeface="Cambria" panose="02040503050406030204" pitchFamily="18" charset="0"/>
              </a:rPr>
              <a:t> of </a:t>
            </a:r>
            <a:r>
              <a:rPr lang="tr-TR" sz="1600" dirty="0" err="1">
                <a:latin typeface="Cambria" panose="02040503050406030204" pitchFamily="18" charset="0"/>
              </a:rPr>
              <a:t>Turkey</a:t>
            </a:r>
            <a:r>
              <a:rPr lang="tr-TR" sz="1600" dirty="0">
                <a:latin typeface="Cambria" panose="02040503050406030204" pitchFamily="18" charset="0"/>
              </a:rPr>
              <a:t>,   </a:t>
            </a:r>
            <a:r>
              <a:rPr lang="tr-TR" sz="1600" dirty="0" err="1">
                <a:latin typeface="Cambria" panose="02040503050406030204" pitchFamily="18" charset="0"/>
              </a:rPr>
              <a:t>Renewable</a:t>
            </a:r>
            <a:r>
              <a:rPr lang="tr-TR" sz="1600" dirty="0">
                <a:latin typeface="Cambria" panose="02040503050406030204" pitchFamily="18" charset="0"/>
              </a:rPr>
              <a:t> </a:t>
            </a:r>
            <a:r>
              <a:rPr lang="tr-TR" sz="1600" dirty="0" err="1">
                <a:latin typeface="Cambria" panose="02040503050406030204" pitchFamily="18" charset="0"/>
              </a:rPr>
              <a:t>and</a:t>
            </a:r>
            <a:r>
              <a:rPr lang="tr-TR" sz="1600" dirty="0">
                <a:latin typeface="Cambria" panose="02040503050406030204" pitchFamily="18" charset="0"/>
              </a:rPr>
              <a:t> </a:t>
            </a:r>
            <a:r>
              <a:rPr lang="tr-TR" sz="1600" dirty="0" err="1">
                <a:latin typeface="Cambria" panose="02040503050406030204" pitchFamily="18" charset="0"/>
              </a:rPr>
              <a:t>Sustainable</a:t>
            </a:r>
            <a:r>
              <a:rPr lang="tr-TR" sz="1600" dirty="0">
                <a:latin typeface="Cambria" panose="02040503050406030204" pitchFamily="18" charset="0"/>
              </a:rPr>
              <a:t> </a:t>
            </a:r>
            <a:r>
              <a:rPr lang="tr-TR" sz="1600" dirty="0" err="1">
                <a:latin typeface="Cambria" panose="02040503050406030204" pitchFamily="18" charset="0"/>
              </a:rPr>
              <a:t>Energy</a:t>
            </a:r>
            <a:r>
              <a:rPr lang="tr-TR" sz="1600" dirty="0">
                <a:latin typeface="Cambria" panose="02040503050406030204" pitchFamily="18" charset="0"/>
              </a:rPr>
              <a:t> </a:t>
            </a:r>
            <a:r>
              <a:rPr lang="tr-TR" sz="1600" dirty="0" err="1">
                <a:latin typeface="Cambria" panose="02040503050406030204" pitchFamily="18" charset="0"/>
              </a:rPr>
              <a:t>Reviews</a:t>
            </a:r>
            <a:r>
              <a:rPr lang="tr-TR" sz="1600" dirty="0">
                <a:latin typeface="Cambria" panose="02040503050406030204" pitchFamily="18" charset="0"/>
              </a:rPr>
              <a:t>, (13): 473–478</a:t>
            </a:r>
            <a:r>
              <a:rPr lang="tr-TR" sz="1600" dirty="0" smtClean="0">
                <a:latin typeface="Cambria" panose="02040503050406030204" pitchFamily="18" charset="0"/>
              </a:rPr>
              <a:t>.</a:t>
            </a:r>
          </a:p>
          <a:p>
            <a:pPr algn="just"/>
            <a:r>
              <a:rPr lang="tr-TR" sz="1600" dirty="0" smtClean="0">
                <a:latin typeface="Cambria" panose="02040503050406030204" pitchFamily="18" charset="0"/>
              </a:rPr>
              <a:t>Karabulut</a:t>
            </a:r>
            <a:r>
              <a:rPr lang="tr-TR" sz="1600" dirty="0">
                <a:latin typeface="Cambria" panose="02040503050406030204" pitchFamily="18" charset="0"/>
              </a:rPr>
              <a:t>, Y. 2000. Türkiye Enerji Kaynakları, Ankara Üniversitesi Basımevi, Ankara. Koçak, A. 2001. </a:t>
            </a:r>
            <a:endParaRPr lang="tr-TR" sz="1600" dirty="0" smtClean="0">
              <a:latin typeface="Cambria" panose="02040503050406030204" pitchFamily="18" charset="0"/>
            </a:endParaRPr>
          </a:p>
          <a:p>
            <a:pPr algn="just"/>
            <a:r>
              <a:rPr lang="tr-TR" sz="1600" dirty="0">
                <a:latin typeface="Cambria" panose="02040503050406030204" pitchFamily="18" charset="0"/>
              </a:rPr>
              <a:t>Yılmaz, M. 2012. Türkiye’nin Enerji Potansiyeli ve Yenilenebilir Enerji Kaynaklarının Elektrik Enerjisi Üretimi Açısından Önemi, Ankara Üniversitesi Çevrebilimleri Dergisi, Cilt:4, sayı:2, 33-54</a:t>
            </a:r>
            <a:r>
              <a:rPr lang="tr-TR" sz="1600" dirty="0" smtClean="0">
                <a:latin typeface="Cambria" panose="02040503050406030204" pitchFamily="18" charset="0"/>
              </a:rPr>
              <a:t>.</a:t>
            </a:r>
          </a:p>
          <a:p>
            <a:pPr algn="just"/>
            <a:r>
              <a:rPr lang="tr-TR" sz="1600" dirty="0" smtClean="0">
                <a:latin typeface="Cambria" panose="02040503050406030204" pitchFamily="18" charset="0"/>
              </a:rPr>
              <a:t>Yılmaz, M., Kılıç, Ç. , Sarı, R. (2017) Rüzgâr </a:t>
            </a:r>
            <a:r>
              <a:rPr lang="tr-TR" sz="1600" dirty="0">
                <a:latin typeface="Cambria" panose="02040503050406030204" pitchFamily="18" charset="0"/>
              </a:rPr>
              <a:t>Enerji Sistemlerinin Sosyal Kabul Dinamiklerini Anlamak </a:t>
            </a:r>
            <a:r>
              <a:rPr lang="tr-TR" sz="1600" dirty="0" smtClean="0">
                <a:latin typeface="Cambria" panose="02040503050406030204" pitchFamily="18" charset="0"/>
              </a:rPr>
              <a:t>Coğrafi bilimler Dergisi 15 </a:t>
            </a:r>
            <a:r>
              <a:rPr lang="tr-TR" sz="1600" dirty="0">
                <a:latin typeface="Cambria" panose="02040503050406030204" pitchFamily="18" charset="0"/>
              </a:rPr>
              <a:t>(2), 135- 156 (2017)</a:t>
            </a:r>
            <a:endParaRPr lang="tr-TR" sz="1600" dirty="0" smtClean="0">
              <a:latin typeface="Cambria" panose="02040503050406030204" pitchFamily="18" charset="0"/>
            </a:endParaRPr>
          </a:p>
          <a:p>
            <a:pPr algn="just"/>
            <a:r>
              <a:rPr lang="tr-TR" sz="1600" dirty="0" smtClean="0">
                <a:latin typeface="Cambria" panose="02040503050406030204" pitchFamily="18" charset="0"/>
              </a:rPr>
              <a:t>TÜREB, 2017, Türkiye Rüzgar </a:t>
            </a:r>
            <a:r>
              <a:rPr lang="tr-TR" sz="1600" dirty="0">
                <a:latin typeface="Cambria" panose="02040503050406030204" pitchFamily="18" charset="0"/>
              </a:rPr>
              <a:t>Enerjisi Birliği, </a:t>
            </a:r>
            <a:r>
              <a:rPr lang="tr-TR" sz="1600" dirty="0">
                <a:latin typeface="Cambria" panose="02040503050406030204" pitchFamily="18" charset="0"/>
                <a:hlinkClick r:id="rId2"/>
              </a:rPr>
              <a:t>http://www.tureb.com.tr</a:t>
            </a:r>
            <a:r>
              <a:rPr lang="tr-TR" sz="1600" dirty="0" smtClean="0">
                <a:latin typeface="Cambria" panose="02040503050406030204" pitchFamily="18" charset="0"/>
                <a:hlinkClick r:id="rId2"/>
              </a:rPr>
              <a:t>/</a:t>
            </a:r>
            <a:endParaRPr lang="tr-TR" sz="1600" dirty="0" smtClean="0">
              <a:latin typeface="Cambria" panose="02040503050406030204" pitchFamily="18" charset="0"/>
            </a:endParaRPr>
          </a:p>
          <a:p>
            <a:pPr algn="just"/>
            <a:endParaRPr lang="tr-TR" sz="1600" dirty="0">
              <a:latin typeface="Cambria" panose="02040503050406030204" pitchFamily="18" charset="0"/>
            </a:endParaRPr>
          </a:p>
          <a:p>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1456033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5577" y="317093"/>
            <a:ext cx="6936378" cy="6001643"/>
          </a:xfrm>
          <a:prstGeom prst="rect">
            <a:avLst/>
          </a:prstGeom>
        </p:spPr>
        <p:txBody>
          <a:bodyPr wrap="square">
            <a:spAutoFit/>
          </a:bodyPr>
          <a:lstStyle/>
          <a:p>
            <a:pPr algn="just"/>
            <a:endParaRPr lang="tr-TR" sz="2400" dirty="0" smtClean="0">
              <a:latin typeface="Cambria" panose="02040503050406030204" pitchFamily="18" charset="0"/>
              <a:ea typeface="Calibri" panose="020F0502020204030204" pitchFamily="34" charset="0"/>
              <a:cs typeface="Times New Roman" panose="02020603050405020304" pitchFamily="18" charset="0"/>
            </a:endParaRPr>
          </a:p>
          <a:p>
            <a:pPr algn="just"/>
            <a:r>
              <a:rPr lang="tr-TR" sz="2400" dirty="0" smtClean="0">
                <a:latin typeface="Cambria" panose="02040503050406030204" pitchFamily="18" charset="0"/>
                <a:ea typeface="Calibri" panose="020F0502020204030204" pitchFamily="34" charset="0"/>
                <a:cs typeface="Times New Roman" panose="02020603050405020304" pitchFamily="18" charset="0"/>
              </a:rPr>
              <a:t>Rüzgar</a:t>
            </a:r>
            <a:r>
              <a:rPr lang="tr-TR" sz="2400" dirty="0">
                <a:latin typeface="Cambria" panose="02040503050406030204" pitchFamily="18" charset="0"/>
                <a:ea typeface="Calibri" panose="020F0502020204030204" pitchFamily="34" charset="0"/>
                <a:cs typeface="Times New Roman" panose="02020603050405020304" pitchFamily="18" charset="0"/>
              </a:rPr>
              <a:t>, insanların yararlandığı ilk enerji kaynakları arasında yer almaktadır. Tarihin başladığı dönemden beri itici gücünden yararlanılan rüzgar enerjisi ilk olarak Mısır ve Çin’de milattan önceki dönemlerde sulamada, suyun pompalanmasında, yelkenli gemilerin hareket ettirilmesinde, İran’da ise değirmenlerin çarkının döndürülmesinde </a:t>
            </a:r>
            <a:r>
              <a:rPr lang="tr-TR" sz="2400" dirty="0" smtClean="0">
                <a:latin typeface="Cambria" panose="02040503050406030204" pitchFamily="18" charset="0"/>
                <a:ea typeface="Calibri" panose="020F0502020204030204" pitchFamily="34" charset="0"/>
                <a:cs typeface="Times New Roman" panose="02020603050405020304" pitchFamily="18" charset="0"/>
              </a:rPr>
              <a:t>kullanılmıştır. </a:t>
            </a:r>
            <a:r>
              <a:rPr lang="tr-TR" sz="2400" dirty="0">
                <a:latin typeface="Cambria" panose="02040503050406030204" pitchFamily="18" charset="0"/>
                <a:ea typeface="SimSun" panose="02010600030101010101" pitchFamily="2" charset="-122"/>
              </a:rPr>
              <a:t>Yel değirmenleri, ilk olarak İskenderiye yakınlarında kurulmuştur. Türklerin ve İranlıların ilk yel değirmenlerini M.S. 7. Yüzyılda kullanmaya başlamalarına karşın, Avrupalılar yel değirmenlerini ilk olarak Haçlı seferleri sırasında görmüşlerdir. Fransa ve İngiltere'de yel değirmenlerin kullanılmaya başlanması </a:t>
            </a:r>
            <a:r>
              <a:rPr lang="tr-TR" sz="2400" dirty="0" smtClean="0">
                <a:latin typeface="Cambria" panose="02040503050406030204" pitchFamily="18" charset="0"/>
                <a:ea typeface="SimSun" panose="02010600030101010101" pitchFamily="2" charset="-122"/>
              </a:rPr>
              <a:t>12.yüzyılda olmuştur. </a:t>
            </a:r>
            <a:endParaRPr lang="tr-TR" sz="2400" dirty="0" smtClean="0">
              <a:latin typeface="Cambria" panose="02040503050406030204" pitchFamily="18" charset="0"/>
              <a:ea typeface="Calibri" panose="020F0502020204030204" pitchFamily="34" charset="0"/>
              <a:cs typeface="Times New Roman" panose="02020603050405020304" pitchFamily="18" charset="0"/>
            </a:endParaRPr>
          </a:p>
        </p:txBody>
      </p:sp>
      <p:pic>
        <p:nvPicPr>
          <p:cNvPr id="1026" name="Picture 2" descr="yel değirmen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6354" y="1107433"/>
            <a:ext cx="2754540" cy="4131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131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7017" y="600892"/>
            <a:ext cx="10842172" cy="4893647"/>
          </a:xfrm>
          <a:prstGeom prst="rect">
            <a:avLst/>
          </a:prstGeom>
        </p:spPr>
        <p:txBody>
          <a:bodyPr wrap="square">
            <a:spAutoFit/>
          </a:bodyPr>
          <a:lstStyle/>
          <a:p>
            <a:pPr algn="just"/>
            <a:endParaRPr lang="tr-TR" sz="2400" dirty="0" smtClean="0">
              <a:latin typeface="Cambria" panose="02040503050406030204" pitchFamily="18" charset="0"/>
              <a:ea typeface="Calibri" panose="020F0502020204030204" pitchFamily="34" charset="0"/>
              <a:cs typeface="Times New Roman" panose="02020603050405020304" pitchFamily="18" charset="0"/>
            </a:endParaRPr>
          </a:p>
          <a:p>
            <a:pPr algn="just"/>
            <a:r>
              <a:rPr lang="tr-TR" sz="2400" dirty="0" smtClean="0">
                <a:latin typeface="Cambria" panose="02040503050406030204" pitchFamily="18" charset="0"/>
                <a:ea typeface="Calibri" panose="020F0502020204030204" pitchFamily="34" charset="0"/>
                <a:cs typeface="Times New Roman" panose="02020603050405020304" pitchFamily="18" charset="0"/>
              </a:rPr>
              <a:t>Ancak </a:t>
            </a:r>
            <a:r>
              <a:rPr lang="tr-TR" sz="2400" dirty="0">
                <a:latin typeface="Cambria" panose="02040503050406030204" pitchFamily="18" charset="0"/>
                <a:ea typeface="Calibri" panose="020F0502020204030204" pitchFamily="34" charset="0"/>
                <a:cs typeface="Times New Roman" panose="02020603050405020304" pitchFamily="18" charset="0"/>
              </a:rPr>
              <a:t>fosil yakıtların kullanımının hızlı bir şekilde yaygınlaşması ve artması, diğer alternatif enerji kaynaklarında olduğu gibi rüzgar enerjisi ile ilgili yapılan çalışmaları da durma noktasına getirmiştir. Fakat dünyanın 1970’li yılların başında yaşadığı enerji krizi, durma noktasına gelen bu alternatif enerji ile ilgili yapılan çalışmalara büyük bir ivme kazandırmıştır. Bu çalışmaların hızlanmasının diğer bir nedeni de dünya fosil enerji kaynaklarının tükenmekte olması ve bu kaynakların çevre üzerindeki olumsuz etkileridir.  Eski bir enerji kaynağı olarak rüzgardan ilk üreten ülke 1890’ların başında Danimarka’da gerçekleştirilmiştir. Daha sonra 1931’de Rusya 1940’larda ABD bu ülkeleri izlemiştir. İkinci Dünya savaşı sonrası bu alandaki çalışmalara İngiltere, Fransa, Almanya, İsviçre, Avusturya ve İtalya katılmıştır. </a:t>
            </a:r>
            <a:endParaRPr lang="tr-TR" sz="2400" dirty="0" smtClean="0">
              <a:latin typeface="Cambria" panose="02040503050406030204" pitchFamily="18" charset="0"/>
              <a:ea typeface="Calibri" panose="020F0502020204030204" pitchFamily="34" charset="0"/>
              <a:cs typeface="Times New Roman" panose="02020603050405020304" pitchFamily="18" charset="0"/>
            </a:endParaRPr>
          </a:p>
          <a:p>
            <a:pPr algn="just"/>
            <a:endParaRPr lang="tr-TR" sz="2400" dirty="0">
              <a:latin typeface="Cambria" panose="02040503050406030204" pitchFamily="18" charset="0"/>
            </a:endParaRPr>
          </a:p>
        </p:txBody>
      </p:sp>
    </p:spTree>
    <p:extLst>
      <p:ext uri="{BB962C8B-B14F-4D97-AF65-F5344CB8AC3E}">
        <p14:creationId xmlns:p14="http://schemas.microsoft.com/office/powerpoint/2010/main" val="364071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4949" y="612845"/>
            <a:ext cx="11312434" cy="6001643"/>
          </a:xfrm>
          <a:prstGeom prst="rect">
            <a:avLst/>
          </a:prstGeom>
        </p:spPr>
        <p:txBody>
          <a:bodyPr wrap="square">
            <a:spAutoFit/>
          </a:bodyPr>
          <a:lstStyle/>
          <a:p>
            <a:pPr algn="just"/>
            <a:r>
              <a:rPr lang="tr-TR" sz="2400" dirty="0">
                <a:latin typeface="Cambria" panose="02040503050406030204" pitchFamily="18" charset="0"/>
                <a:ea typeface="SimSun" panose="02010600030101010101" pitchFamily="2" charset="-122"/>
              </a:rPr>
              <a:t>Çevresel avantajları açısından da pek çok ülke, resmi teşviklerle rüzgar enerjisini desteklemektedirler. Tüm bunların amacı, pazarı harekete geçirmek, maliyetleri düşürmek ve resmi teşviklerle şu an fosil yakıtların sahip olduğu haksız üstünlüğü ortadan kaldırmaktır. Çeşitli ülkelerde pazarı harekete geçirmeye yönelik farklı politikalar izlenilmektedir. Rüzgar teknolojisinin araştırma ve geliştirme girişimlerine verilecek destek bu teknolojinin elektrik enerjisi pazarında adil olarak rekabet edebilmesi ve son yıllardaki </a:t>
            </a:r>
            <a:endParaRPr lang="tr-TR" sz="2400" dirty="0" smtClean="0">
              <a:latin typeface="Cambria" panose="02040503050406030204" pitchFamily="18" charset="0"/>
              <a:ea typeface="SimSun" panose="02010600030101010101" pitchFamily="2" charset="-122"/>
            </a:endParaRPr>
          </a:p>
          <a:p>
            <a:r>
              <a:rPr lang="tr-TR" sz="2400" dirty="0" smtClean="0">
                <a:latin typeface="Cambria" panose="02040503050406030204" pitchFamily="18" charset="0"/>
                <a:ea typeface="SimSun" panose="02010600030101010101" pitchFamily="2" charset="-122"/>
              </a:rPr>
              <a:t>Dünyada </a:t>
            </a:r>
            <a:r>
              <a:rPr lang="tr-TR" sz="2400" dirty="0">
                <a:latin typeface="Cambria" panose="02040503050406030204" pitchFamily="18" charset="0"/>
                <a:ea typeface="SimSun" panose="02010600030101010101" pitchFamily="2" charset="-122"/>
              </a:rPr>
              <a:t>rüzgar santrallerinin kurulu gücü hızlı bir artış göstermektedir. 1995-2001 yıllan arasında rüzgar türbini satışlarında yıllık %40'lık bir büyüme gerçekleşmiştir. 1990 yılında dünyanın </a:t>
            </a:r>
            <a:r>
              <a:rPr lang="tr-TR" sz="2400" dirty="0" smtClean="0">
                <a:latin typeface="Cambria" panose="02040503050406030204" pitchFamily="18" charset="0"/>
                <a:ea typeface="SimSun" panose="02010600030101010101" pitchFamily="2" charset="-122"/>
              </a:rPr>
              <a:t>enerjisi kurulu günü 2160 </a:t>
            </a:r>
            <a:r>
              <a:rPr lang="tr-TR" sz="2400" dirty="0">
                <a:latin typeface="Cambria" panose="02040503050406030204" pitchFamily="18" charset="0"/>
                <a:ea typeface="SimSun" panose="02010600030101010101" pitchFamily="2" charset="-122"/>
              </a:rPr>
              <a:t>MW iken 1994 yılında 3488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1995 yılında 4778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1996 yılında </a:t>
            </a:r>
            <a:r>
              <a:rPr lang="tr-TR" sz="2400" dirty="0" smtClean="0">
                <a:latin typeface="Cambria" panose="02040503050406030204" pitchFamily="18" charset="0"/>
                <a:ea typeface="SimSun" panose="02010600030101010101" pitchFamily="2" charset="-122"/>
              </a:rPr>
              <a:t>6.070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1997 yılında </a:t>
            </a:r>
            <a:r>
              <a:rPr lang="tr-TR" sz="2400" dirty="0" smtClean="0">
                <a:latin typeface="Cambria" panose="02040503050406030204" pitchFamily="18" charset="0"/>
                <a:ea typeface="SimSun" panose="02010600030101010101" pitchFamily="2" charset="-122"/>
              </a:rPr>
              <a:t>7.636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1998 yılında </a:t>
            </a:r>
            <a:r>
              <a:rPr lang="tr-TR" sz="2400" dirty="0" smtClean="0">
                <a:latin typeface="Cambria" panose="02040503050406030204" pitchFamily="18" charset="0"/>
                <a:ea typeface="SimSun" panose="02010600030101010101" pitchFamily="2" charset="-122"/>
              </a:rPr>
              <a:t>10.153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1999 yılında </a:t>
            </a:r>
            <a:r>
              <a:rPr lang="tr-TR" sz="2400" dirty="0" smtClean="0">
                <a:latin typeface="Cambria" panose="02040503050406030204" pitchFamily="18" charset="0"/>
                <a:ea typeface="SimSun" panose="02010600030101010101" pitchFamily="2" charset="-122"/>
              </a:rPr>
              <a:t>13.932 </a:t>
            </a:r>
            <a:r>
              <a:rPr lang="tr-TR" sz="2400" dirty="0" err="1">
                <a:latin typeface="Cambria" panose="02040503050406030204" pitchFamily="18" charset="0"/>
                <a:ea typeface="SimSun" panose="02010600030101010101" pitchFamily="2" charset="-122"/>
              </a:rPr>
              <a:t>MW'a</a:t>
            </a:r>
            <a:r>
              <a:rPr lang="tr-TR" sz="2400" dirty="0">
                <a:latin typeface="Cambria" panose="02040503050406030204" pitchFamily="18" charset="0"/>
                <a:ea typeface="SimSun" panose="02010600030101010101" pitchFamily="2" charset="-122"/>
              </a:rPr>
              <a:t> ve 2000 </a:t>
            </a:r>
            <a:r>
              <a:rPr lang="tr-TR" sz="2400" dirty="0" smtClean="0">
                <a:latin typeface="Cambria" panose="02040503050406030204" pitchFamily="18" charset="0"/>
                <a:ea typeface="SimSun" panose="02010600030101010101" pitchFamily="2" charset="-122"/>
              </a:rPr>
              <a:t>yılında 18.449 </a:t>
            </a:r>
            <a:r>
              <a:rPr lang="tr-TR" sz="2400" dirty="0" err="1" smtClean="0">
                <a:latin typeface="Cambria" panose="02040503050406030204" pitchFamily="18" charset="0"/>
                <a:ea typeface="SimSun" panose="02010600030101010101" pitchFamily="2" charset="-122"/>
              </a:rPr>
              <a:t>MW'a</a:t>
            </a:r>
            <a:r>
              <a:rPr lang="tr-TR" sz="2400" dirty="0" smtClean="0">
                <a:latin typeface="Cambria" panose="02040503050406030204" pitchFamily="18" charset="0"/>
                <a:ea typeface="SimSun" panose="02010600030101010101" pitchFamily="2" charset="-122"/>
              </a:rPr>
              <a:t>, 2005 </a:t>
            </a:r>
            <a:r>
              <a:rPr lang="tr-TR" sz="2400" dirty="0">
                <a:latin typeface="Cambria" panose="02040503050406030204" pitchFamily="18" charset="0"/>
                <a:ea typeface="SimSun" panose="02010600030101010101" pitchFamily="2" charset="-122"/>
              </a:rPr>
              <a:t>yılında ise </a:t>
            </a:r>
            <a:r>
              <a:rPr lang="tr-TR" sz="2400" dirty="0" smtClean="0">
                <a:latin typeface="Cambria" panose="02040503050406030204" pitchFamily="18" charset="0"/>
                <a:ea typeface="SimSun" panose="02010600030101010101" pitchFamily="2" charset="-122"/>
              </a:rPr>
              <a:t>59.091 </a:t>
            </a:r>
            <a:r>
              <a:rPr lang="tr-TR" sz="2400" dirty="0" err="1" smtClean="0">
                <a:latin typeface="Cambria" panose="02040503050406030204" pitchFamily="18" charset="0"/>
                <a:ea typeface="SimSun" panose="02010600030101010101" pitchFamily="2" charset="-122"/>
              </a:rPr>
              <a:t>MW’a</a:t>
            </a:r>
            <a:r>
              <a:rPr lang="tr-TR" sz="2400" dirty="0" smtClean="0">
                <a:latin typeface="Cambria" panose="02040503050406030204" pitchFamily="18" charset="0"/>
                <a:ea typeface="SimSun" panose="02010600030101010101" pitchFamily="2" charset="-122"/>
              </a:rPr>
              <a:t> yükselmiştir. 2010 yılında 197.956 MW, 2016 yılı sonunda ise 486.749 </a:t>
            </a:r>
            <a:r>
              <a:rPr lang="tr-TR" sz="2400" dirty="0" err="1" smtClean="0">
                <a:latin typeface="Cambria" panose="02040503050406030204" pitchFamily="18" charset="0"/>
                <a:ea typeface="SimSun" panose="02010600030101010101" pitchFamily="2" charset="-122"/>
              </a:rPr>
              <a:t>MW’a</a:t>
            </a:r>
            <a:r>
              <a:rPr lang="tr-TR" sz="2400" dirty="0" smtClean="0">
                <a:latin typeface="Cambria" panose="02040503050406030204" pitchFamily="18" charset="0"/>
                <a:ea typeface="SimSun" panose="02010600030101010101" pitchFamily="2" charset="-122"/>
              </a:rPr>
              <a:t> ulaşmıştır. </a:t>
            </a:r>
          </a:p>
          <a:p>
            <a:pPr algn="just"/>
            <a:r>
              <a:rPr lang="tr-TR" sz="2400" dirty="0">
                <a:latin typeface="Cambria" panose="02040503050406030204" pitchFamily="18" charset="0"/>
                <a:ea typeface="SimSun" panose="02010600030101010101" pitchFamily="2" charset="-122"/>
              </a:rPr>
              <a:t/>
            </a:r>
            <a:br>
              <a:rPr lang="tr-TR" sz="2400" dirty="0">
                <a:latin typeface="Cambria" panose="02040503050406030204" pitchFamily="18" charset="0"/>
                <a:ea typeface="SimSun" panose="02010600030101010101" pitchFamily="2" charset="-122"/>
              </a:rPr>
            </a:br>
            <a:endParaRPr lang="tr-TR" sz="2400" dirty="0">
              <a:latin typeface="Cambria" panose="02040503050406030204" pitchFamily="18" charset="0"/>
            </a:endParaRPr>
          </a:p>
        </p:txBody>
      </p:sp>
    </p:spTree>
    <p:extLst>
      <p:ext uri="{BB962C8B-B14F-4D97-AF65-F5344CB8AC3E}">
        <p14:creationId xmlns:p14="http://schemas.microsoft.com/office/powerpoint/2010/main" val="309039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365507" y="444137"/>
            <a:ext cx="8685923" cy="2839130"/>
          </a:xfrm>
          <a:prstGeom prst="rect">
            <a:avLst/>
          </a:prstGeom>
        </p:spPr>
      </p:pic>
      <p:sp>
        <p:nvSpPr>
          <p:cNvPr id="3" name="Dikdörtgen 2"/>
          <p:cNvSpPr/>
          <p:nvPr/>
        </p:nvSpPr>
        <p:spPr>
          <a:xfrm>
            <a:off x="1763486" y="182880"/>
            <a:ext cx="7889966"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Dünya’da rüzgâr enerjisi kurulu güç kapasitesi (MW)</a:t>
            </a:r>
            <a:endParaRPr lang="tr-TR" dirty="0"/>
          </a:p>
        </p:txBody>
      </p:sp>
      <p:pic>
        <p:nvPicPr>
          <p:cNvPr id="4" name="Resim 3"/>
          <p:cNvPicPr>
            <a:picLocks noChangeAspect="1"/>
          </p:cNvPicPr>
          <p:nvPr/>
        </p:nvPicPr>
        <p:blipFill>
          <a:blip r:embed="rId3"/>
          <a:stretch>
            <a:fillRect/>
          </a:stretch>
        </p:blipFill>
        <p:spPr>
          <a:xfrm>
            <a:off x="1365507" y="3722914"/>
            <a:ext cx="8685923" cy="2936440"/>
          </a:xfrm>
          <a:prstGeom prst="rect">
            <a:avLst/>
          </a:prstGeom>
        </p:spPr>
      </p:pic>
      <p:sp>
        <p:nvSpPr>
          <p:cNvPr id="5" name="Dikdörtgen 4"/>
          <p:cNvSpPr/>
          <p:nvPr/>
        </p:nvSpPr>
        <p:spPr>
          <a:xfrm>
            <a:off x="1615441" y="3461657"/>
            <a:ext cx="7889966"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Dünya’da yıllık eklenen rüzgâr enerjisi kurulu gücü (MW)</a:t>
            </a:r>
            <a:endParaRPr lang="tr-TR" dirty="0"/>
          </a:p>
        </p:txBody>
      </p:sp>
    </p:spTree>
    <p:extLst>
      <p:ext uri="{BB962C8B-B14F-4D97-AF65-F5344CB8AC3E}">
        <p14:creationId xmlns:p14="http://schemas.microsoft.com/office/powerpoint/2010/main" val="114778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6850293" y="1397726"/>
            <a:ext cx="4953495" cy="4637314"/>
          </a:xfrm>
          <a:prstGeom prst="rect">
            <a:avLst/>
          </a:prstGeom>
        </p:spPr>
      </p:pic>
      <p:graphicFrame>
        <p:nvGraphicFramePr>
          <p:cNvPr id="6" name="Tablo 5"/>
          <p:cNvGraphicFramePr>
            <a:graphicFrameLocks noGrp="1"/>
          </p:cNvGraphicFramePr>
          <p:nvPr>
            <p:extLst>
              <p:ext uri="{D42A27DB-BD31-4B8C-83A1-F6EECF244321}">
                <p14:modId xmlns:p14="http://schemas.microsoft.com/office/powerpoint/2010/main" val="895590188"/>
              </p:ext>
            </p:extLst>
          </p:nvPr>
        </p:nvGraphicFramePr>
        <p:xfrm>
          <a:off x="1698170" y="2053635"/>
          <a:ext cx="4127863" cy="3325495"/>
        </p:xfrm>
        <a:graphic>
          <a:graphicData uri="http://schemas.openxmlformats.org/drawingml/2006/table">
            <a:tbl>
              <a:tblPr firstRow="1" bandRow="1">
                <a:tableStyleId>{5C22544A-7EE6-4342-B048-85BDC9FD1C3A}</a:tableStyleId>
              </a:tblPr>
              <a:tblGrid>
                <a:gridCol w="2429692">
                  <a:extLst>
                    <a:ext uri="{9D8B030D-6E8A-4147-A177-3AD203B41FA5}">
                      <a16:colId xmlns:a16="http://schemas.microsoft.com/office/drawing/2014/main" val="70489053"/>
                    </a:ext>
                  </a:extLst>
                </a:gridCol>
                <a:gridCol w="1698171">
                  <a:extLst>
                    <a:ext uri="{9D8B030D-6E8A-4147-A177-3AD203B41FA5}">
                      <a16:colId xmlns:a16="http://schemas.microsoft.com/office/drawing/2014/main" val="2592761340"/>
                    </a:ext>
                  </a:extLst>
                </a:gridCol>
              </a:tblGrid>
              <a:tr h="372624">
                <a:tc>
                  <a:txBody>
                    <a:bodyPr/>
                    <a:lstStyle/>
                    <a:p>
                      <a:r>
                        <a:rPr lang="tr-TR" dirty="0" smtClean="0"/>
                        <a:t>Ülkeler</a:t>
                      </a:r>
                      <a:endParaRPr lang="tr-TR" dirty="0"/>
                    </a:p>
                  </a:txBody>
                  <a:tcPr/>
                </a:tc>
                <a:tc>
                  <a:txBody>
                    <a:bodyPr/>
                    <a:lstStyle/>
                    <a:p>
                      <a:r>
                        <a:rPr lang="tr-TR" dirty="0" smtClean="0"/>
                        <a:t>Kurulu Güç (MW)</a:t>
                      </a:r>
                      <a:endParaRPr lang="tr-TR" dirty="0"/>
                    </a:p>
                  </a:txBody>
                  <a:tcPr/>
                </a:tc>
                <a:extLst>
                  <a:ext uri="{0D108BD9-81ED-4DB2-BD59-A6C34878D82A}">
                    <a16:rowId xmlns:a16="http://schemas.microsoft.com/office/drawing/2014/main" val="3398818258"/>
                  </a:ext>
                </a:extLst>
              </a:tr>
              <a:tr h="372624">
                <a:tc>
                  <a:txBody>
                    <a:bodyPr/>
                    <a:lstStyle/>
                    <a:p>
                      <a:r>
                        <a:rPr lang="tr-TR" dirty="0" smtClean="0"/>
                        <a:t>Çin</a:t>
                      </a:r>
                      <a:endParaRPr lang="tr-TR" dirty="0"/>
                    </a:p>
                  </a:txBody>
                  <a:tcPr/>
                </a:tc>
                <a:tc>
                  <a:txBody>
                    <a:bodyPr/>
                    <a:lstStyle/>
                    <a:p>
                      <a:r>
                        <a:rPr lang="tr-TR" dirty="0" smtClean="0"/>
                        <a:t>168.690</a:t>
                      </a:r>
                      <a:endParaRPr lang="tr-TR" dirty="0"/>
                    </a:p>
                  </a:txBody>
                  <a:tcPr/>
                </a:tc>
                <a:extLst>
                  <a:ext uri="{0D108BD9-81ED-4DB2-BD59-A6C34878D82A}">
                    <a16:rowId xmlns:a16="http://schemas.microsoft.com/office/drawing/2014/main" val="574561776"/>
                  </a:ext>
                </a:extLst>
              </a:tr>
              <a:tr h="372624">
                <a:tc>
                  <a:txBody>
                    <a:bodyPr/>
                    <a:lstStyle/>
                    <a:p>
                      <a:r>
                        <a:rPr lang="tr-TR" dirty="0" smtClean="0"/>
                        <a:t>ABD</a:t>
                      </a:r>
                      <a:endParaRPr lang="tr-TR" dirty="0"/>
                    </a:p>
                  </a:txBody>
                  <a:tcPr/>
                </a:tc>
                <a:tc>
                  <a:txBody>
                    <a:bodyPr/>
                    <a:lstStyle/>
                    <a:p>
                      <a:r>
                        <a:rPr lang="tr-TR" dirty="0" smtClean="0"/>
                        <a:t>82.184</a:t>
                      </a:r>
                      <a:endParaRPr lang="tr-TR" dirty="0"/>
                    </a:p>
                  </a:txBody>
                  <a:tcPr/>
                </a:tc>
                <a:extLst>
                  <a:ext uri="{0D108BD9-81ED-4DB2-BD59-A6C34878D82A}">
                    <a16:rowId xmlns:a16="http://schemas.microsoft.com/office/drawing/2014/main" val="2019732687"/>
                  </a:ext>
                </a:extLst>
              </a:tr>
              <a:tr h="449671">
                <a:tc>
                  <a:txBody>
                    <a:bodyPr/>
                    <a:lstStyle/>
                    <a:p>
                      <a:r>
                        <a:rPr lang="tr-TR" dirty="0" smtClean="0"/>
                        <a:t>Almanya</a:t>
                      </a:r>
                      <a:endParaRPr lang="tr-TR" dirty="0"/>
                    </a:p>
                  </a:txBody>
                  <a:tcPr/>
                </a:tc>
                <a:tc>
                  <a:txBody>
                    <a:bodyPr/>
                    <a:lstStyle/>
                    <a:p>
                      <a:r>
                        <a:rPr lang="tr-TR" dirty="0" smtClean="0"/>
                        <a:t>50.018</a:t>
                      </a:r>
                      <a:endParaRPr lang="tr-TR" dirty="0"/>
                    </a:p>
                  </a:txBody>
                  <a:tcPr/>
                </a:tc>
                <a:extLst>
                  <a:ext uri="{0D108BD9-81ED-4DB2-BD59-A6C34878D82A}">
                    <a16:rowId xmlns:a16="http://schemas.microsoft.com/office/drawing/2014/main" val="463041366"/>
                  </a:ext>
                </a:extLst>
              </a:tr>
              <a:tr h="372624">
                <a:tc>
                  <a:txBody>
                    <a:bodyPr/>
                    <a:lstStyle/>
                    <a:p>
                      <a:r>
                        <a:rPr lang="tr-TR" dirty="0" smtClean="0"/>
                        <a:t>Hindistan</a:t>
                      </a:r>
                      <a:endParaRPr lang="tr-TR" dirty="0"/>
                    </a:p>
                  </a:txBody>
                  <a:tcPr/>
                </a:tc>
                <a:tc>
                  <a:txBody>
                    <a:bodyPr/>
                    <a:lstStyle/>
                    <a:p>
                      <a:r>
                        <a:rPr lang="tr-TR" dirty="0" smtClean="0"/>
                        <a:t>28.700</a:t>
                      </a:r>
                      <a:endParaRPr lang="tr-TR" dirty="0"/>
                    </a:p>
                  </a:txBody>
                  <a:tcPr/>
                </a:tc>
                <a:extLst>
                  <a:ext uri="{0D108BD9-81ED-4DB2-BD59-A6C34878D82A}">
                    <a16:rowId xmlns:a16="http://schemas.microsoft.com/office/drawing/2014/main" val="3787089684"/>
                  </a:ext>
                </a:extLst>
              </a:tr>
              <a:tr h="372624">
                <a:tc>
                  <a:txBody>
                    <a:bodyPr/>
                    <a:lstStyle/>
                    <a:p>
                      <a:r>
                        <a:rPr lang="tr-TR" dirty="0" smtClean="0"/>
                        <a:t>İspanya</a:t>
                      </a:r>
                      <a:endParaRPr lang="tr-TR" dirty="0"/>
                    </a:p>
                  </a:txBody>
                  <a:tcPr/>
                </a:tc>
                <a:tc>
                  <a:txBody>
                    <a:bodyPr/>
                    <a:lstStyle/>
                    <a:p>
                      <a:r>
                        <a:rPr lang="tr-TR" dirty="0" smtClean="0"/>
                        <a:t>23.074</a:t>
                      </a:r>
                      <a:endParaRPr lang="tr-TR" dirty="0"/>
                    </a:p>
                  </a:txBody>
                  <a:tcPr/>
                </a:tc>
                <a:extLst>
                  <a:ext uri="{0D108BD9-81ED-4DB2-BD59-A6C34878D82A}">
                    <a16:rowId xmlns:a16="http://schemas.microsoft.com/office/drawing/2014/main" val="2934490937"/>
                  </a:ext>
                </a:extLst>
              </a:tr>
              <a:tr h="372624">
                <a:tc>
                  <a:txBody>
                    <a:bodyPr/>
                    <a:lstStyle/>
                    <a:p>
                      <a:r>
                        <a:rPr lang="tr-TR" dirty="0" smtClean="0"/>
                        <a:t>İngiltere</a:t>
                      </a:r>
                      <a:endParaRPr lang="tr-TR" dirty="0"/>
                    </a:p>
                  </a:txBody>
                  <a:tcPr/>
                </a:tc>
                <a:tc>
                  <a:txBody>
                    <a:bodyPr/>
                    <a:lstStyle/>
                    <a:p>
                      <a:r>
                        <a:rPr lang="tr-TR" dirty="0" smtClean="0"/>
                        <a:t>14.543</a:t>
                      </a:r>
                      <a:endParaRPr lang="tr-TR" dirty="0"/>
                    </a:p>
                  </a:txBody>
                  <a:tcPr/>
                </a:tc>
                <a:extLst>
                  <a:ext uri="{0D108BD9-81ED-4DB2-BD59-A6C34878D82A}">
                    <a16:rowId xmlns:a16="http://schemas.microsoft.com/office/drawing/2014/main" val="3223510516"/>
                  </a:ext>
                </a:extLst>
              </a:tr>
              <a:tr h="372624">
                <a:tc>
                  <a:txBody>
                    <a:bodyPr/>
                    <a:lstStyle/>
                    <a:p>
                      <a:r>
                        <a:rPr lang="tr-TR" dirty="0" err="1" smtClean="0"/>
                        <a:t>Franda</a:t>
                      </a:r>
                      <a:endParaRPr lang="tr-TR" dirty="0"/>
                    </a:p>
                  </a:txBody>
                  <a:tcPr/>
                </a:tc>
                <a:tc>
                  <a:txBody>
                    <a:bodyPr/>
                    <a:lstStyle/>
                    <a:p>
                      <a:r>
                        <a:rPr lang="tr-TR" dirty="0" smtClean="0"/>
                        <a:t>12.066</a:t>
                      </a:r>
                      <a:endParaRPr lang="tr-TR" dirty="0"/>
                    </a:p>
                  </a:txBody>
                  <a:tcPr/>
                </a:tc>
                <a:extLst>
                  <a:ext uri="{0D108BD9-81ED-4DB2-BD59-A6C34878D82A}">
                    <a16:rowId xmlns:a16="http://schemas.microsoft.com/office/drawing/2014/main" val="469854499"/>
                  </a:ext>
                </a:extLst>
              </a:tr>
            </a:tbl>
          </a:graphicData>
        </a:graphic>
      </p:graphicFrame>
      <p:sp>
        <p:nvSpPr>
          <p:cNvPr id="8" name="Dikdörtgen 7"/>
          <p:cNvSpPr/>
          <p:nvPr/>
        </p:nvSpPr>
        <p:spPr>
          <a:xfrm>
            <a:off x="862146" y="986246"/>
            <a:ext cx="5799909"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Rüzgar Enerjisi Kurulu Güç'te Önde gelen ülkeler </a:t>
            </a:r>
            <a:endParaRPr lang="tr-TR" dirty="0"/>
          </a:p>
        </p:txBody>
      </p:sp>
    </p:spTree>
    <p:extLst>
      <p:ext uri="{BB962C8B-B14F-4D97-AF65-F5344CB8AC3E}">
        <p14:creationId xmlns:p14="http://schemas.microsoft.com/office/powerpoint/2010/main" val="256022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3589" y="535576"/>
            <a:ext cx="9692640" cy="5262979"/>
          </a:xfrm>
          <a:prstGeom prst="rect">
            <a:avLst/>
          </a:prstGeom>
        </p:spPr>
        <p:txBody>
          <a:bodyPr wrap="square">
            <a:spAutoFit/>
          </a:bodyPr>
          <a:lstStyle/>
          <a:p>
            <a:r>
              <a:rPr lang="tr-TR" sz="2400" b="1" cap="all" dirty="0" smtClean="0">
                <a:latin typeface="Cambria" panose="02040503050406030204" pitchFamily="18" charset="0"/>
              </a:rPr>
              <a:t>rüzgar ENERJİSİ’NİN AVANTAJLARI </a:t>
            </a:r>
          </a:p>
          <a:p>
            <a:r>
              <a:rPr lang="tr-TR" sz="2400" dirty="0" smtClean="0">
                <a:latin typeface="Cambria" panose="02040503050406030204" pitchFamily="18" charset="0"/>
              </a:rPr>
              <a:t>•</a:t>
            </a:r>
            <a:r>
              <a:rPr lang="tr-TR" sz="2400" dirty="0">
                <a:latin typeface="Cambria" panose="02040503050406030204" pitchFamily="18" charset="0"/>
              </a:rPr>
              <a:t>Temiz </a:t>
            </a:r>
            <a:r>
              <a:rPr lang="tr-TR" sz="2400" dirty="0" smtClean="0">
                <a:latin typeface="Cambria" panose="02040503050406030204" pitchFamily="18" charset="0"/>
              </a:rPr>
              <a:t>ve bedava bir enerji kaynağıdır</a:t>
            </a:r>
            <a:r>
              <a:rPr lang="tr-TR" sz="2400" dirty="0">
                <a:latin typeface="Cambria" panose="02040503050406030204" pitchFamily="18" charset="0"/>
              </a:rPr>
              <a:t/>
            </a:r>
            <a:br>
              <a:rPr lang="tr-TR" sz="2400" dirty="0">
                <a:latin typeface="Cambria" panose="02040503050406030204" pitchFamily="18" charset="0"/>
              </a:rPr>
            </a:br>
            <a:r>
              <a:rPr lang="tr-TR" sz="2400" dirty="0" smtClean="0">
                <a:latin typeface="Cambria" panose="02040503050406030204" pitchFamily="18" charset="0"/>
              </a:rPr>
              <a:t>•Küresel ısınma sorunu için önemli bir çözüm yoludur </a:t>
            </a:r>
            <a:r>
              <a:rPr lang="tr-TR" sz="2400" dirty="0">
                <a:latin typeface="Cambria" panose="02040503050406030204" pitchFamily="18" charset="0"/>
              </a:rPr>
              <a:t/>
            </a:r>
            <a:br>
              <a:rPr lang="tr-TR" sz="2400" dirty="0">
                <a:latin typeface="Cambria" panose="02040503050406030204" pitchFamily="18" charset="0"/>
              </a:rPr>
            </a:br>
            <a:r>
              <a:rPr lang="tr-TR" sz="2400" dirty="0" smtClean="0">
                <a:latin typeface="Cambria" panose="02040503050406030204" pitchFamily="18" charset="0"/>
              </a:rPr>
              <a:t>•</a:t>
            </a:r>
            <a:r>
              <a:rPr lang="tr-TR" sz="2400" dirty="0">
                <a:latin typeface="Cambria" panose="02040503050406030204" pitchFamily="18" charset="0"/>
              </a:rPr>
              <a:t>Karbon emisyonu </a:t>
            </a:r>
            <a:r>
              <a:rPr lang="tr-TR" sz="2400" dirty="0" smtClean="0">
                <a:latin typeface="Cambria" panose="02040503050406030204" pitchFamily="18" charset="0"/>
              </a:rPr>
              <a:t>yoktur ve hava </a:t>
            </a:r>
            <a:r>
              <a:rPr lang="tr-TR" sz="2400" dirty="0">
                <a:latin typeface="Cambria" panose="02040503050406030204" pitchFamily="18" charset="0"/>
              </a:rPr>
              <a:t>kirliliği sorununu azaltır </a:t>
            </a:r>
            <a:br>
              <a:rPr lang="tr-TR" sz="2400" dirty="0">
                <a:latin typeface="Cambria" panose="02040503050406030204" pitchFamily="18" charset="0"/>
              </a:rPr>
            </a:br>
            <a:r>
              <a:rPr lang="tr-TR" sz="2400" dirty="0">
                <a:latin typeface="Cambria" panose="02040503050406030204" pitchFamily="18" charset="0"/>
              </a:rPr>
              <a:t>•Enerji güvenliği sağlar </a:t>
            </a:r>
            <a:r>
              <a:rPr lang="tr-TR" sz="2400" dirty="0" smtClean="0">
                <a:latin typeface="Cambria" panose="02040503050406030204" pitchFamily="18" charset="0"/>
              </a:rPr>
              <a:t>ve </a:t>
            </a:r>
            <a:r>
              <a:rPr lang="tr-TR" sz="2400" dirty="0">
                <a:latin typeface="Cambria" panose="02040503050406030204" pitchFamily="18" charset="0"/>
              </a:rPr>
              <a:t>Enerji arzını çeşitlendirir </a:t>
            </a:r>
            <a:br>
              <a:rPr lang="tr-TR" sz="2400" dirty="0">
                <a:latin typeface="Cambria" panose="02040503050406030204" pitchFamily="18" charset="0"/>
              </a:rPr>
            </a:br>
            <a:r>
              <a:rPr lang="tr-TR" sz="2400" dirty="0" smtClean="0">
                <a:latin typeface="Cambria" panose="02040503050406030204" pitchFamily="18" charset="0"/>
              </a:rPr>
              <a:t>•</a:t>
            </a:r>
            <a:r>
              <a:rPr lang="tr-TR" sz="2400" dirty="0">
                <a:latin typeface="Cambria" panose="02040503050406030204" pitchFamily="18" charset="0"/>
              </a:rPr>
              <a:t>Yakıt ithalini önler </a:t>
            </a:r>
            <a:r>
              <a:rPr lang="tr-TR" sz="2400" dirty="0" smtClean="0">
                <a:latin typeface="Cambria" panose="02040503050406030204" pitchFamily="18" charset="0"/>
              </a:rPr>
              <a:t>ve bütçe açığını önlemek adına önemli bir kaynaktır </a:t>
            </a:r>
          </a:p>
          <a:p>
            <a:r>
              <a:rPr lang="tr-TR" sz="2400" dirty="0" smtClean="0">
                <a:latin typeface="Cambria" panose="02040503050406030204" pitchFamily="18" charset="0"/>
              </a:rPr>
              <a:t>•Kırsal bölgelerde enerji ağının gelişmesine neden olur  </a:t>
            </a:r>
            <a:r>
              <a:rPr lang="tr-TR" sz="2400" dirty="0">
                <a:latin typeface="Cambria" panose="02040503050406030204" pitchFamily="18" charset="0"/>
              </a:rPr>
              <a:t/>
            </a:r>
            <a:br>
              <a:rPr lang="tr-TR" sz="2400" dirty="0">
                <a:latin typeface="Cambria" panose="02040503050406030204" pitchFamily="18" charset="0"/>
              </a:rPr>
            </a:br>
            <a:r>
              <a:rPr lang="tr-TR" sz="2400" dirty="0">
                <a:latin typeface="Cambria" panose="02040503050406030204" pitchFamily="18" charset="0"/>
              </a:rPr>
              <a:t>•İstihdam ve bölgesel kalkınma sağlar </a:t>
            </a:r>
            <a:br>
              <a:rPr lang="tr-TR" sz="2400" dirty="0">
                <a:latin typeface="Cambria" panose="02040503050406030204" pitchFamily="18" charset="0"/>
              </a:rPr>
            </a:br>
            <a:r>
              <a:rPr lang="tr-TR" sz="2400" dirty="0" smtClean="0">
                <a:latin typeface="Cambria" panose="02040503050406030204" pitchFamily="18" charset="0"/>
              </a:rPr>
              <a:t>•Modülerdir </a:t>
            </a:r>
            <a:r>
              <a:rPr lang="tr-TR" sz="2400" dirty="0">
                <a:latin typeface="Cambria" panose="02040503050406030204" pitchFamily="18" charset="0"/>
              </a:rPr>
              <a:t>ve çabuk kurulur </a:t>
            </a:r>
            <a:br>
              <a:rPr lang="tr-TR" sz="2400" dirty="0">
                <a:latin typeface="Cambria" panose="02040503050406030204" pitchFamily="18" charset="0"/>
              </a:rPr>
            </a:br>
            <a:r>
              <a:rPr lang="tr-TR" sz="2400" dirty="0" smtClean="0">
                <a:latin typeface="Cambria" panose="02040503050406030204" pitchFamily="18" charset="0"/>
              </a:rPr>
              <a:t>•</a:t>
            </a:r>
            <a:r>
              <a:rPr lang="tr-TR" sz="2400" dirty="0">
                <a:latin typeface="Cambria" panose="02040503050406030204" pitchFamily="18" charset="0"/>
              </a:rPr>
              <a:t>Kaynak tükenmesi yok – küresel rüzgar kaynağı küresel enerji talebinden daha büyük </a:t>
            </a:r>
            <a:br>
              <a:rPr lang="tr-TR" sz="2400" dirty="0">
                <a:latin typeface="Cambria" panose="02040503050406030204" pitchFamily="18" charset="0"/>
              </a:rPr>
            </a:br>
            <a:r>
              <a:rPr lang="tr-TR" sz="2400" dirty="0" smtClean="0">
                <a:latin typeface="Cambria" panose="02040503050406030204" pitchFamily="18" charset="0"/>
              </a:rPr>
              <a:t>•</a:t>
            </a:r>
            <a:r>
              <a:rPr lang="tr-TR" sz="2400" dirty="0">
                <a:latin typeface="Cambria" panose="02040503050406030204" pitchFamily="18" charset="0"/>
              </a:rPr>
              <a:t>Uygulama esnekliği – büyük ölçekli ticari santraller veya ev tipi uygulamalar mümkün </a:t>
            </a:r>
            <a:br>
              <a:rPr lang="tr-TR" sz="2400" dirty="0">
                <a:latin typeface="Cambria" panose="02040503050406030204" pitchFamily="18" charset="0"/>
              </a:rPr>
            </a:br>
            <a:endParaRPr lang="tr-TR" sz="2400" dirty="0">
              <a:latin typeface="Cambria" panose="02040503050406030204" pitchFamily="18" charset="0"/>
            </a:endParaRPr>
          </a:p>
        </p:txBody>
      </p:sp>
    </p:spTree>
    <p:extLst>
      <p:ext uri="{BB962C8B-B14F-4D97-AF65-F5344CB8AC3E}">
        <p14:creationId xmlns:p14="http://schemas.microsoft.com/office/powerpoint/2010/main" val="2451407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663870" y="725669"/>
            <a:ext cx="6524625" cy="4962525"/>
          </a:xfrm>
          <a:prstGeom prst="rect">
            <a:avLst/>
          </a:prstGeom>
        </p:spPr>
      </p:pic>
      <p:sp>
        <p:nvSpPr>
          <p:cNvPr id="4" name="Dikdörtgen 3"/>
          <p:cNvSpPr/>
          <p:nvPr/>
        </p:nvSpPr>
        <p:spPr>
          <a:xfrm rot="10800000" flipV="1">
            <a:off x="1136468" y="5878734"/>
            <a:ext cx="9104811" cy="646331"/>
          </a:xfrm>
          <a:prstGeom prst="rect">
            <a:avLst/>
          </a:prstGeom>
        </p:spPr>
        <p:txBody>
          <a:bodyPr wrap="square">
            <a:spAutoFit/>
          </a:bodyPr>
          <a:lstStyle/>
          <a:p>
            <a:r>
              <a:rPr lang="tr-TR" dirty="0" smtClean="0"/>
              <a:t>Rüzgar enerjisinin olumsuz etkilerinin tartışıldığı makaleye aşağıdaki linkten ulaşabilirsiniz.  http</a:t>
            </a:r>
            <a:r>
              <a:rPr lang="tr-TR" dirty="0"/>
              <a:t>://dergiler.ankara.edu.tr/dergiler/33/2229/23137.pdf</a:t>
            </a:r>
          </a:p>
        </p:txBody>
      </p:sp>
      <p:sp>
        <p:nvSpPr>
          <p:cNvPr id="5" name="Dikdörtgen 4"/>
          <p:cNvSpPr/>
          <p:nvPr/>
        </p:nvSpPr>
        <p:spPr>
          <a:xfrm>
            <a:off x="391886" y="300446"/>
            <a:ext cx="4519748" cy="369332"/>
          </a:xfrm>
          <a:prstGeom prst="rect">
            <a:avLst/>
          </a:prstGeom>
        </p:spPr>
        <p:txBody>
          <a:bodyPr wrap="square">
            <a:spAutoFit/>
          </a:bodyPr>
          <a:lstStyle/>
          <a:p>
            <a:r>
              <a:rPr lang="tr-TR" b="1" cap="all" dirty="0">
                <a:latin typeface="Cambria" panose="02040503050406030204" pitchFamily="18" charset="0"/>
              </a:rPr>
              <a:t>rüzgar ENERJİSİ’NİN DEZAVANTAJLARI</a:t>
            </a:r>
          </a:p>
        </p:txBody>
      </p:sp>
    </p:spTree>
    <p:extLst>
      <p:ext uri="{BB962C8B-B14F-4D97-AF65-F5344CB8AC3E}">
        <p14:creationId xmlns:p14="http://schemas.microsoft.com/office/powerpoint/2010/main" val="173542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5839" y="889844"/>
            <a:ext cx="10476411" cy="5632311"/>
          </a:xfrm>
          <a:prstGeom prst="rect">
            <a:avLst/>
          </a:prstGeom>
        </p:spPr>
        <p:txBody>
          <a:bodyPr wrap="square">
            <a:spAutoFit/>
          </a:bodyPr>
          <a:lstStyle/>
          <a:p>
            <a:pPr algn="just"/>
            <a:r>
              <a:rPr lang="tr-TR" sz="2400" dirty="0">
                <a:latin typeface="Cambria" panose="02040503050406030204" pitchFamily="18" charset="0"/>
              </a:rPr>
              <a:t>Türkiye’de Rüzgar Enerjisi </a:t>
            </a:r>
          </a:p>
          <a:p>
            <a:pPr algn="just"/>
            <a:r>
              <a:rPr lang="tr-TR" sz="2400" dirty="0" smtClean="0">
                <a:latin typeface="Cambria" panose="02040503050406030204" pitchFamily="18" charset="0"/>
              </a:rPr>
              <a:t>Türkiye’de </a:t>
            </a:r>
            <a:r>
              <a:rPr lang="tr-TR" sz="2400" dirty="0">
                <a:latin typeface="Cambria" panose="02040503050406030204" pitchFamily="18" charset="0"/>
              </a:rPr>
              <a:t>rüzgâr enerjisinin ilk ticari örnekleri dünyadaki gelişmelere göre daha geç bir tarih sayılabilecek 1990’lı yılların sonlarına rastlamaktadır. 1998 yılında Alaçatı </a:t>
            </a:r>
            <a:r>
              <a:rPr lang="tr-TR" sz="2400" dirty="0" err="1">
                <a:latin typeface="Cambria" panose="02040503050406030204" pitchFamily="18" charset="0"/>
              </a:rPr>
              <a:t>Germiyan</a:t>
            </a:r>
            <a:r>
              <a:rPr lang="tr-TR" sz="2400" dirty="0">
                <a:latin typeface="Cambria" panose="02040503050406030204" pitchFamily="18" charset="0"/>
              </a:rPr>
              <a:t> köyünde otoprodüktör lisansı ile çalışmaya başlayan 1,5 MW güce sahip ARES rüzgar enerji santrali 3 türbinden oluşan ilk tesistir. 1998-2005 yılları arasında yenilenebilir enerjiye dair herhangi bir yasa yönetmelik olmadan toplam dört santral kurulmuş ve işletilmiştir. 2005 yılında yürürlüğe giren Yenilenebilir Enerji Kaynaklarının Elektrik Enerjisi Üretimi Amaçlı Kullanımına İlişkin Kanun ile üretilen elektriğe alım garantisinin getirilmesi ve türbin teknolojisinin belli bir olgunluğa ulaşmasıyla ilintili olarak </a:t>
            </a:r>
            <a:r>
              <a:rPr lang="tr-TR" sz="2400" dirty="0" err="1">
                <a:latin typeface="Cambria" panose="02040503050406030204" pitchFamily="18" charset="0"/>
              </a:rPr>
              <a:t>sektörel</a:t>
            </a:r>
            <a:r>
              <a:rPr lang="tr-TR" sz="2400" dirty="0">
                <a:latin typeface="Cambria" panose="02040503050406030204" pitchFamily="18" charset="0"/>
              </a:rPr>
              <a:t> ilgi ve rüzgar enerjisi kurulu gücü hızla artmaya </a:t>
            </a:r>
            <a:r>
              <a:rPr lang="tr-TR" sz="2400" dirty="0" smtClean="0">
                <a:latin typeface="Cambria" panose="02040503050406030204" pitchFamily="18" charset="0"/>
              </a:rPr>
              <a:t>başlamıştır. </a:t>
            </a:r>
            <a:r>
              <a:rPr lang="tr-TR" sz="2400" dirty="0">
                <a:latin typeface="Cambria" panose="02040503050406030204" pitchFamily="18" charset="0"/>
              </a:rPr>
              <a:t>2005 yılına kadar 20,1 MW olan kurulu güç bu tarihten sonra ivme kazanarak 2017 Temmuz ayına gelindiğinde yaklaşık 322 katlık bir artışla 6483,9 </a:t>
            </a:r>
            <a:r>
              <a:rPr lang="tr-TR" sz="2400" dirty="0" err="1">
                <a:latin typeface="Cambria" panose="02040503050406030204" pitchFamily="18" charset="0"/>
              </a:rPr>
              <a:t>MW’ye</a:t>
            </a:r>
            <a:r>
              <a:rPr lang="tr-TR" sz="2400" dirty="0">
                <a:latin typeface="Cambria" panose="02040503050406030204" pitchFamily="18" charset="0"/>
              </a:rPr>
              <a:t> </a:t>
            </a:r>
            <a:r>
              <a:rPr lang="tr-TR" sz="2400" dirty="0" smtClean="0">
                <a:latin typeface="Cambria" panose="02040503050406030204" pitchFamily="18" charset="0"/>
              </a:rPr>
              <a:t>ulaşmıştır. </a:t>
            </a:r>
            <a:r>
              <a:rPr lang="tr-TR" sz="2400" dirty="0">
                <a:latin typeface="Cambria" panose="02040503050406030204" pitchFamily="18" charset="0"/>
              </a:rPr>
              <a:t>2017 yılı ilk altı aylık veriler itibariyle işletmede 158 rüzgâr enerji santral sahası bulunmaktadır (</a:t>
            </a:r>
            <a:r>
              <a:rPr lang="tr-TR" sz="2400" dirty="0" smtClean="0">
                <a:latin typeface="Cambria" panose="02040503050406030204" pitchFamily="18" charset="0"/>
              </a:rPr>
              <a:t>TÜREB,2017).</a:t>
            </a:r>
            <a:endParaRPr lang="tr-TR" sz="2400" dirty="0">
              <a:latin typeface="Cambria" panose="02040503050406030204" pitchFamily="18" charset="0"/>
            </a:endParaRPr>
          </a:p>
        </p:txBody>
      </p:sp>
    </p:spTree>
    <p:extLst>
      <p:ext uri="{BB962C8B-B14F-4D97-AF65-F5344CB8AC3E}">
        <p14:creationId xmlns:p14="http://schemas.microsoft.com/office/powerpoint/2010/main" val="13525273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1280</Words>
  <Application>Microsoft Office PowerPoint</Application>
  <PresentationFormat>Geniş ekran</PresentationFormat>
  <Paragraphs>56</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SimSun</vt:lpstr>
      <vt:lpstr>Arial</vt:lpstr>
      <vt:lpstr>Calibri</vt:lpstr>
      <vt:lpstr>Calibri Light</vt:lpstr>
      <vt:lpstr>Cambria</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28</cp:revision>
  <dcterms:created xsi:type="dcterms:W3CDTF">2018-01-20T09:37:58Z</dcterms:created>
  <dcterms:modified xsi:type="dcterms:W3CDTF">2018-01-23T22:17:24Z</dcterms:modified>
</cp:coreProperties>
</file>