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2C0CED-E7AF-44C9-ACB5-45B2697F9FFF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81AC5-B2E5-416E-ACFF-3B05CA9649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9622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48B4D88-EB46-48FB-9932-8985B0B97D30}" type="slidenum">
              <a:rPr lang="en-US" altLang="tr-TR" sz="1200" smtClean="0"/>
              <a:pPr/>
              <a:t>8</a:t>
            </a:fld>
            <a:endParaRPr lang="en-US" altLang="tr-TR" sz="1200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tr-TR" smtClean="0"/>
          </a:p>
        </p:txBody>
      </p:sp>
    </p:spTree>
    <p:extLst>
      <p:ext uri="{BB962C8B-B14F-4D97-AF65-F5344CB8AC3E}">
        <p14:creationId xmlns:p14="http://schemas.microsoft.com/office/powerpoint/2010/main" val="3530820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93E368F-300D-4951-9896-4B73CFFCB7A9}" type="slidenum">
              <a:rPr lang="en-US" altLang="tr-TR" sz="1200" smtClean="0"/>
              <a:pPr/>
              <a:t>9</a:t>
            </a:fld>
            <a:endParaRPr lang="en-US" altLang="tr-TR" sz="120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tr-TR" smtClean="0"/>
          </a:p>
        </p:txBody>
      </p:sp>
    </p:spTree>
    <p:extLst>
      <p:ext uri="{BB962C8B-B14F-4D97-AF65-F5344CB8AC3E}">
        <p14:creationId xmlns:p14="http://schemas.microsoft.com/office/powerpoint/2010/main" val="1189544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6F0D-A84C-47F9-9569-DED39507B3C2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1974-8550-43C4-B062-437DD5E50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6155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6F0D-A84C-47F9-9569-DED39507B3C2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1974-8550-43C4-B062-437DD5E50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98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6F0D-A84C-47F9-9569-DED39507B3C2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1974-8550-43C4-B062-437DD5E50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2413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6F0D-A84C-47F9-9569-DED39507B3C2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1974-8550-43C4-B062-437DD5E50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112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6F0D-A84C-47F9-9569-DED39507B3C2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1974-8550-43C4-B062-437DD5E50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4463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6F0D-A84C-47F9-9569-DED39507B3C2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1974-8550-43C4-B062-437DD5E50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2870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6F0D-A84C-47F9-9569-DED39507B3C2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1974-8550-43C4-B062-437DD5E50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4731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6F0D-A84C-47F9-9569-DED39507B3C2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1974-8550-43C4-B062-437DD5E50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2307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6F0D-A84C-47F9-9569-DED39507B3C2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1974-8550-43C4-B062-437DD5E50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113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6F0D-A84C-47F9-9569-DED39507B3C2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1974-8550-43C4-B062-437DD5E50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497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6F0D-A84C-47F9-9569-DED39507B3C2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91974-8550-43C4-B062-437DD5E50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6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36F0D-A84C-47F9-9569-DED39507B3C2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91974-8550-43C4-B062-437DD5E502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0505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>
                <a:solidFill>
                  <a:srgbClr val="C00000"/>
                </a:solidFill>
              </a:rPr>
              <a:t>MUHAFAZA YÖNTEMLERİ</a:t>
            </a:r>
            <a:endParaRPr lang="tr-TR" altLang="tr-TR" smtClean="0">
              <a:solidFill>
                <a:srgbClr val="C00000"/>
              </a:solidFill>
            </a:endParaRPr>
          </a:p>
        </p:txBody>
      </p:sp>
      <p:sp>
        <p:nvSpPr>
          <p:cNvPr id="33795" name="İçerik Yer Tutucusu 2"/>
          <p:cNvSpPr>
            <a:spLocks noGrp="1"/>
          </p:cNvSpPr>
          <p:nvPr>
            <p:ph idx="1"/>
          </p:nvPr>
        </p:nvSpPr>
        <p:spPr bwMode="auto">
          <a:xfrm>
            <a:off x="1782764" y="1484314"/>
            <a:ext cx="8588375" cy="4351337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tr-TR" altLang="tr-TR" sz="2400"/>
              <a:t>1. Isı Uygulaması İle Muhafaza</a:t>
            </a:r>
          </a:p>
          <a:p>
            <a:pPr marL="0" indent="0">
              <a:buNone/>
            </a:pPr>
            <a:r>
              <a:rPr lang="tr-TR" altLang="tr-TR" sz="2400"/>
              <a:t>2. Soğuk Uygulaması İle Muhafaza </a:t>
            </a:r>
          </a:p>
          <a:p>
            <a:pPr marL="0" indent="0">
              <a:buNone/>
            </a:pPr>
            <a:r>
              <a:rPr lang="tr-TR" altLang="tr-TR" sz="2400"/>
              <a:t>3. Kurutarak Muhafaza </a:t>
            </a:r>
          </a:p>
          <a:p>
            <a:pPr marL="0" indent="0">
              <a:buNone/>
            </a:pPr>
            <a:r>
              <a:rPr lang="tr-TR" altLang="tr-TR" sz="2400"/>
              <a:t>4. Koruyucu Maddelerle Muhafaza </a:t>
            </a:r>
          </a:p>
          <a:p>
            <a:pPr marL="0" indent="0">
              <a:buNone/>
            </a:pPr>
            <a:r>
              <a:rPr lang="tr-TR" altLang="tr-TR" sz="2400"/>
              <a:t>5. Diğer Muhafaza Yöntemleri</a:t>
            </a:r>
          </a:p>
          <a:p>
            <a:pPr marL="0" indent="0" algn="just">
              <a:buNone/>
            </a:pPr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343462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48131" name="İçerik Yer Tutucusu 2"/>
          <p:cNvSpPr>
            <a:spLocks noGrp="1"/>
          </p:cNvSpPr>
          <p:nvPr>
            <p:ph idx="1"/>
          </p:nvPr>
        </p:nvSpPr>
        <p:spPr>
          <a:xfrm>
            <a:off x="2190750" y="1341439"/>
            <a:ext cx="7886700" cy="435133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  <a:defRPr/>
            </a:pPr>
            <a:r>
              <a:rPr lang="tr-TR" altLang="tr-TR" sz="2400"/>
              <a:t>Mikrobiyolojik bozulmaları önlemek için gıdalara ilave edilen </a:t>
            </a:r>
            <a:r>
              <a:rPr lang="tr-TR" altLang="tr-TR" sz="2400">
                <a:solidFill>
                  <a:srgbClr val="FF0000"/>
                </a:solidFill>
              </a:rPr>
              <a:t>tuz, şeker </a:t>
            </a:r>
            <a:r>
              <a:rPr lang="tr-TR" altLang="tr-TR" sz="2400"/>
              <a:t>ve </a:t>
            </a:r>
            <a:r>
              <a:rPr lang="tr-TR" altLang="tr-TR" sz="2400">
                <a:solidFill>
                  <a:srgbClr val="FF0000"/>
                </a:solidFill>
              </a:rPr>
              <a:t>sirke</a:t>
            </a:r>
            <a:r>
              <a:rPr lang="tr-TR" altLang="tr-TR" sz="2400"/>
              <a:t> gibi maddelerde koruyucu maddeler gurubuna girmekle birlikte bu maddeler bizzat gıda öğeleridir ve kullanılma miktarları kimyasal koruyucular gibi sınırlı değildir. </a:t>
            </a:r>
          </a:p>
          <a:p>
            <a:pPr marL="0" indent="0" algn="just">
              <a:buNone/>
              <a:defRPr/>
            </a:pPr>
            <a:r>
              <a:rPr lang="tr-TR" altLang="tr-TR" sz="2400"/>
              <a:t/>
            </a:r>
            <a:br>
              <a:rPr lang="tr-TR" altLang="tr-TR" sz="2400"/>
            </a:br>
            <a:r>
              <a:rPr lang="tr-TR" altLang="tr-TR" sz="2400"/>
              <a:t>Tuz ve sirke birçok sebzelerin korunmasında yani turşu yapımında kullanılır. </a:t>
            </a:r>
          </a:p>
          <a:p>
            <a:pPr marL="0" indent="0" algn="just">
              <a:buNone/>
              <a:defRPr/>
            </a:pPr>
            <a:r>
              <a:rPr lang="tr-TR" altLang="tr-TR" sz="2400"/>
              <a:t/>
            </a:r>
            <a:br>
              <a:rPr lang="tr-TR" altLang="tr-TR" sz="2400"/>
            </a:br>
            <a:r>
              <a:rPr lang="tr-TR" altLang="tr-TR" sz="2400"/>
              <a:t>Şeker ise, meyvelerin reçel, marmelat ve şurup haline getirilmesinde kullanılmaktadır.</a:t>
            </a:r>
          </a:p>
          <a:p>
            <a:pPr marL="0" indent="0" algn="just">
              <a:buNone/>
              <a:defRPr/>
            </a:pPr>
            <a:r>
              <a:rPr lang="tr-TR" altLang="tr-TR" sz="2400"/>
              <a:t> </a:t>
            </a:r>
            <a:br>
              <a:rPr lang="tr-TR" altLang="tr-TR" sz="2400"/>
            </a:br>
            <a:r>
              <a:rPr lang="tr-TR" altLang="tr-TR" sz="2400"/>
              <a:t/>
            </a:r>
            <a:br>
              <a:rPr lang="tr-TR" altLang="tr-TR" sz="2400"/>
            </a:br>
            <a:r>
              <a:rPr lang="tr-TR" altLang="tr-TR" sz="2400"/>
              <a:t/>
            </a:r>
            <a:br>
              <a:rPr lang="tr-TR" altLang="tr-TR" sz="2400"/>
            </a:br>
            <a:r>
              <a:rPr lang="tr-TR" altLang="tr-TR" sz="2400"/>
              <a:t> </a:t>
            </a:r>
            <a:br>
              <a:rPr lang="tr-TR" altLang="tr-TR" sz="2400"/>
            </a:br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3818678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>
                <a:solidFill>
                  <a:srgbClr val="FF0000"/>
                </a:solidFill>
              </a:rPr>
              <a:t>5. Diğer Muhafaza Yöntemleri</a:t>
            </a: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1822450" y="1412875"/>
            <a:ext cx="8515350" cy="4351338"/>
          </a:xfrm>
        </p:spPr>
        <p:txBody>
          <a:bodyPr/>
          <a:lstStyle/>
          <a:p>
            <a:pPr marL="0" indent="0" algn="just">
              <a:buNone/>
              <a:defRPr/>
            </a:pPr>
            <a:r>
              <a:rPr lang="tr-TR" sz="2400" dirty="0"/>
              <a:t>Diğer muhafaza yöntemleri arasında </a:t>
            </a:r>
            <a:endParaRPr lang="tr-TR" sz="2400" dirty="0"/>
          </a:p>
          <a:p>
            <a:pPr algn="just">
              <a:defRPr/>
            </a:pPr>
            <a:r>
              <a:rPr lang="tr-TR" sz="2400" dirty="0"/>
              <a:t>G</a:t>
            </a:r>
            <a:r>
              <a:rPr lang="tr-TR" sz="2400" dirty="0"/>
              <a:t>az </a:t>
            </a:r>
            <a:r>
              <a:rPr lang="tr-TR" sz="2400" dirty="0"/>
              <a:t>atmosferinde </a:t>
            </a:r>
            <a:r>
              <a:rPr lang="tr-TR" sz="2400" dirty="0"/>
              <a:t>muhafaza</a:t>
            </a:r>
          </a:p>
          <a:p>
            <a:pPr algn="just">
              <a:defRPr/>
            </a:pPr>
            <a:r>
              <a:rPr lang="tr-TR" sz="2400" dirty="0"/>
              <a:t>Işınlama yöntemleri sayılabilir</a:t>
            </a:r>
            <a:r>
              <a:rPr lang="tr-TR" sz="2400" dirty="0"/>
              <a:t>. </a:t>
            </a:r>
            <a:endParaRPr lang="tr-TR" sz="2400" dirty="0"/>
          </a:p>
          <a:p>
            <a:pPr marL="0" indent="0" algn="just">
              <a:buNone/>
              <a:defRPr/>
            </a:pP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Gaz atmosferinde muhafazada, ortam atmosferindeki oksijenin yerine karbondioksit, azot gibi gazlar kullanılarak gıda maddeleri muhafaza edilirler</a:t>
            </a:r>
            <a:r>
              <a:rPr lang="tr-TR" sz="2400" dirty="0"/>
              <a:t>.</a:t>
            </a:r>
          </a:p>
          <a:p>
            <a:pPr marL="0" indent="0" algn="just">
              <a:buNone/>
              <a:defRPr/>
            </a:pP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 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99967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>
                <a:solidFill>
                  <a:srgbClr val="FF0000"/>
                </a:solidFill>
              </a:rPr>
              <a:t>a. Gaz atmosferinde muhafaza</a:t>
            </a:r>
            <a:endParaRPr lang="tr-TR" altLang="tr-TR" smtClean="0"/>
          </a:p>
        </p:txBody>
      </p:sp>
      <p:sp>
        <p:nvSpPr>
          <p:cNvPr id="47107" name="İçerik Yer Tutucusu 2"/>
          <p:cNvSpPr>
            <a:spLocks noGrp="1"/>
          </p:cNvSpPr>
          <p:nvPr>
            <p:ph idx="1"/>
          </p:nvPr>
        </p:nvSpPr>
        <p:spPr bwMode="auto">
          <a:xfrm>
            <a:off x="1905000" y="1484314"/>
            <a:ext cx="8172450" cy="4351337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algn="just">
              <a:buNone/>
            </a:pPr>
            <a:r>
              <a:rPr lang="tr-TR" altLang="tr-TR" sz="2400"/>
              <a:t>Gaz atmosferinde muhafazada, ortam atmosferindeki oksijenin yerine karbondioksit, azot gibi gazlar kullanılarak gıda maddeleri muhafaza edilirler.</a:t>
            </a:r>
          </a:p>
          <a:p>
            <a:pPr marL="0" indent="0" algn="just">
              <a:buNone/>
            </a:pPr>
            <a:r>
              <a:rPr lang="tr-TR" altLang="tr-TR" sz="2400"/>
              <a:t/>
            </a:r>
            <a:br>
              <a:rPr lang="tr-TR" altLang="tr-TR" sz="2400"/>
            </a:br>
            <a:r>
              <a:rPr lang="tr-TR" altLang="tr-TR" sz="2400"/>
              <a:t> </a:t>
            </a:r>
            <a:br>
              <a:rPr lang="tr-TR" altLang="tr-TR" sz="2400"/>
            </a:br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39889212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>
                <a:solidFill>
                  <a:srgbClr val="FF0000"/>
                </a:solidFill>
              </a:rPr>
              <a:t>b. Işınlama ile muhafaza</a:t>
            </a:r>
          </a:p>
        </p:txBody>
      </p:sp>
      <p:sp>
        <p:nvSpPr>
          <p:cNvPr id="48131" name="İçerik Yer Tutucusu 2"/>
          <p:cNvSpPr>
            <a:spLocks noGrp="1"/>
          </p:cNvSpPr>
          <p:nvPr>
            <p:ph idx="1"/>
          </p:nvPr>
        </p:nvSpPr>
        <p:spPr bwMode="auto">
          <a:xfrm>
            <a:off x="1905000" y="1700214"/>
            <a:ext cx="8458200" cy="4351337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algn="just">
              <a:buNone/>
            </a:pPr>
            <a:r>
              <a:rPr lang="tr-TR" altLang="tr-TR" sz="2400"/>
              <a:t>Işınlama ile muhafazada ise gama ve beta gibi sızma gücü yüksek olan ve daha derinlerde bulunan mikroorganizma ve enzimleri in aktif hale getirebilen ışınlar kullanılır. </a:t>
            </a:r>
            <a:br>
              <a:rPr lang="tr-TR" altLang="tr-TR" sz="2400"/>
            </a:br>
            <a:endParaRPr lang="tr-TR" altLang="tr-TR" sz="2400"/>
          </a:p>
          <a:p>
            <a:pPr marL="0" indent="0" algn="just">
              <a:buNone/>
            </a:pPr>
            <a:r>
              <a:rPr lang="tr-TR" altLang="tr-TR" sz="2400"/>
              <a:t/>
            </a:r>
            <a:br>
              <a:rPr lang="tr-TR" altLang="tr-TR" sz="2400"/>
            </a:br>
            <a:r>
              <a:rPr lang="tr-TR" altLang="tr-TR" sz="2400"/>
              <a:t> </a:t>
            </a:r>
            <a:br>
              <a:rPr lang="tr-TR" altLang="tr-TR" sz="2400"/>
            </a:br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608193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>
                <a:solidFill>
                  <a:srgbClr val="FF0000"/>
                </a:solidFill>
              </a:rPr>
              <a:t>1. Isı Uygulaması İle Muhafaza</a:t>
            </a:r>
            <a:endParaRPr lang="tr-TR" altLang="tr-TR" smtClean="0"/>
          </a:p>
        </p:txBody>
      </p:sp>
      <p:sp>
        <p:nvSpPr>
          <p:cNvPr id="34819" name="İçerik Yer Tutucusu 2"/>
          <p:cNvSpPr>
            <a:spLocks noGrp="1"/>
          </p:cNvSpPr>
          <p:nvPr>
            <p:ph idx="1"/>
          </p:nvPr>
        </p:nvSpPr>
        <p:spPr bwMode="auto">
          <a:xfrm>
            <a:off x="2063750" y="1371600"/>
            <a:ext cx="8299450" cy="54864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algn="just">
              <a:buNone/>
            </a:pPr>
            <a:r>
              <a:rPr lang="tr-TR" altLang="tr-TR" sz="2400"/>
              <a:t>Bu metodun esası; hava almayacak şekilde kapatılmış kaplarda bulunan gıdalardaki mikroorganizmaların yüksek sıcaklıklarda öldürülmeleridir. Bu amaçla kap olarak; cam kavanozlar, şişeler ve teneke kutular kullanılmaktadır. 100°C'nin üstündeki ısıl işlemlerde otoklavlardan, bunun altındaki sıcaklık derecelerinde ise değişik açık düzenlerden yararlanılmaktadır.</a:t>
            </a:r>
          </a:p>
        </p:txBody>
      </p:sp>
    </p:spTree>
    <p:extLst>
      <p:ext uri="{BB962C8B-B14F-4D97-AF65-F5344CB8AC3E}">
        <p14:creationId xmlns:p14="http://schemas.microsoft.com/office/powerpoint/2010/main" val="161320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2063750" y="1196975"/>
            <a:ext cx="7886700" cy="4351338"/>
          </a:xfrm>
        </p:spPr>
        <p:txBody>
          <a:bodyPr/>
          <a:lstStyle/>
          <a:p>
            <a:pPr marL="0" indent="0" algn="just">
              <a:buNone/>
              <a:defRPr/>
            </a:pPr>
            <a:r>
              <a:rPr lang="tr-TR" sz="2400" dirty="0"/>
              <a:t>Gıdaların ısıl yolla muhafazasında</a:t>
            </a:r>
            <a:r>
              <a:rPr lang="tr-TR" sz="2400" dirty="0"/>
              <a:t>;</a:t>
            </a:r>
          </a:p>
          <a:p>
            <a:pPr algn="just">
              <a:defRPr/>
            </a:pPr>
            <a:r>
              <a:rPr lang="tr-TR" sz="2400" dirty="0"/>
              <a:t>M</a:t>
            </a:r>
            <a:r>
              <a:rPr lang="tr-TR" sz="2400" dirty="0"/>
              <a:t>eyveler</a:t>
            </a:r>
            <a:r>
              <a:rPr lang="tr-TR" sz="2400" dirty="0"/>
              <a:t>, domates ve ürünleri ile turşu gibi asitli gıdalar, 100°C'nin altındaki sıcaklık derecelerinde </a:t>
            </a:r>
            <a:r>
              <a:rPr lang="tr-TR" sz="2400" dirty="0">
                <a:solidFill>
                  <a:srgbClr val="FF0000"/>
                </a:solidFill>
              </a:rPr>
              <a:t>"Pastörize" </a:t>
            </a:r>
            <a:r>
              <a:rPr lang="tr-TR" sz="2400" dirty="0"/>
              <a:t>edilerek </a:t>
            </a:r>
            <a:endParaRPr lang="tr-TR" sz="2400" dirty="0"/>
          </a:p>
          <a:p>
            <a:pPr algn="just">
              <a:defRPr/>
            </a:pPr>
            <a:r>
              <a:rPr lang="tr-TR" sz="2400" dirty="0"/>
              <a:t>S</a:t>
            </a:r>
            <a:r>
              <a:rPr lang="tr-TR" sz="2400" dirty="0"/>
              <a:t>ebzeler</a:t>
            </a:r>
            <a:r>
              <a:rPr lang="tr-TR" sz="2400" dirty="0"/>
              <a:t>, et ve süt ürünleri gibi düşük asitli gıdalar, 100°C'nin üzerinde </a:t>
            </a:r>
            <a:r>
              <a:rPr lang="tr-TR" sz="2400" dirty="0">
                <a:solidFill>
                  <a:srgbClr val="FF0000"/>
                </a:solidFill>
              </a:rPr>
              <a:t>"Sterilize" </a:t>
            </a:r>
            <a:r>
              <a:rPr lang="tr-TR" sz="2400" dirty="0"/>
              <a:t>edilerek dayanıklı hale getirilirler.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109810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Unvan 1"/>
          <p:cNvSpPr>
            <a:spLocks noGrp="1"/>
          </p:cNvSpPr>
          <p:nvPr>
            <p:ph type="title"/>
          </p:nvPr>
        </p:nvSpPr>
        <p:spPr>
          <a:xfrm>
            <a:off x="1905000" y="274638"/>
            <a:ext cx="8763000" cy="715962"/>
          </a:xfrm>
        </p:spPr>
        <p:txBody>
          <a:bodyPr/>
          <a:lstStyle/>
          <a:p>
            <a:r>
              <a:rPr lang="tr-TR" altLang="tr-TR" sz="4000" b="1">
                <a:solidFill>
                  <a:srgbClr val="FF0000"/>
                </a:solidFill>
              </a:rPr>
              <a:t>2. Soğuk Uygulaması İle Muhafaza</a:t>
            </a:r>
            <a:endParaRPr lang="tr-TR" altLang="tr-TR" sz="400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2135188" y="1628775"/>
            <a:ext cx="7886700" cy="4351338"/>
          </a:xfrm>
        </p:spPr>
        <p:txBody>
          <a:bodyPr/>
          <a:lstStyle/>
          <a:p>
            <a:pPr marL="0" indent="0" algn="just">
              <a:buNone/>
              <a:defRPr/>
            </a:pPr>
            <a:r>
              <a:rPr lang="tr-TR" sz="2400" dirty="0"/>
              <a:t>Bu metodun ilkesi, düşük sıcaklık derecelerinde gıdalarda bulunan mikroorganizmaların çoğalma ve faaliyetlerinin kesin olarak durdurulmasına dayanır</a:t>
            </a:r>
            <a:r>
              <a:rPr lang="tr-TR" sz="2400" dirty="0"/>
              <a:t>.</a:t>
            </a:r>
          </a:p>
          <a:p>
            <a:pPr marL="0" indent="0" algn="just">
              <a:buNone/>
              <a:defRPr/>
            </a:pPr>
            <a:endParaRPr lang="tr-TR" sz="2400" dirty="0"/>
          </a:p>
          <a:p>
            <a:pPr marL="457200" indent="-457200" algn="just">
              <a:buFontTx/>
              <a:buAutoNum type="alphaLcPeriod"/>
              <a:defRPr/>
            </a:pPr>
            <a:r>
              <a:rPr lang="tr-TR" sz="2400" dirty="0"/>
              <a:t>Soğukta muhafaza</a:t>
            </a:r>
          </a:p>
          <a:p>
            <a:pPr marL="457200" indent="-457200" algn="just">
              <a:buFontTx/>
              <a:buAutoNum type="alphaLcPeriod"/>
              <a:defRPr/>
            </a:pPr>
            <a:r>
              <a:rPr lang="tr-TR" sz="2400" dirty="0"/>
              <a:t>Dondurarak muhafaza</a:t>
            </a:r>
          </a:p>
          <a:p>
            <a:pPr marL="0" indent="0" algn="just">
              <a:buNone/>
              <a:defRPr/>
            </a:pPr>
            <a:r>
              <a:rPr lang="tr-TR" sz="2400" dirty="0"/>
              <a:t> 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26455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Unvan 1"/>
          <p:cNvSpPr>
            <a:spLocks noGrp="1"/>
          </p:cNvSpPr>
          <p:nvPr>
            <p:ph type="title"/>
          </p:nvPr>
        </p:nvSpPr>
        <p:spPr>
          <a:xfrm>
            <a:off x="1924050" y="406401"/>
            <a:ext cx="8458200" cy="715963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tr-TR" altLang="tr-TR" sz="4000"/>
              <a:t> </a:t>
            </a:r>
            <a:r>
              <a:rPr lang="tr-TR" altLang="tr-TR" sz="4000" b="1">
                <a:solidFill>
                  <a:srgbClr val="C00000"/>
                </a:solidFill>
              </a:rPr>
              <a:t>a. Soğukta Muhafaza</a:t>
            </a:r>
            <a:r>
              <a:rPr lang="tr-TR" altLang="tr-TR" sz="4000">
                <a:solidFill>
                  <a:srgbClr val="C00000"/>
                </a:solidFill>
              </a:rPr>
              <a:t/>
            </a:r>
            <a:br>
              <a:rPr lang="tr-TR" altLang="tr-TR" sz="4000">
                <a:solidFill>
                  <a:srgbClr val="C00000"/>
                </a:solidFill>
              </a:rPr>
            </a:br>
            <a:endParaRPr lang="tr-TR" altLang="tr-TR" sz="400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1728789" y="1341439"/>
            <a:ext cx="8848725" cy="435133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  <a:defRPr/>
            </a:pPr>
            <a:r>
              <a:rPr lang="tr-TR" sz="2400" dirty="0"/>
              <a:t>0°C veya bunun biraz üstündeki sıcaklıklarda gıdanın dayandırılmasıdır. </a:t>
            </a:r>
            <a:endParaRPr lang="tr-TR" sz="2400" dirty="0"/>
          </a:p>
          <a:p>
            <a:pPr marL="0" indent="0" algn="just">
              <a:buNone/>
              <a:defRPr/>
            </a:pPr>
            <a:r>
              <a:rPr lang="tr-TR" sz="2400" dirty="0"/>
              <a:t>Soğukta </a:t>
            </a:r>
            <a:r>
              <a:rPr lang="tr-TR" sz="2400" dirty="0"/>
              <a:t>muhafazada gıdalar sadece kısa bir süre belirli bir bozulmaya uğramadan saklanabilmekte ve bunlar belli bir süre sonra mutlaka bozulmaktadır. </a:t>
            </a:r>
            <a:endParaRPr lang="tr-TR" sz="2400" dirty="0"/>
          </a:p>
          <a:p>
            <a:pPr marL="0" indent="0" algn="just">
              <a:buNone/>
              <a:defRPr/>
            </a:pPr>
            <a:r>
              <a:rPr lang="tr-TR" sz="2400" dirty="0"/>
              <a:t>Soğukta </a:t>
            </a:r>
            <a:r>
              <a:rPr lang="tr-TR" sz="2400" dirty="0"/>
              <a:t>muhafazada dayanma süresi çeşitli faktörlere bağlı olarak bir günden bir haftaya kadar değişebilir</a:t>
            </a:r>
            <a:r>
              <a:rPr lang="tr-TR" sz="2400" dirty="0"/>
              <a:t>.</a:t>
            </a:r>
          </a:p>
          <a:p>
            <a:pPr marL="0" indent="0" algn="just">
              <a:buNone/>
              <a:defRPr/>
            </a:pPr>
            <a:r>
              <a:rPr lang="tr-TR" sz="2400" dirty="0"/>
              <a:t> 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  <a:p>
            <a:pPr marL="0" indent="0" algn="just">
              <a:buNone/>
              <a:defRPr/>
            </a:pPr>
            <a:r>
              <a:rPr lang="tr-TR" sz="2400" dirty="0"/>
              <a:t> 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10006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>
                <a:solidFill>
                  <a:srgbClr val="C00000"/>
                </a:solidFill>
              </a:rPr>
              <a:t>b. Dondurarak Muhafaza</a:t>
            </a:r>
            <a:endParaRPr lang="tr-TR" altLang="tr-TR" smtClean="0">
              <a:solidFill>
                <a:srgbClr val="C00000"/>
              </a:solidFill>
            </a:endParaRPr>
          </a:p>
        </p:txBody>
      </p:sp>
      <p:sp>
        <p:nvSpPr>
          <p:cNvPr id="38915" name="İçerik Yer Tutucusu 2"/>
          <p:cNvSpPr>
            <a:spLocks noGrp="1"/>
          </p:cNvSpPr>
          <p:nvPr>
            <p:ph idx="1"/>
          </p:nvPr>
        </p:nvSpPr>
        <p:spPr bwMode="auto">
          <a:xfrm>
            <a:off x="2063750" y="1484314"/>
            <a:ext cx="8299450" cy="4351337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algn="just">
              <a:buNone/>
            </a:pPr>
            <a:r>
              <a:rPr lang="tr-TR" altLang="tr-TR" sz="2400"/>
              <a:t>Bu yöntemde gıda maddeleri -18°C nin altında dondurularak muhafaza edilir. Bu yöntem soğukta muhafazaya nazaran daha uzun süreli koruma sağlar. </a:t>
            </a:r>
          </a:p>
          <a:p>
            <a:pPr marL="0" indent="0" algn="just">
              <a:buNone/>
            </a:pPr>
            <a:r>
              <a:rPr lang="tr-TR" altLang="tr-TR" sz="2400"/>
              <a:t>Dondurulmuş gıdalar -20°C dolaylarında depolanmaktadır. </a:t>
            </a:r>
          </a:p>
          <a:p>
            <a:pPr marL="0" indent="0" algn="just">
              <a:buNone/>
            </a:pPr>
            <a:r>
              <a:rPr lang="tr-TR" altLang="tr-TR" sz="2400"/>
              <a:t>Tüketime kadar da taşınmaları soğuk zincir denen kesiksiz işlemle yapılmalıdır.</a:t>
            </a:r>
          </a:p>
          <a:p>
            <a:pPr marL="0" indent="0" algn="just">
              <a:buNone/>
            </a:pPr>
            <a:r>
              <a:rPr lang="tr-TR" altLang="tr-TR" sz="2400"/>
              <a:t> </a:t>
            </a:r>
            <a:br>
              <a:rPr lang="tr-TR" altLang="tr-TR" sz="2400"/>
            </a:br>
            <a:r>
              <a:rPr lang="tr-TR" altLang="tr-TR" sz="2400"/>
              <a:t/>
            </a:r>
            <a:br>
              <a:rPr lang="tr-TR" altLang="tr-TR" sz="2400"/>
            </a:br>
            <a:endParaRPr lang="tr-TR" altLang="tr-TR" sz="2400"/>
          </a:p>
          <a:p>
            <a:pPr marL="0" indent="0" algn="just">
              <a:buNone/>
            </a:pPr>
            <a:r>
              <a:rPr lang="tr-TR" altLang="tr-TR" sz="2400"/>
              <a:t> </a:t>
            </a:r>
            <a:br>
              <a:rPr lang="tr-TR" altLang="tr-TR" sz="2400"/>
            </a:br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4225087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>
                <a:solidFill>
                  <a:srgbClr val="FF0000"/>
                </a:solidFill>
              </a:rPr>
              <a:t>3. Kurutarak Muhafaza</a:t>
            </a: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1905000" y="1341439"/>
            <a:ext cx="8432800" cy="4351337"/>
          </a:xfrm>
        </p:spPr>
        <p:txBody>
          <a:bodyPr/>
          <a:lstStyle/>
          <a:p>
            <a:pPr algn="just">
              <a:defRPr/>
            </a:pPr>
            <a:r>
              <a:rPr lang="tr-TR" sz="2400" dirty="0"/>
              <a:t>Bu yöntemin ilkesi gıdanın su içeriğinin azaltılmasıyla dayanım süresinin artırılmasıdır</a:t>
            </a:r>
            <a:r>
              <a:rPr lang="tr-TR" sz="2400" dirty="0"/>
              <a:t>.</a:t>
            </a:r>
          </a:p>
          <a:p>
            <a:pPr algn="just">
              <a:defRPr/>
            </a:pPr>
            <a:r>
              <a:rPr lang="tr-TR" sz="2400" dirty="0"/>
              <a:t>Kurutma </a:t>
            </a:r>
            <a:r>
              <a:rPr lang="tr-TR" sz="2400" dirty="0"/>
              <a:t>en eski gıda saklama yöntemidir</a:t>
            </a:r>
            <a:r>
              <a:rPr lang="tr-TR" sz="2400" dirty="0"/>
              <a:t>.</a:t>
            </a:r>
          </a:p>
          <a:p>
            <a:pPr algn="just">
              <a:defRPr/>
            </a:pPr>
            <a:r>
              <a:rPr lang="tr-TR" sz="2400" dirty="0"/>
              <a:t>Çeşitli </a:t>
            </a:r>
            <a:r>
              <a:rPr lang="tr-TR" sz="2400" dirty="0"/>
              <a:t>yollarla gıdanın içindeki su miktarını belirli seviyelere düşürerek, enzimlere ve mikroorganizmaların çalışmasına engel olucu bir ortam yaratılmış olur. </a:t>
            </a:r>
            <a:endParaRPr lang="tr-TR" sz="2400" dirty="0"/>
          </a:p>
          <a:p>
            <a:pPr algn="just">
              <a:defRPr/>
            </a:pPr>
            <a:r>
              <a:rPr lang="tr-TR" sz="2400" dirty="0"/>
              <a:t>Kurutma güneşte doğal olarak veya tesislerde yapay olarak yapılır.</a:t>
            </a:r>
            <a:endParaRPr lang="tr-TR" sz="2400" dirty="0"/>
          </a:p>
          <a:p>
            <a:pPr marL="0" indent="0" algn="just">
              <a:buNone/>
              <a:defRPr/>
            </a:pP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 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82856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Unvan 3"/>
          <p:cNvSpPr txBox="1">
            <a:spLocks/>
          </p:cNvSpPr>
          <p:nvPr/>
        </p:nvSpPr>
        <p:spPr bwMode="auto">
          <a:xfrm>
            <a:off x="1558925" y="-100013"/>
            <a:ext cx="8712200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4000" b="1">
                <a:solidFill>
                  <a:srgbClr val="FF0000"/>
                </a:solidFill>
                <a:latin typeface="Microsoft Sans Serif" panose="020B0604020202020204" pitchFamily="34" charset="0"/>
              </a:rPr>
              <a:t>4. Koruyucu Maddelerle Muhafaza</a:t>
            </a:r>
          </a:p>
        </p:txBody>
      </p:sp>
      <p:sp>
        <p:nvSpPr>
          <p:cNvPr id="40963" name="İçerik Yer Tutucusu 2"/>
          <p:cNvSpPr>
            <a:spLocks noGrp="1"/>
          </p:cNvSpPr>
          <p:nvPr>
            <p:ph idx="1"/>
          </p:nvPr>
        </p:nvSpPr>
        <p:spPr bwMode="auto">
          <a:xfrm>
            <a:off x="1971675" y="1484314"/>
            <a:ext cx="8299450" cy="4351337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algn="just">
              <a:buNone/>
            </a:pPr>
            <a:r>
              <a:rPr lang="tr-TR" altLang="tr-TR" sz="2400"/>
              <a:t>Gıda muhafaza yöntemlerine yardımcı olmak amacıyla gıdaların dayanma süresini arttırmak için Gıda Katkı Maddeleri Yönetmeliğinde belirtilen miktarlarda kimyasal koruyucu maddelerde kullanılabilir.</a:t>
            </a:r>
          </a:p>
          <a:p>
            <a:pPr marL="0" indent="0" algn="just">
              <a:buNone/>
            </a:pPr>
            <a:r>
              <a:rPr lang="tr-TR" altLang="tr-TR" sz="2400"/>
              <a:t> </a:t>
            </a:r>
            <a:br>
              <a:rPr lang="tr-TR" altLang="tr-TR" sz="2400"/>
            </a:br>
            <a:r>
              <a:rPr lang="tr-TR" altLang="tr-TR" sz="2400"/>
              <a:t>Bunlar; Mikroorganizmaların çoğalma ve çalışmalarını durdurucu etkiye sahip antimikrobiyaller ile, oksijenin etkisiyle gıdalarda meydana gelen acılaşma ve değişmelere engel olucu antioksidanlardır.</a:t>
            </a:r>
          </a:p>
          <a:p>
            <a:pPr marL="0" indent="0" algn="just">
              <a:buNone/>
            </a:pPr>
            <a:r>
              <a:rPr lang="tr-TR" altLang="tr-TR" sz="2400"/>
              <a:t/>
            </a:r>
            <a:br>
              <a:rPr lang="tr-TR" altLang="tr-TR" sz="2400"/>
            </a:br>
            <a:r>
              <a:rPr lang="tr-TR" altLang="tr-TR" sz="2400"/>
              <a:t> </a:t>
            </a:r>
            <a:br>
              <a:rPr lang="tr-TR" altLang="tr-TR" sz="2400"/>
            </a:br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1516763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İçerik Yer Tutucusu 2"/>
          <p:cNvSpPr>
            <a:spLocks noGrp="1"/>
          </p:cNvSpPr>
          <p:nvPr>
            <p:ph idx="1"/>
          </p:nvPr>
        </p:nvSpPr>
        <p:spPr bwMode="auto">
          <a:xfrm>
            <a:off x="1774826" y="1341439"/>
            <a:ext cx="8785225" cy="4351337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algn="just">
              <a:buNone/>
            </a:pPr>
            <a:r>
              <a:rPr lang="tr-TR" altLang="tr-TR" sz="2400"/>
              <a:t>Koruyucu maddeler, küf mantarlarını, bakterileri ve mayaları öldürmekte veya bunların faaliyetlerini engellemektedir.</a:t>
            </a:r>
          </a:p>
          <a:p>
            <a:pPr marL="0" indent="0" algn="just">
              <a:buNone/>
            </a:pPr>
            <a:r>
              <a:rPr lang="tr-TR" altLang="tr-TR" sz="2400"/>
              <a:t> </a:t>
            </a:r>
            <a:br>
              <a:rPr lang="tr-TR" altLang="tr-TR" sz="2400"/>
            </a:br>
            <a:r>
              <a:rPr lang="tr-TR" altLang="tr-TR" sz="2400"/>
              <a:t>Örneğin, sofralık siyah zeytinler vakumlu olarak ambalajlanmadan önce raf ömrünü uzatmak için </a:t>
            </a:r>
            <a:r>
              <a:rPr lang="tr-TR" altLang="tr-TR" sz="2400">
                <a:solidFill>
                  <a:srgbClr val="FF0000"/>
                </a:solidFill>
              </a:rPr>
              <a:t>koruyucular </a:t>
            </a:r>
            <a:r>
              <a:rPr lang="tr-TR" altLang="tr-TR" sz="2400"/>
              <a:t>ile muamele edilebilmektedir.</a:t>
            </a:r>
          </a:p>
          <a:p>
            <a:pPr marL="0" indent="0" algn="just">
              <a:buNone/>
            </a:pPr>
            <a:r>
              <a:rPr lang="tr-TR" altLang="tr-TR" sz="2400"/>
              <a:t> </a:t>
            </a:r>
            <a:br>
              <a:rPr lang="tr-TR" altLang="tr-TR" sz="2400"/>
            </a:br>
            <a:r>
              <a:rPr lang="tr-TR" altLang="tr-TR" sz="2400"/>
              <a:t/>
            </a:r>
            <a:br>
              <a:rPr lang="tr-TR" altLang="tr-TR" sz="2400"/>
            </a:br>
            <a:r>
              <a:rPr lang="tr-TR" altLang="tr-TR" sz="2400"/>
              <a:t> </a:t>
            </a:r>
            <a:br>
              <a:rPr lang="tr-TR" altLang="tr-TR" sz="2400"/>
            </a:br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3033435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454</Words>
  <Application>Microsoft Office PowerPoint</Application>
  <PresentationFormat>Geniş ekran</PresentationFormat>
  <Paragraphs>60</Paragraphs>
  <Slides>13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Microsoft Sans Serif</vt:lpstr>
      <vt:lpstr>Office Teması</vt:lpstr>
      <vt:lpstr>MUHAFAZA YÖNTEMLERİ</vt:lpstr>
      <vt:lpstr>1. Isı Uygulaması İle Muhafaza</vt:lpstr>
      <vt:lpstr>PowerPoint Sunusu</vt:lpstr>
      <vt:lpstr>2. Soğuk Uygulaması İle Muhafaza</vt:lpstr>
      <vt:lpstr> a. Soğukta Muhafaza </vt:lpstr>
      <vt:lpstr>b. Dondurarak Muhafaza</vt:lpstr>
      <vt:lpstr>3. Kurutarak Muhafaza</vt:lpstr>
      <vt:lpstr>PowerPoint Sunusu</vt:lpstr>
      <vt:lpstr>PowerPoint Sunusu</vt:lpstr>
      <vt:lpstr>PowerPoint Sunusu</vt:lpstr>
      <vt:lpstr>5. Diğer Muhafaza Yöntemleri</vt:lpstr>
      <vt:lpstr>a. Gaz atmosferinde muhafaza</vt:lpstr>
      <vt:lpstr>b. Işınlama ile muhafaza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MUHAFAZA YÖNTEMLERİ</dc:title>
  <dc:creator>Müdür Yardımcısı</dc:creator>
  <cp:lastModifiedBy>Müdür Yardımcısı</cp:lastModifiedBy>
  <cp:revision>1</cp:revision>
  <dcterms:created xsi:type="dcterms:W3CDTF">2019-12-12T12:08:58Z</dcterms:created>
  <dcterms:modified xsi:type="dcterms:W3CDTF">2019-12-12T12:09:03Z</dcterms:modified>
</cp:coreProperties>
</file>