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5" r:id="rId3"/>
    <p:sldId id="257" r:id="rId4"/>
    <p:sldId id="258" r:id="rId5"/>
    <p:sldId id="259" r:id="rId6"/>
    <p:sldId id="272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86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şlıksız Bölüm" id="{AF35A796-BCAB-4605-A4AA-C9B282AD623C}">
          <p14:sldIdLst>
            <p14:sldId id="256"/>
            <p14:sldId id="285"/>
            <p14:sldId id="257"/>
            <p14:sldId id="258"/>
            <p14:sldId id="259"/>
            <p14:sldId id="272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8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0E4F02-706C-4F8B-8A7D-01A49DA05258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8D857-84C4-4151-ADEE-88488AC44C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04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815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63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93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853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76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846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417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3143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55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03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78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48F9F-D356-4077-B67A-662B7DDA15D4}" type="datetimeFigureOut">
              <a:rPr lang="tr-TR" smtClean="0"/>
              <a:t>10.05.2011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22397-1043-47B9-BFCB-59B44DD67B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06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gif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yntax" TargetMode="External"/><Relationship Id="rId2" Type="http://schemas.openxmlformats.org/officeDocument/2006/relationships/hyperlink" Target="http://en.wikipedia.org/wiki/Langu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Literary_theory" TargetMode="External"/><Relationship Id="rId5" Type="http://schemas.openxmlformats.org/officeDocument/2006/relationships/hyperlink" Target="http://en.wikipedia.org/wiki/Poetry" TargetMode="External"/><Relationship Id="rId4" Type="http://schemas.openxmlformats.org/officeDocument/2006/relationships/hyperlink" Target="http://en.wikipedia.org/wiki/Meter_(poetry)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6165019" cy="110998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71500" indent="-571500">
              <a:buFont typeface="Arial" pitchFamily="34" charset="0"/>
              <a:buChar char="•"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prose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164092" y="1772816"/>
            <a:ext cx="6120680" cy="13681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4400" dirty="0" err="1" smtClean="0">
                <a:solidFill>
                  <a:schemeClr val="tx1"/>
                </a:solidFill>
              </a:rPr>
              <a:t>The</a:t>
            </a:r>
            <a:r>
              <a:rPr lang="tr-TR" sz="4400" dirty="0" smtClean="0">
                <a:solidFill>
                  <a:schemeClr val="tx1"/>
                </a:solidFill>
              </a:rPr>
              <a:t> </a:t>
            </a:r>
            <a:r>
              <a:rPr lang="tr-TR" sz="4400" dirty="0" err="1" smtClean="0">
                <a:solidFill>
                  <a:schemeClr val="tx1"/>
                </a:solidFill>
              </a:rPr>
              <a:t>prose</a:t>
            </a:r>
            <a:r>
              <a:rPr lang="tr-TR" sz="4400" dirty="0" smtClean="0">
                <a:solidFill>
                  <a:schemeClr val="tx1"/>
                </a:solidFill>
              </a:rPr>
              <a:t> in </a:t>
            </a:r>
            <a:r>
              <a:rPr lang="tr-TR" sz="4400" dirty="0" err="1" smtClean="0">
                <a:solidFill>
                  <a:schemeClr val="tx1"/>
                </a:solidFill>
              </a:rPr>
              <a:t>the</a:t>
            </a:r>
            <a:r>
              <a:rPr lang="tr-TR" sz="4400" dirty="0" smtClean="0">
                <a:solidFill>
                  <a:schemeClr val="tx1"/>
                </a:solidFill>
              </a:rPr>
              <a:t> 20th </a:t>
            </a:r>
            <a:r>
              <a:rPr lang="tr-TR" sz="4400" dirty="0" err="1" smtClean="0">
                <a:solidFill>
                  <a:schemeClr val="tx1"/>
                </a:solidFill>
              </a:rPr>
              <a:t>century</a:t>
            </a:r>
            <a:r>
              <a:rPr lang="tr-TR" sz="4400" dirty="0" smtClean="0">
                <a:solidFill>
                  <a:schemeClr val="tx1"/>
                </a:solidFill>
              </a:rPr>
              <a:t> </a:t>
            </a:r>
            <a:endParaRPr lang="tr-TR" sz="4400" dirty="0">
              <a:solidFill>
                <a:schemeClr val="tx1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096708" y="4437112"/>
            <a:ext cx="6120680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028700" lvl="1" indent="-571500">
              <a:buFont typeface="Arial" pitchFamily="34" charset="0"/>
              <a:buChar char="•"/>
            </a:pPr>
            <a:r>
              <a:rPr lang="tr-TR" sz="4400" dirty="0" smtClean="0"/>
              <a:t>Joseph </a:t>
            </a:r>
            <a:r>
              <a:rPr lang="tr-TR" sz="4400" dirty="0" err="1" smtClean="0"/>
              <a:t>Conrad</a:t>
            </a:r>
            <a:r>
              <a:rPr lang="tr-TR" sz="4400" dirty="0" smtClean="0"/>
              <a:t> </a:t>
            </a:r>
            <a:endParaRPr lang="tr-TR" sz="4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755576" y="5574839"/>
            <a:ext cx="6048672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tr-TR" sz="4400" dirty="0" err="1" smtClean="0"/>
              <a:t>Heart</a:t>
            </a:r>
            <a:r>
              <a:rPr lang="tr-TR" sz="4400" dirty="0" smtClean="0"/>
              <a:t> of </a:t>
            </a:r>
            <a:r>
              <a:rPr lang="tr-TR" sz="4400" dirty="0" err="1" smtClean="0"/>
              <a:t>Darkness</a:t>
            </a:r>
            <a:endParaRPr lang="tr-TR" sz="4400" dirty="0"/>
          </a:p>
        </p:txBody>
      </p:sp>
      <p:sp>
        <p:nvSpPr>
          <p:cNvPr id="6" name="Dikdörtgen 5"/>
          <p:cNvSpPr/>
          <p:nvPr/>
        </p:nvSpPr>
        <p:spPr>
          <a:xfrm>
            <a:off x="755576" y="3429000"/>
            <a:ext cx="6552728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tr-TR" sz="4400" dirty="0" err="1">
                <a:solidFill>
                  <a:prstClr val="black"/>
                </a:solidFill>
                <a:ea typeface="+mj-ea"/>
                <a:cs typeface="+mj-cs"/>
              </a:rPr>
              <a:t>Stream</a:t>
            </a:r>
            <a:r>
              <a:rPr lang="tr-TR" sz="44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tr-TR" sz="4400" dirty="0" smtClean="0">
                <a:solidFill>
                  <a:prstClr val="black"/>
                </a:solidFill>
                <a:ea typeface="+mj-ea"/>
                <a:cs typeface="+mj-cs"/>
              </a:rPr>
              <a:t>of </a:t>
            </a:r>
            <a:r>
              <a:rPr lang="tr-TR" sz="4400" dirty="0" err="1" smtClean="0">
                <a:solidFill>
                  <a:prstClr val="black"/>
                </a:solidFill>
                <a:ea typeface="+mj-ea"/>
                <a:cs typeface="+mj-cs"/>
              </a:rPr>
              <a:t>Consciousness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117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764704"/>
            <a:ext cx="3540393" cy="4998202"/>
          </a:xfrm>
        </p:spPr>
      </p:pic>
      <p:sp>
        <p:nvSpPr>
          <p:cNvPr id="5" name="Dikdörtgen 4"/>
          <p:cNvSpPr/>
          <p:nvPr/>
        </p:nvSpPr>
        <p:spPr>
          <a:xfrm>
            <a:off x="4211960" y="2636912"/>
            <a:ext cx="4320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"</a:t>
            </a:r>
            <a:r>
              <a:rPr lang="tr-TR" sz="2400" b="1" dirty="0" err="1"/>
              <a:t>We</a:t>
            </a:r>
            <a:r>
              <a:rPr lang="tr-TR" sz="2400" b="1" dirty="0"/>
              <a:t> </a:t>
            </a:r>
            <a:r>
              <a:rPr lang="tr-TR" sz="2400" b="1" dirty="0" err="1"/>
              <a:t>live</a:t>
            </a:r>
            <a:r>
              <a:rPr lang="tr-TR" sz="2400" b="1" dirty="0"/>
              <a:t>, as </a:t>
            </a:r>
            <a:r>
              <a:rPr lang="tr-TR" sz="2400" b="1" dirty="0" err="1"/>
              <a:t>we</a:t>
            </a:r>
            <a:r>
              <a:rPr lang="tr-TR" sz="2400" b="1" dirty="0"/>
              <a:t> </a:t>
            </a:r>
            <a:r>
              <a:rPr lang="tr-TR" sz="2400" b="1" dirty="0" err="1"/>
              <a:t>dream</a:t>
            </a:r>
            <a:r>
              <a:rPr lang="tr-TR" sz="2400" dirty="0" err="1"/>
              <a:t>-</a:t>
            </a:r>
            <a:r>
              <a:rPr lang="tr-TR" sz="2400" b="1" dirty="0" err="1"/>
              <a:t>alone</a:t>
            </a:r>
            <a:r>
              <a:rPr lang="tr-TR" sz="2400" b="1" dirty="0"/>
              <a:t>."</a:t>
            </a:r>
            <a:r>
              <a:rPr lang="tr-TR" sz="2400" dirty="0"/>
              <a:t> (</a:t>
            </a:r>
            <a:r>
              <a:rPr lang="tr-TR" sz="2400" dirty="0" err="1"/>
              <a:t>from</a:t>
            </a:r>
            <a:r>
              <a:rPr lang="tr-TR" sz="2400" dirty="0"/>
              <a:t> </a:t>
            </a:r>
            <a:r>
              <a:rPr lang="tr-TR" sz="2400" i="1" dirty="0" err="1"/>
              <a:t>Heart</a:t>
            </a:r>
            <a:r>
              <a:rPr lang="tr-TR" sz="2400" i="1" dirty="0"/>
              <a:t> of </a:t>
            </a:r>
            <a:r>
              <a:rPr lang="tr-TR" sz="2400" i="1" dirty="0" err="1"/>
              <a:t>Darkness</a:t>
            </a:r>
            <a:r>
              <a:rPr lang="tr-TR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2588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38164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Conrad</a:t>
            </a:r>
            <a:r>
              <a:rPr lang="tr-TR" dirty="0"/>
              <a:t> </a:t>
            </a:r>
            <a:r>
              <a:rPr lang="tr-TR" dirty="0" err="1"/>
              <a:t>developed</a:t>
            </a:r>
            <a:r>
              <a:rPr lang="tr-TR" dirty="0"/>
              <a:t> a </a:t>
            </a:r>
            <a:r>
              <a:rPr lang="tr-TR" dirty="0" err="1"/>
              <a:t>deterministic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he </a:t>
            </a:r>
            <a:r>
              <a:rPr lang="tr-TR" dirty="0" err="1"/>
              <a:t>expressed</a:t>
            </a:r>
            <a:r>
              <a:rPr lang="tr-TR" dirty="0"/>
              <a:t> in a </a:t>
            </a:r>
            <a:r>
              <a:rPr lang="tr-TR" dirty="0" err="1"/>
              <a:t>letter</a:t>
            </a:r>
            <a:r>
              <a:rPr lang="tr-TR" dirty="0"/>
              <a:t> in 1897</a:t>
            </a:r>
          </a:p>
          <a:p>
            <a:r>
              <a:rPr lang="tr-TR" dirty="0" err="1"/>
              <a:t>Although</a:t>
            </a:r>
            <a:r>
              <a:rPr lang="tr-TR" dirty="0"/>
              <a:t> </a:t>
            </a:r>
            <a:r>
              <a:rPr lang="tr-TR" dirty="0" err="1"/>
              <a:t>Conrad</a:t>
            </a:r>
            <a:r>
              <a:rPr lang="tr-TR" dirty="0"/>
              <a:t> is </a:t>
            </a:r>
            <a:r>
              <a:rPr lang="tr-TR" dirty="0" err="1"/>
              <a:t>mostly</a:t>
            </a:r>
            <a:r>
              <a:rPr lang="tr-TR" dirty="0"/>
              <a:t> </a:t>
            </a:r>
            <a:r>
              <a:rPr lang="tr-TR" dirty="0" err="1"/>
              <a:t>known</a:t>
            </a:r>
            <a:r>
              <a:rPr lang="tr-TR" dirty="0"/>
              <a:t> as a </a:t>
            </a:r>
            <a:r>
              <a:rPr lang="tr-TR" dirty="0" err="1"/>
              <a:t>novelist</a:t>
            </a:r>
            <a:r>
              <a:rPr lang="tr-TR" dirty="0"/>
              <a:t>, he </a:t>
            </a:r>
            <a:r>
              <a:rPr lang="tr-TR" dirty="0" err="1"/>
              <a:t>tried</a:t>
            </a:r>
            <a:r>
              <a:rPr lang="tr-TR" dirty="0"/>
              <a:t> his </a:t>
            </a:r>
            <a:r>
              <a:rPr lang="tr-TR" dirty="0" err="1"/>
              <a:t>hand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as a </a:t>
            </a:r>
            <a:r>
              <a:rPr lang="tr-TR" dirty="0" err="1"/>
              <a:t>playwright</a:t>
            </a:r>
            <a:r>
              <a:rPr lang="tr-TR" dirty="0"/>
              <a:t>. His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one-act</a:t>
            </a:r>
            <a:r>
              <a:rPr lang="tr-TR" dirty="0"/>
              <a:t> drama </a:t>
            </a:r>
            <a:r>
              <a:rPr lang="tr-TR" dirty="0" err="1"/>
              <a:t>was</a:t>
            </a:r>
            <a:r>
              <a:rPr lang="tr-TR" dirty="0"/>
              <a:t> not </a:t>
            </a:r>
            <a:r>
              <a:rPr lang="tr-TR" dirty="0" err="1"/>
              <a:t>success-the</a:t>
            </a:r>
            <a:r>
              <a:rPr lang="tr-TR" dirty="0"/>
              <a:t> </a:t>
            </a:r>
            <a:r>
              <a:rPr lang="tr-TR" dirty="0" err="1"/>
              <a:t>audience</a:t>
            </a:r>
            <a:r>
              <a:rPr lang="tr-TR" dirty="0"/>
              <a:t> </a:t>
            </a:r>
            <a:r>
              <a:rPr lang="tr-TR" dirty="0" err="1"/>
              <a:t>rejected</a:t>
            </a:r>
            <a:r>
              <a:rPr lang="tr-TR" dirty="0"/>
              <a:t> it.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106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Conrad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a </a:t>
            </a:r>
            <a:r>
              <a:rPr lang="tr-TR" dirty="0" err="1"/>
              <a:t>master</a:t>
            </a:r>
            <a:r>
              <a:rPr lang="tr-TR" dirty="0"/>
              <a:t> </a:t>
            </a:r>
            <a:r>
              <a:rPr lang="tr-TR" dirty="0" err="1"/>
              <a:t>prose</a:t>
            </a:r>
            <a:r>
              <a:rPr lang="tr-TR" dirty="0"/>
              <a:t> </a:t>
            </a:r>
            <a:r>
              <a:rPr lang="tr-TR" dirty="0" err="1"/>
              <a:t>stylist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brought</a:t>
            </a:r>
            <a:r>
              <a:rPr lang="tr-TR" dirty="0"/>
              <a:t> a </a:t>
            </a:r>
            <a:r>
              <a:rPr lang="tr-TR" dirty="0" err="1"/>
              <a:t>distinctly</a:t>
            </a:r>
            <a:r>
              <a:rPr lang="tr-TR" dirty="0"/>
              <a:t> </a:t>
            </a:r>
            <a:r>
              <a:rPr lang="tr-TR" dirty="0" err="1"/>
              <a:t>non</a:t>
            </a:r>
            <a:r>
              <a:rPr lang="tr-TR" dirty="0"/>
              <a:t>-English </a:t>
            </a:r>
            <a:r>
              <a:rPr lang="tr-TR" dirty="0" err="1"/>
              <a:t>tragic</a:t>
            </a:r>
            <a:r>
              <a:rPr lang="tr-TR" dirty="0"/>
              <a:t> </a:t>
            </a:r>
            <a:r>
              <a:rPr lang="tr-TR" dirty="0" err="1"/>
              <a:t>sensibility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English </a:t>
            </a:r>
            <a:r>
              <a:rPr lang="tr-TR" dirty="0" err="1"/>
              <a:t>literature</a:t>
            </a:r>
            <a:r>
              <a:rPr lang="tr-TR" dirty="0" smtClean="0"/>
              <a:t>.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of his </a:t>
            </a:r>
            <a:r>
              <a:rPr lang="tr-TR" dirty="0" err="1"/>
              <a:t>works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</a:t>
            </a:r>
            <a:r>
              <a:rPr lang="tr-TR" dirty="0" err="1"/>
              <a:t>strain</a:t>
            </a:r>
            <a:r>
              <a:rPr lang="tr-TR" dirty="0"/>
              <a:t> of </a:t>
            </a:r>
            <a:r>
              <a:rPr lang="tr-TR" dirty="0" err="1"/>
              <a:t>romanticism</a:t>
            </a:r>
            <a:r>
              <a:rPr lang="tr-TR" dirty="0"/>
              <a:t>, he is </a:t>
            </a:r>
            <a:r>
              <a:rPr lang="tr-TR" dirty="0" err="1"/>
              <a:t>viewed</a:t>
            </a:r>
            <a:r>
              <a:rPr lang="tr-TR" dirty="0"/>
              <a:t> as a </a:t>
            </a:r>
            <a:r>
              <a:rPr lang="tr-TR" dirty="0" err="1"/>
              <a:t>precursor</a:t>
            </a:r>
            <a:r>
              <a:rPr lang="tr-TR" dirty="0"/>
              <a:t> of </a:t>
            </a:r>
            <a:r>
              <a:rPr lang="tr-TR" dirty="0" err="1"/>
              <a:t>modernist</a:t>
            </a:r>
            <a:r>
              <a:rPr lang="tr-TR" dirty="0"/>
              <a:t> </a:t>
            </a:r>
            <a:r>
              <a:rPr lang="tr-TR" dirty="0" err="1"/>
              <a:t>literature</a:t>
            </a:r>
            <a:r>
              <a:rPr lang="tr-TR" dirty="0"/>
              <a:t>. His </a:t>
            </a:r>
            <a:r>
              <a:rPr lang="tr-TR" dirty="0" err="1"/>
              <a:t>narrative</a:t>
            </a:r>
            <a:r>
              <a:rPr lang="tr-TR" dirty="0"/>
              <a:t> </a:t>
            </a:r>
            <a:r>
              <a:rPr lang="tr-TR" dirty="0" err="1"/>
              <a:t>style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anti-</a:t>
            </a:r>
            <a:r>
              <a:rPr lang="tr-TR" dirty="0" err="1"/>
              <a:t>heroic</a:t>
            </a:r>
            <a:r>
              <a:rPr lang="tr-TR" dirty="0"/>
              <a:t> </a:t>
            </a:r>
            <a:r>
              <a:rPr lang="tr-TR" dirty="0" err="1"/>
              <a:t>characters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influenced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authors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75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tr-TR" dirty="0" err="1"/>
              <a:t>Novels</a:t>
            </a:r>
            <a:r>
              <a:rPr lang="tr-TR" dirty="0"/>
              <a:t> </a:t>
            </a:r>
          </a:p>
          <a:p>
            <a:r>
              <a:rPr lang="tr-TR" dirty="0" err="1"/>
              <a:t>Sir</a:t>
            </a:r>
            <a:r>
              <a:rPr lang="tr-TR" dirty="0"/>
              <a:t> </a:t>
            </a:r>
            <a:r>
              <a:rPr lang="tr-TR" dirty="0" err="1"/>
              <a:t>Jacob</a:t>
            </a:r>
            <a:r>
              <a:rPr lang="tr-TR" dirty="0"/>
              <a:t> </a:t>
            </a:r>
            <a:r>
              <a:rPr lang="tr-TR" dirty="0" err="1"/>
              <a:t>Epstein's</a:t>
            </a:r>
            <a:r>
              <a:rPr lang="tr-TR" dirty="0"/>
              <a:t> </a:t>
            </a:r>
            <a:r>
              <a:rPr lang="tr-TR" dirty="0" err="1"/>
              <a:t>bust</a:t>
            </a:r>
            <a:r>
              <a:rPr lang="tr-TR" dirty="0"/>
              <a:t> of </a:t>
            </a:r>
            <a:r>
              <a:rPr lang="tr-TR" dirty="0" err="1"/>
              <a:t>Conrad</a:t>
            </a:r>
            <a:r>
              <a:rPr lang="tr-TR" dirty="0"/>
              <a:t> (1924) in Birmingham Art Gallery. A </a:t>
            </a:r>
            <a:r>
              <a:rPr lang="tr-TR" dirty="0" err="1"/>
              <a:t>copy</a:t>
            </a:r>
            <a:r>
              <a:rPr lang="tr-TR" dirty="0"/>
              <a:t> is in San </a:t>
            </a:r>
            <a:r>
              <a:rPr lang="tr-TR" dirty="0" err="1"/>
              <a:t>Francisco's</a:t>
            </a:r>
            <a:r>
              <a:rPr lang="tr-TR" dirty="0"/>
              <a:t> </a:t>
            </a:r>
            <a:r>
              <a:rPr lang="tr-TR" dirty="0" err="1"/>
              <a:t>Maritime</a:t>
            </a:r>
            <a:r>
              <a:rPr lang="tr-TR" dirty="0"/>
              <a:t> </a:t>
            </a:r>
            <a:r>
              <a:rPr lang="tr-TR" dirty="0" err="1"/>
              <a:t>Museum.Almayer's</a:t>
            </a:r>
            <a:r>
              <a:rPr lang="tr-TR" dirty="0"/>
              <a:t> </a:t>
            </a:r>
            <a:r>
              <a:rPr lang="tr-TR" dirty="0" err="1"/>
              <a:t>Folly</a:t>
            </a:r>
            <a:r>
              <a:rPr lang="tr-TR" dirty="0"/>
              <a:t> (1895)</a:t>
            </a:r>
          </a:p>
          <a:p>
            <a:r>
              <a:rPr lang="tr-TR" dirty="0"/>
              <a:t>An </a:t>
            </a:r>
            <a:r>
              <a:rPr lang="tr-TR" dirty="0" err="1"/>
              <a:t>Outcast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Islands</a:t>
            </a:r>
            <a:r>
              <a:rPr lang="tr-TR" dirty="0"/>
              <a:t> (1896)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Nigger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'</a:t>
            </a:r>
            <a:r>
              <a:rPr lang="tr-TR" dirty="0" err="1"/>
              <a:t>Narcissus</a:t>
            </a:r>
            <a:r>
              <a:rPr lang="tr-TR" dirty="0"/>
              <a:t>' (1897)</a:t>
            </a:r>
          </a:p>
          <a:p>
            <a:r>
              <a:rPr lang="tr-TR" dirty="0" err="1"/>
              <a:t>Lord</a:t>
            </a:r>
            <a:r>
              <a:rPr lang="tr-TR" dirty="0"/>
              <a:t> </a:t>
            </a:r>
            <a:r>
              <a:rPr lang="tr-TR" dirty="0" err="1"/>
              <a:t>Jim</a:t>
            </a:r>
            <a:r>
              <a:rPr lang="tr-TR" dirty="0"/>
              <a:t> (1900)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Inheritors</a:t>
            </a:r>
            <a:r>
              <a:rPr lang="tr-TR" dirty="0"/>
              <a:t> (</a:t>
            </a:r>
            <a:r>
              <a:rPr lang="tr-TR" dirty="0" err="1"/>
              <a:t>with</a:t>
            </a:r>
            <a:r>
              <a:rPr lang="tr-TR" dirty="0"/>
              <a:t> Ford </a:t>
            </a:r>
            <a:r>
              <a:rPr lang="tr-TR" dirty="0" err="1"/>
              <a:t>Madox</a:t>
            </a:r>
            <a:r>
              <a:rPr lang="tr-TR" dirty="0"/>
              <a:t> Ford) (1901)</a:t>
            </a:r>
          </a:p>
          <a:p>
            <a:r>
              <a:rPr lang="tr-TR" dirty="0" err="1"/>
              <a:t>Typhoon</a:t>
            </a:r>
            <a:r>
              <a:rPr lang="tr-TR" dirty="0"/>
              <a:t> (1902, </a:t>
            </a:r>
            <a:r>
              <a:rPr lang="tr-TR" dirty="0" err="1"/>
              <a:t>begun</a:t>
            </a:r>
            <a:r>
              <a:rPr lang="tr-TR" dirty="0"/>
              <a:t> 1899)</a:t>
            </a:r>
          </a:p>
          <a:p>
            <a:r>
              <a:rPr lang="tr-TR" dirty="0" err="1"/>
              <a:t>Romance</a:t>
            </a:r>
            <a:r>
              <a:rPr lang="tr-TR" dirty="0"/>
              <a:t> (</a:t>
            </a:r>
            <a:r>
              <a:rPr lang="tr-TR" dirty="0" err="1"/>
              <a:t>with</a:t>
            </a:r>
            <a:r>
              <a:rPr lang="tr-TR" dirty="0"/>
              <a:t> Ford </a:t>
            </a:r>
            <a:r>
              <a:rPr lang="tr-TR" dirty="0" err="1"/>
              <a:t>Madox</a:t>
            </a:r>
            <a:r>
              <a:rPr lang="tr-TR" dirty="0"/>
              <a:t> Ford, 1903)</a:t>
            </a:r>
          </a:p>
          <a:p>
            <a:r>
              <a:rPr lang="tr-TR" dirty="0" err="1"/>
              <a:t>Nostromo</a:t>
            </a:r>
            <a:r>
              <a:rPr lang="tr-TR" dirty="0"/>
              <a:t> (1904)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Secret</a:t>
            </a:r>
            <a:r>
              <a:rPr lang="tr-TR" dirty="0"/>
              <a:t> Agent (1907)</a:t>
            </a:r>
          </a:p>
          <a:p>
            <a:r>
              <a:rPr lang="tr-TR" dirty="0"/>
              <a:t>Under Western </a:t>
            </a:r>
            <a:r>
              <a:rPr lang="tr-TR" dirty="0" err="1"/>
              <a:t>Eyes</a:t>
            </a:r>
            <a:r>
              <a:rPr lang="tr-TR" dirty="0"/>
              <a:t> (1911)</a:t>
            </a:r>
          </a:p>
          <a:p>
            <a:r>
              <a:rPr lang="tr-TR" dirty="0" err="1"/>
              <a:t>Chance</a:t>
            </a:r>
            <a:r>
              <a:rPr lang="tr-TR" dirty="0"/>
              <a:t> (1913)</a:t>
            </a:r>
          </a:p>
          <a:p>
            <a:r>
              <a:rPr lang="tr-TR" dirty="0" err="1"/>
              <a:t>Victory</a:t>
            </a:r>
            <a:r>
              <a:rPr lang="tr-TR" dirty="0"/>
              <a:t> (1915)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Shadow</a:t>
            </a:r>
            <a:r>
              <a:rPr lang="tr-TR" dirty="0"/>
              <a:t> </a:t>
            </a:r>
            <a:r>
              <a:rPr lang="tr-TR" dirty="0" err="1"/>
              <a:t>Line</a:t>
            </a:r>
            <a:r>
              <a:rPr lang="tr-TR" dirty="0"/>
              <a:t> (1917)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Arrow</a:t>
            </a:r>
            <a:r>
              <a:rPr lang="tr-TR" dirty="0"/>
              <a:t> of Gold (1919)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Rescue</a:t>
            </a:r>
            <a:r>
              <a:rPr lang="tr-TR" dirty="0"/>
              <a:t> (1920)</a:t>
            </a:r>
          </a:p>
          <a:p>
            <a:r>
              <a:rPr lang="tr-TR" dirty="0" err="1"/>
              <a:t>The</a:t>
            </a:r>
            <a:r>
              <a:rPr lang="tr-TR" dirty="0"/>
              <a:t> Nature of a </a:t>
            </a:r>
            <a:r>
              <a:rPr lang="tr-TR" dirty="0" err="1"/>
              <a:t>Crime</a:t>
            </a:r>
            <a:r>
              <a:rPr lang="tr-TR" dirty="0"/>
              <a:t> (1923, </a:t>
            </a:r>
            <a:r>
              <a:rPr lang="tr-TR" dirty="0" err="1"/>
              <a:t>with</a:t>
            </a:r>
            <a:r>
              <a:rPr lang="tr-TR" dirty="0"/>
              <a:t> Ford </a:t>
            </a:r>
            <a:r>
              <a:rPr lang="tr-TR" dirty="0" err="1"/>
              <a:t>Madox</a:t>
            </a:r>
            <a:r>
              <a:rPr lang="tr-TR" dirty="0"/>
              <a:t> Ford)</a:t>
            </a:r>
          </a:p>
          <a:p>
            <a:r>
              <a:rPr lang="tr-TR" dirty="0" err="1"/>
              <a:t>The</a:t>
            </a:r>
            <a:r>
              <a:rPr lang="tr-TR" dirty="0"/>
              <a:t> Rover (1923)</a:t>
            </a:r>
          </a:p>
          <a:p>
            <a:r>
              <a:rPr lang="tr-TR" dirty="0" err="1"/>
              <a:t>Suspense</a:t>
            </a:r>
            <a:r>
              <a:rPr lang="tr-TR" dirty="0"/>
              <a:t>: a </a:t>
            </a:r>
            <a:r>
              <a:rPr lang="tr-TR" dirty="0" err="1"/>
              <a:t>Napoleonic</a:t>
            </a:r>
            <a:r>
              <a:rPr lang="tr-TR" dirty="0"/>
              <a:t> </a:t>
            </a:r>
            <a:r>
              <a:rPr lang="tr-TR" dirty="0" err="1"/>
              <a:t>Novel</a:t>
            </a:r>
            <a:r>
              <a:rPr lang="tr-TR" dirty="0"/>
              <a:t> (1925; </a:t>
            </a:r>
            <a:r>
              <a:rPr lang="tr-TR" dirty="0" err="1"/>
              <a:t>unfinished</a:t>
            </a:r>
            <a:r>
              <a:rPr lang="tr-TR" dirty="0"/>
              <a:t>, </a:t>
            </a:r>
            <a:r>
              <a:rPr lang="tr-TR" dirty="0" err="1"/>
              <a:t>published</a:t>
            </a:r>
            <a:r>
              <a:rPr lang="tr-TR" dirty="0"/>
              <a:t> </a:t>
            </a:r>
            <a:r>
              <a:rPr lang="tr-TR" dirty="0" err="1"/>
              <a:t>posthumously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793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3933056"/>
            <a:ext cx="8229600" cy="1143000"/>
          </a:xfrm>
        </p:spPr>
        <p:txBody>
          <a:bodyPr>
            <a:normAutofit/>
          </a:bodyPr>
          <a:lstStyle/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famous</a:t>
            </a:r>
            <a:r>
              <a:rPr lang="tr-TR" sz="2800" dirty="0" smtClean="0"/>
              <a:t> </a:t>
            </a:r>
            <a:r>
              <a:rPr lang="tr-TR" sz="2800" dirty="0" err="1" smtClean="0"/>
              <a:t>writer</a:t>
            </a:r>
            <a:r>
              <a:rPr lang="tr-TR" sz="2800" dirty="0" smtClean="0"/>
              <a:t> </a:t>
            </a:r>
            <a:r>
              <a:rPr lang="tr-TR" sz="2800" dirty="0" err="1" smtClean="0"/>
              <a:t>died</a:t>
            </a:r>
            <a:r>
              <a:rPr lang="tr-TR" sz="2800" dirty="0" smtClean="0"/>
              <a:t> in 1924</a:t>
            </a:r>
            <a:endParaRPr lang="tr-TR" sz="28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08720"/>
            <a:ext cx="5472608" cy="2587575"/>
          </a:xfrm>
        </p:spPr>
      </p:pic>
    </p:spTree>
    <p:extLst>
      <p:ext uri="{BB962C8B-B14F-4D97-AF65-F5344CB8AC3E}">
        <p14:creationId xmlns:p14="http://schemas.microsoft.com/office/powerpoint/2010/main" val="400434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Heart</a:t>
            </a:r>
            <a:r>
              <a:rPr lang="tr-TR" dirty="0" smtClean="0"/>
              <a:t> of </a:t>
            </a:r>
            <a:r>
              <a:rPr lang="tr-TR" dirty="0" err="1" smtClean="0"/>
              <a:t>Darkness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988840"/>
            <a:ext cx="2952328" cy="3941510"/>
          </a:xfrm>
        </p:spPr>
      </p:pic>
      <p:sp>
        <p:nvSpPr>
          <p:cNvPr id="5" name="Metin kutusu 4"/>
          <p:cNvSpPr txBox="1"/>
          <p:nvPr/>
        </p:nvSpPr>
        <p:spPr>
          <a:xfrm>
            <a:off x="4067944" y="2564904"/>
            <a:ext cx="4608512" cy="30469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dirty="0" err="1"/>
              <a:t>Heart</a:t>
            </a:r>
            <a:r>
              <a:rPr lang="tr-TR" sz="2400" dirty="0"/>
              <a:t> of </a:t>
            </a:r>
            <a:r>
              <a:rPr lang="tr-TR" sz="2400" dirty="0" err="1"/>
              <a:t>Darkness</a:t>
            </a:r>
            <a:r>
              <a:rPr lang="tr-TR" sz="2400" dirty="0"/>
              <a:t> is a </a:t>
            </a:r>
            <a:r>
              <a:rPr lang="tr-TR" sz="2400" dirty="0" err="1" smtClean="0"/>
              <a:t>novel</a:t>
            </a:r>
            <a:r>
              <a:rPr lang="tr-TR" sz="2400" dirty="0" smtClean="0"/>
              <a:t> </a:t>
            </a:r>
            <a:r>
              <a:rPr lang="tr-TR" sz="2400" dirty="0" err="1"/>
              <a:t>written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Joseph </a:t>
            </a:r>
            <a:r>
              <a:rPr lang="tr-TR" sz="2400" dirty="0" err="1"/>
              <a:t>Conrad</a:t>
            </a:r>
            <a:r>
              <a:rPr lang="tr-TR" sz="2400" dirty="0"/>
              <a:t>. </a:t>
            </a:r>
            <a:r>
              <a:rPr lang="tr-TR" sz="2400" dirty="0" err="1"/>
              <a:t>Before</a:t>
            </a:r>
            <a:r>
              <a:rPr lang="tr-TR" sz="2400" dirty="0"/>
              <a:t> </a:t>
            </a:r>
            <a:r>
              <a:rPr lang="tr-TR" sz="2400" dirty="0" err="1"/>
              <a:t>its</a:t>
            </a:r>
            <a:r>
              <a:rPr lang="tr-TR" sz="2400" dirty="0"/>
              <a:t> 1902 </a:t>
            </a:r>
            <a:r>
              <a:rPr lang="tr-TR" sz="2400" dirty="0" err="1"/>
              <a:t>publication</a:t>
            </a:r>
            <a:r>
              <a:rPr lang="tr-TR" sz="2400" dirty="0"/>
              <a:t>, it </a:t>
            </a:r>
            <a:r>
              <a:rPr lang="tr-TR" sz="2400" dirty="0" err="1"/>
              <a:t>appeared</a:t>
            </a:r>
            <a:r>
              <a:rPr lang="tr-TR" sz="2400" dirty="0"/>
              <a:t> as a </a:t>
            </a:r>
            <a:r>
              <a:rPr lang="tr-TR" sz="2400" dirty="0" err="1"/>
              <a:t>three-part</a:t>
            </a:r>
            <a:r>
              <a:rPr lang="tr-TR" sz="2400" dirty="0"/>
              <a:t> </a:t>
            </a:r>
            <a:r>
              <a:rPr lang="tr-TR" sz="2400" dirty="0" err="1"/>
              <a:t>series</a:t>
            </a:r>
            <a:r>
              <a:rPr lang="tr-TR" sz="2400" dirty="0"/>
              <a:t> (1899) in </a:t>
            </a:r>
            <a:r>
              <a:rPr lang="tr-TR" sz="2400" dirty="0" err="1"/>
              <a:t>Blackwood's</a:t>
            </a:r>
            <a:r>
              <a:rPr lang="tr-TR" sz="2400" dirty="0"/>
              <a:t> Magazine. </a:t>
            </a:r>
            <a:r>
              <a:rPr lang="tr-TR" sz="2400" dirty="0" err="1"/>
              <a:t>It</a:t>
            </a:r>
            <a:r>
              <a:rPr lang="tr-TR" sz="2400" dirty="0"/>
              <a:t> is </a:t>
            </a:r>
            <a:r>
              <a:rPr lang="tr-TR" sz="2400" dirty="0" err="1"/>
              <a:t>widely</a:t>
            </a:r>
            <a:r>
              <a:rPr lang="tr-TR" sz="2400" dirty="0"/>
              <a:t> </a:t>
            </a:r>
            <a:r>
              <a:rPr lang="tr-TR" sz="2400" dirty="0" err="1"/>
              <a:t>regarded</a:t>
            </a:r>
            <a:r>
              <a:rPr lang="tr-TR" sz="2400" dirty="0"/>
              <a:t> as a </a:t>
            </a:r>
            <a:r>
              <a:rPr lang="tr-TR" sz="2400" dirty="0" err="1"/>
              <a:t>significant</a:t>
            </a:r>
            <a:r>
              <a:rPr lang="tr-TR" sz="2400" dirty="0"/>
              <a:t> </a:t>
            </a:r>
            <a:r>
              <a:rPr lang="tr-TR" sz="2400" dirty="0" err="1"/>
              <a:t>work</a:t>
            </a:r>
            <a:r>
              <a:rPr lang="tr-TR" sz="2400" dirty="0"/>
              <a:t> of English </a:t>
            </a:r>
            <a:r>
              <a:rPr lang="tr-TR" sz="2400" dirty="0" err="1" smtClean="0"/>
              <a:t>literature</a:t>
            </a:r>
            <a:r>
              <a:rPr lang="tr-TR" sz="2400" dirty="0" smtClean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part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Western </a:t>
            </a:r>
            <a:r>
              <a:rPr lang="tr-TR" sz="2400" dirty="0" err="1"/>
              <a:t>canon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45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2174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story</a:t>
            </a:r>
            <a:r>
              <a:rPr lang="tr-TR" dirty="0"/>
              <a:t> </a:t>
            </a:r>
            <a:r>
              <a:rPr lang="tr-TR" dirty="0" err="1"/>
              <a:t>tells</a:t>
            </a:r>
            <a:r>
              <a:rPr lang="tr-TR" dirty="0"/>
              <a:t> of Charles </a:t>
            </a:r>
            <a:r>
              <a:rPr lang="tr-TR" dirty="0" err="1"/>
              <a:t>Marlow</a:t>
            </a:r>
            <a:r>
              <a:rPr lang="tr-TR" dirty="0"/>
              <a:t>, an </a:t>
            </a:r>
            <a:r>
              <a:rPr lang="tr-TR" dirty="0" err="1"/>
              <a:t>Englishman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took</a:t>
            </a:r>
            <a:r>
              <a:rPr lang="tr-TR" dirty="0"/>
              <a:t> a </a:t>
            </a:r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assignment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a </a:t>
            </a:r>
            <a:r>
              <a:rPr lang="tr-TR" dirty="0" err="1"/>
              <a:t>Belgian</a:t>
            </a:r>
            <a:r>
              <a:rPr lang="tr-TR" dirty="0"/>
              <a:t> </a:t>
            </a:r>
            <a:r>
              <a:rPr lang="tr-TR" dirty="0" err="1"/>
              <a:t>trading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 as a </a:t>
            </a:r>
            <a:r>
              <a:rPr lang="tr-TR" dirty="0" err="1"/>
              <a:t>ferry-boat</a:t>
            </a:r>
            <a:r>
              <a:rPr lang="tr-TR" dirty="0"/>
              <a:t> </a:t>
            </a:r>
            <a:r>
              <a:rPr lang="tr-TR" dirty="0" err="1"/>
              <a:t>captain</a:t>
            </a:r>
            <a:r>
              <a:rPr lang="tr-TR" dirty="0"/>
              <a:t> in </a:t>
            </a:r>
            <a:r>
              <a:rPr lang="tr-TR" dirty="0" err="1"/>
              <a:t>Africa</a:t>
            </a:r>
            <a:r>
              <a:rPr lang="tr-TR" dirty="0"/>
              <a:t>. </a:t>
            </a:r>
            <a:r>
              <a:rPr lang="tr-TR" dirty="0" err="1"/>
              <a:t>Heart</a:t>
            </a:r>
            <a:r>
              <a:rPr lang="tr-TR" dirty="0"/>
              <a:t> of </a:t>
            </a:r>
            <a:r>
              <a:rPr lang="tr-TR" dirty="0" err="1"/>
              <a:t>Darkness</a:t>
            </a:r>
            <a:r>
              <a:rPr lang="tr-TR" dirty="0"/>
              <a:t> </a:t>
            </a:r>
            <a:r>
              <a:rPr lang="tr-TR" dirty="0" err="1"/>
              <a:t>exposes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dark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of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colonization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exploring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of </a:t>
            </a:r>
            <a:r>
              <a:rPr lang="tr-TR" dirty="0" err="1"/>
              <a:t>darkness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protagonist</a:t>
            </a:r>
            <a:r>
              <a:rPr lang="tr-TR" dirty="0"/>
              <a:t>, </a:t>
            </a:r>
            <a:r>
              <a:rPr lang="tr-TR" dirty="0" err="1"/>
              <a:t>Marlow</a:t>
            </a:r>
            <a:r>
              <a:rPr lang="tr-TR" dirty="0"/>
              <a:t>, </a:t>
            </a:r>
            <a:r>
              <a:rPr lang="tr-TR" dirty="0" err="1"/>
              <a:t>encounters</a:t>
            </a:r>
            <a:r>
              <a:rPr lang="tr-TR" dirty="0"/>
              <a:t>: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darkness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Congo</a:t>
            </a:r>
            <a:r>
              <a:rPr lang="tr-TR" dirty="0"/>
              <a:t> </a:t>
            </a:r>
            <a:r>
              <a:rPr lang="tr-TR" dirty="0" err="1"/>
              <a:t>wilderness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darkness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Europeans</a:t>
            </a:r>
            <a:r>
              <a:rPr lang="tr-TR" dirty="0"/>
              <a:t>' </a:t>
            </a:r>
            <a:r>
              <a:rPr lang="tr-TR" dirty="0" err="1"/>
              <a:t>cruel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natives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unfathomable</a:t>
            </a:r>
            <a:r>
              <a:rPr lang="tr-TR" dirty="0"/>
              <a:t> </a:t>
            </a:r>
            <a:r>
              <a:rPr lang="tr-TR" dirty="0" err="1"/>
              <a:t>darkness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committing</a:t>
            </a:r>
            <a:r>
              <a:rPr lang="tr-TR" dirty="0"/>
              <a:t> </a:t>
            </a:r>
            <a:r>
              <a:rPr lang="tr-TR" dirty="0" err="1"/>
              <a:t>heinous</a:t>
            </a:r>
            <a:r>
              <a:rPr lang="tr-TR" dirty="0"/>
              <a:t> </a:t>
            </a:r>
            <a:r>
              <a:rPr lang="tr-TR" dirty="0" err="1"/>
              <a:t>acts</a:t>
            </a:r>
            <a:r>
              <a:rPr lang="tr-TR" dirty="0"/>
              <a:t> of </a:t>
            </a:r>
            <a:r>
              <a:rPr lang="tr-TR" dirty="0" err="1"/>
              <a:t>evil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99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r-TR" dirty="0" smtClean="0"/>
              <a:t> </a:t>
            </a:r>
            <a:r>
              <a:rPr lang="tr-TR" dirty="0" err="1"/>
              <a:t>Although</a:t>
            </a:r>
            <a:r>
              <a:rPr lang="tr-TR" dirty="0"/>
              <a:t> </a:t>
            </a:r>
            <a:r>
              <a:rPr lang="tr-TR" dirty="0" err="1"/>
              <a:t>Conrad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name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river</a:t>
            </a:r>
            <a:r>
              <a:rPr lang="tr-TR" dirty="0"/>
              <a:t>, at </a:t>
            </a:r>
            <a:r>
              <a:rPr lang="tr-TR" dirty="0" err="1"/>
              <a:t>the</a:t>
            </a:r>
            <a:r>
              <a:rPr lang="tr-TR" dirty="0"/>
              <a:t> time of </a:t>
            </a:r>
            <a:r>
              <a:rPr lang="tr-TR" dirty="0" err="1"/>
              <a:t>writing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Congo</a:t>
            </a:r>
            <a:r>
              <a:rPr lang="tr-TR" dirty="0"/>
              <a:t> </a:t>
            </a:r>
            <a:r>
              <a:rPr lang="tr-TR" dirty="0" err="1"/>
              <a:t>Free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location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Congo</a:t>
            </a:r>
            <a:r>
              <a:rPr lang="tr-TR" dirty="0"/>
              <a:t> </a:t>
            </a:r>
            <a:r>
              <a:rPr lang="tr-TR" dirty="0" err="1"/>
              <a:t>River</a:t>
            </a:r>
            <a:r>
              <a:rPr lang="tr-TR" dirty="0"/>
              <a:t>, </a:t>
            </a:r>
            <a:r>
              <a:rPr lang="tr-TR" dirty="0" err="1"/>
              <a:t>was</a:t>
            </a:r>
            <a:r>
              <a:rPr lang="tr-TR" dirty="0"/>
              <a:t> a </a:t>
            </a:r>
            <a:r>
              <a:rPr lang="tr-TR" dirty="0" err="1"/>
              <a:t>private</a:t>
            </a:r>
            <a:r>
              <a:rPr lang="tr-TR" dirty="0"/>
              <a:t> </a:t>
            </a:r>
            <a:r>
              <a:rPr lang="tr-TR" dirty="0" err="1"/>
              <a:t>colony</a:t>
            </a:r>
            <a:r>
              <a:rPr lang="tr-TR" dirty="0"/>
              <a:t> of </a:t>
            </a:r>
            <a:r>
              <a:rPr lang="tr-TR" dirty="0" err="1"/>
              <a:t>Belgium's</a:t>
            </a:r>
            <a:r>
              <a:rPr lang="tr-TR" dirty="0"/>
              <a:t> </a:t>
            </a:r>
            <a:r>
              <a:rPr lang="tr-TR" dirty="0" err="1"/>
              <a:t>King</a:t>
            </a:r>
            <a:r>
              <a:rPr lang="tr-TR" dirty="0"/>
              <a:t> </a:t>
            </a:r>
            <a:r>
              <a:rPr lang="tr-TR" dirty="0" err="1"/>
              <a:t>Leopold</a:t>
            </a:r>
            <a:r>
              <a:rPr lang="tr-TR" dirty="0"/>
              <a:t> II.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story</a:t>
            </a:r>
            <a:r>
              <a:rPr lang="tr-TR" dirty="0"/>
              <a:t>, </a:t>
            </a:r>
            <a:r>
              <a:rPr lang="tr-TR" dirty="0" err="1"/>
              <a:t>Marlow</a:t>
            </a:r>
            <a:r>
              <a:rPr lang="tr-TR" dirty="0"/>
              <a:t> is </a:t>
            </a:r>
            <a:r>
              <a:rPr lang="tr-TR" dirty="0" err="1"/>
              <a:t>employed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transport </a:t>
            </a:r>
            <a:r>
              <a:rPr lang="tr-TR" dirty="0" err="1"/>
              <a:t>ivory</a:t>
            </a:r>
            <a:r>
              <a:rPr lang="tr-TR" dirty="0"/>
              <a:t> </a:t>
            </a:r>
            <a:r>
              <a:rPr lang="tr-TR" dirty="0" err="1"/>
              <a:t>downriver</a:t>
            </a:r>
            <a:r>
              <a:rPr lang="tr-TR" dirty="0"/>
              <a:t>. </a:t>
            </a:r>
            <a:r>
              <a:rPr lang="tr-TR" dirty="0" err="1"/>
              <a:t>However</a:t>
            </a:r>
            <a:r>
              <a:rPr lang="tr-TR" dirty="0"/>
              <a:t>, his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pressing</a:t>
            </a:r>
            <a:r>
              <a:rPr lang="tr-TR" dirty="0"/>
              <a:t> </a:t>
            </a:r>
            <a:r>
              <a:rPr lang="tr-TR" dirty="0" err="1"/>
              <a:t>assignment</a:t>
            </a:r>
            <a:r>
              <a:rPr lang="tr-TR" dirty="0"/>
              <a:t> is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return</a:t>
            </a:r>
            <a:r>
              <a:rPr lang="tr-TR" dirty="0"/>
              <a:t> </a:t>
            </a:r>
            <a:r>
              <a:rPr lang="tr-TR" dirty="0" err="1"/>
              <a:t>Kurtz</a:t>
            </a:r>
            <a:r>
              <a:rPr lang="tr-TR" dirty="0"/>
              <a:t>, </a:t>
            </a:r>
            <a:r>
              <a:rPr lang="tr-TR" dirty="0" err="1"/>
              <a:t>another</a:t>
            </a:r>
            <a:r>
              <a:rPr lang="tr-TR" dirty="0"/>
              <a:t> </a:t>
            </a:r>
            <a:r>
              <a:rPr lang="tr-TR" dirty="0" err="1"/>
              <a:t>ivory</a:t>
            </a:r>
            <a:r>
              <a:rPr lang="tr-TR" dirty="0"/>
              <a:t> </a:t>
            </a:r>
            <a:r>
              <a:rPr lang="tr-TR" dirty="0" err="1"/>
              <a:t>trader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civilization</a:t>
            </a:r>
            <a:r>
              <a:rPr lang="tr-TR" dirty="0"/>
              <a:t>, in a </a:t>
            </a:r>
            <a:r>
              <a:rPr lang="tr-TR" dirty="0" err="1"/>
              <a:t>cover-up</a:t>
            </a:r>
            <a:r>
              <a:rPr lang="tr-TR" dirty="0"/>
              <a:t>. </a:t>
            </a:r>
            <a:r>
              <a:rPr lang="tr-TR" dirty="0" err="1"/>
              <a:t>Kurtz</a:t>
            </a:r>
            <a:r>
              <a:rPr lang="tr-TR" dirty="0"/>
              <a:t> has a </a:t>
            </a:r>
            <a:r>
              <a:rPr lang="tr-TR" dirty="0" err="1"/>
              <a:t>reputation</a:t>
            </a:r>
            <a:r>
              <a:rPr lang="tr-TR" dirty="0"/>
              <a:t> </a:t>
            </a:r>
            <a:r>
              <a:rPr lang="tr-TR" dirty="0" err="1"/>
              <a:t>throughout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region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245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symbolic</a:t>
            </a:r>
            <a:r>
              <a:rPr lang="tr-TR" dirty="0"/>
              <a:t> </a:t>
            </a:r>
            <a:r>
              <a:rPr lang="tr-TR" dirty="0" err="1"/>
              <a:t>story</a:t>
            </a:r>
            <a:r>
              <a:rPr lang="tr-TR" dirty="0"/>
              <a:t> is a </a:t>
            </a:r>
            <a:r>
              <a:rPr lang="tr-TR" dirty="0" err="1"/>
              <a:t>story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a </a:t>
            </a:r>
            <a:r>
              <a:rPr lang="tr-TR" dirty="0" err="1"/>
              <a:t>story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frame</a:t>
            </a:r>
            <a:r>
              <a:rPr lang="tr-TR" dirty="0"/>
              <a:t> </a:t>
            </a:r>
            <a:r>
              <a:rPr lang="tr-TR" dirty="0" err="1"/>
              <a:t>narrative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follows</a:t>
            </a:r>
            <a:r>
              <a:rPr lang="tr-TR" dirty="0"/>
              <a:t> </a:t>
            </a:r>
            <a:r>
              <a:rPr lang="tr-TR" dirty="0" err="1"/>
              <a:t>Marlow</a:t>
            </a:r>
            <a:r>
              <a:rPr lang="tr-TR" dirty="0"/>
              <a:t> as he </a:t>
            </a:r>
            <a:r>
              <a:rPr lang="tr-TR" dirty="0" err="1"/>
              <a:t>recounts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dusk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late</a:t>
            </a:r>
            <a:r>
              <a:rPr lang="tr-TR" dirty="0"/>
              <a:t> </a:t>
            </a:r>
            <a:r>
              <a:rPr lang="tr-TR" dirty="0" err="1"/>
              <a:t>night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group</a:t>
            </a:r>
            <a:r>
              <a:rPr lang="tr-TR" dirty="0"/>
              <a:t> of men </a:t>
            </a:r>
            <a:r>
              <a:rPr lang="tr-TR" dirty="0" err="1"/>
              <a:t>aboard</a:t>
            </a:r>
            <a:r>
              <a:rPr lang="tr-TR" dirty="0"/>
              <a:t> a </a:t>
            </a:r>
            <a:r>
              <a:rPr lang="tr-TR" dirty="0" err="1"/>
              <a:t>ship</a:t>
            </a:r>
            <a:r>
              <a:rPr lang="tr-TR" dirty="0"/>
              <a:t> </a:t>
            </a:r>
            <a:r>
              <a:rPr lang="tr-TR" dirty="0" err="1"/>
              <a:t>anchored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Thames</a:t>
            </a:r>
            <a:r>
              <a:rPr lang="tr-TR" dirty="0"/>
              <a:t> </a:t>
            </a:r>
            <a:r>
              <a:rPr lang="tr-TR" dirty="0" err="1"/>
              <a:t>Estuary</a:t>
            </a:r>
            <a:r>
              <a:rPr lang="tr-TR" dirty="0"/>
              <a:t>, his </a:t>
            </a:r>
            <a:r>
              <a:rPr lang="tr-TR" dirty="0" err="1"/>
              <a:t>Congolese</a:t>
            </a:r>
            <a:r>
              <a:rPr lang="tr-TR" dirty="0"/>
              <a:t> </a:t>
            </a:r>
            <a:r>
              <a:rPr lang="tr-TR" dirty="0" err="1"/>
              <a:t>adventure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passage</a:t>
            </a:r>
            <a:r>
              <a:rPr lang="tr-TR" dirty="0"/>
              <a:t> of time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darkening</a:t>
            </a:r>
            <a:r>
              <a:rPr lang="tr-TR" dirty="0"/>
              <a:t> </a:t>
            </a:r>
            <a:r>
              <a:rPr lang="tr-TR" dirty="0" err="1"/>
              <a:t>sky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fictitious</a:t>
            </a:r>
            <a:r>
              <a:rPr lang="tr-TR" dirty="0"/>
              <a:t> </a:t>
            </a:r>
            <a:r>
              <a:rPr lang="tr-TR" dirty="0" err="1"/>
              <a:t>narrative-within-the-narrative</a:t>
            </a:r>
            <a:r>
              <a:rPr lang="tr-TR" dirty="0"/>
              <a:t> </a:t>
            </a:r>
            <a:r>
              <a:rPr lang="tr-TR" dirty="0" err="1"/>
              <a:t>parallel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atmosphere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story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358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5674">
            <a:off x="1410164" y="337593"/>
            <a:ext cx="1922476" cy="291447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6801">
            <a:off x="6137394" y="525482"/>
            <a:ext cx="2462528" cy="325040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94795">
            <a:off x="3614363" y="248586"/>
            <a:ext cx="2505075" cy="18288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8974">
            <a:off x="287098" y="1865173"/>
            <a:ext cx="2124075" cy="30099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469" y="1794829"/>
            <a:ext cx="3661378" cy="487453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6505">
            <a:off x="6525881" y="3188088"/>
            <a:ext cx="2227722" cy="297412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92668">
            <a:off x="863182" y="4000592"/>
            <a:ext cx="175260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1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Prose</a:t>
            </a:r>
            <a:r>
              <a:rPr lang="en-US" dirty="0" smtClean="0"/>
              <a:t> is the most typical form of written </a:t>
            </a:r>
            <a:r>
              <a:rPr lang="en-US" dirty="0" smtClean="0">
                <a:hlinkClick r:id="rId2" tooltip="Language"/>
              </a:rPr>
              <a:t>language</a:t>
            </a:r>
            <a:r>
              <a:rPr lang="en-US" dirty="0" smtClean="0"/>
              <a:t>, applying ordinary </a:t>
            </a:r>
            <a:r>
              <a:rPr lang="en-US" dirty="0" smtClean="0">
                <a:hlinkClick r:id="rId3" tooltip="Syntax"/>
              </a:rPr>
              <a:t>grammatical structure</a:t>
            </a:r>
            <a:r>
              <a:rPr lang="en-US" dirty="0" smtClean="0"/>
              <a:t> and natural flow of speech rather than </a:t>
            </a:r>
            <a:r>
              <a:rPr lang="en-US" dirty="0" smtClean="0">
                <a:hlinkClick r:id="rId4" tooltip="Meter (poetry)"/>
              </a:rPr>
              <a:t>rhythmic structure</a:t>
            </a:r>
            <a:r>
              <a:rPr lang="en-US" dirty="0" smtClean="0"/>
              <a:t> (as in traditional </a:t>
            </a:r>
            <a:r>
              <a:rPr lang="en-US" dirty="0" smtClean="0">
                <a:hlinkClick r:id="rId5" tooltip="Poetry"/>
              </a:rPr>
              <a:t>poetry</a:t>
            </a:r>
            <a:r>
              <a:rPr lang="en-US" dirty="0" smtClean="0"/>
              <a:t>). While there are </a:t>
            </a:r>
            <a:r>
              <a:rPr lang="en-US" dirty="0" smtClean="0">
                <a:hlinkClick r:id="rId6" tooltip="Literary theory"/>
              </a:rPr>
              <a:t>critical debates</a:t>
            </a:r>
            <a:r>
              <a:rPr lang="en-US" dirty="0" smtClean="0"/>
              <a:t> on the construction of prose, its simplicity and loosely defined structure has led to its adoption for the majority of spoken dialogue, factual discourse as well as topical and fictional writing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80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965969"/>
          </a:xfrm>
        </p:spPr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Prose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20th Century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556792"/>
            <a:ext cx="2736304" cy="2049587"/>
          </a:xfrm>
          <a:prstGeom prst="rect">
            <a:avLst/>
          </a:prstGeom>
        </p:spPr>
      </p:pic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467543" y="3933056"/>
            <a:ext cx="8280921" cy="208823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1"/>
                </a:solidFill>
              </a:rPr>
              <a:t>In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</a:t>
            </a:r>
            <a:r>
              <a:rPr lang="tr-TR" dirty="0" err="1" smtClean="0">
                <a:solidFill>
                  <a:schemeClr val="tx1"/>
                </a:solidFill>
              </a:rPr>
              <a:t>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first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years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20th </a:t>
            </a:r>
            <a:r>
              <a:rPr lang="tr-TR" dirty="0" err="1" smtClean="0">
                <a:solidFill>
                  <a:schemeClr val="tx1"/>
                </a:solidFill>
              </a:rPr>
              <a:t>century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work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>
                <a:solidFill>
                  <a:schemeClr val="tx1"/>
                </a:solidFill>
              </a:rPr>
              <a:t>F</a:t>
            </a:r>
            <a:r>
              <a:rPr lang="tr-TR" dirty="0" smtClean="0">
                <a:solidFill>
                  <a:schemeClr val="tx1"/>
                </a:solidFill>
              </a:rPr>
              <a:t>rench </a:t>
            </a:r>
            <a:r>
              <a:rPr lang="tr-TR" dirty="0" err="1" smtClean="0">
                <a:solidFill>
                  <a:schemeClr val="tx1"/>
                </a:solidFill>
              </a:rPr>
              <a:t>writers</a:t>
            </a:r>
            <a:r>
              <a:rPr lang="tr-TR" dirty="0" smtClean="0">
                <a:solidFill>
                  <a:schemeClr val="tx1"/>
                </a:solidFill>
              </a:rPr>
              <a:t>(</a:t>
            </a:r>
            <a:r>
              <a:rPr lang="tr-TR" dirty="0" err="1" smtClean="0">
                <a:solidFill>
                  <a:schemeClr val="tx1"/>
                </a:solidFill>
              </a:rPr>
              <a:t>Zola,Flaubert</a:t>
            </a:r>
            <a:r>
              <a:rPr lang="tr-TR" dirty="0" smtClean="0">
                <a:solidFill>
                  <a:schemeClr val="tx1"/>
                </a:solidFill>
              </a:rPr>
              <a:t>) as </a:t>
            </a:r>
            <a:r>
              <a:rPr lang="tr-TR" dirty="0" err="1" smtClean="0">
                <a:solidFill>
                  <a:schemeClr val="tx1"/>
                </a:solidFill>
              </a:rPr>
              <a:t>well</a:t>
            </a:r>
            <a:r>
              <a:rPr lang="tr-TR" dirty="0" smtClean="0">
                <a:solidFill>
                  <a:schemeClr val="tx1"/>
                </a:solidFill>
              </a:rPr>
              <a:t> as </a:t>
            </a:r>
            <a:r>
              <a:rPr lang="tr-TR" dirty="0" err="1" smtClean="0">
                <a:solidFill>
                  <a:schemeClr val="tx1"/>
                </a:solidFill>
              </a:rPr>
              <a:t>Russians</a:t>
            </a:r>
            <a:r>
              <a:rPr lang="tr-TR" dirty="0" smtClean="0">
                <a:solidFill>
                  <a:schemeClr val="tx1"/>
                </a:solidFill>
              </a:rPr>
              <a:t>(</a:t>
            </a:r>
            <a:r>
              <a:rPr lang="tr-TR" dirty="0" err="1" smtClean="0">
                <a:solidFill>
                  <a:schemeClr val="tx1"/>
                </a:solidFill>
              </a:rPr>
              <a:t>Dostoevsky,Turgunev,Tolstoy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  <a:r>
              <a:rPr lang="tr-TR" dirty="0" err="1" smtClean="0">
                <a:solidFill>
                  <a:schemeClr val="tx1"/>
                </a:solidFill>
              </a:rPr>
              <a:t>began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affect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evalution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>
                <a:solidFill>
                  <a:schemeClr val="tx1"/>
                </a:solidFill>
              </a:rPr>
              <a:t>E</a:t>
            </a:r>
            <a:r>
              <a:rPr lang="tr-TR" dirty="0" smtClean="0">
                <a:solidFill>
                  <a:schemeClr val="tx1"/>
                </a:solidFill>
              </a:rPr>
              <a:t>nglish </a:t>
            </a:r>
            <a:r>
              <a:rPr lang="tr-TR" dirty="0" err="1" smtClean="0">
                <a:solidFill>
                  <a:schemeClr val="tx1"/>
                </a:solidFill>
              </a:rPr>
              <a:t>literature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5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13305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4000" dirty="0" err="1" smtClean="0"/>
              <a:t>In</a:t>
            </a:r>
            <a:r>
              <a:rPr lang="tr-TR" sz="4000" dirty="0" smtClean="0"/>
              <a:t> </a:t>
            </a:r>
            <a:r>
              <a:rPr lang="tr-TR" sz="4000" dirty="0" err="1" smtClean="0"/>
              <a:t>prose</a:t>
            </a:r>
            <a:r>
              <a:rPr lang="tr-TR" sz="4000" dirty="0" smtClean="0"/>
              <a:t> </a:t>
            </a:r>
            <a:r>
              <a:rPr lang="tr-TR" sz="4000" dirty="0" err="1" smtClean="0"/>
              <a:t>this</a:t>
            </a:r>
            <a:r>
              <a:rPr lang="tr-TR" sz="4000" dirty="0" smtClean="0"/>
              <a:t> </a:t>
            </a:r>
            <a:r>
              <a:rPr lang="tr-TR" sz="4000" dirty="0" err="1" smtClean="0"/>
              <a:t>period</a:t>
            </a:r>
            <a:r>
              <a:rPr lang="tr-TR" sz="4000" dirty="0" smtClean="0"/>
              <a:t> is </a:t>
            </a:r>
            <a:r>
              <a:rPr lang="tr-TR" sz="4000" dirty="0" err="1" smtClean="0"/>
              <a:t>dominated</a:t>
            </a:r>
            <a:r>
              <a:rPr lang="tr-TR" sz="4000" dirty="0" smtClean="0"/>
              <a:t> </a:t>
            </a:r>
            <a:r>
              <a:rPr lang="tr-TR" sz="4000" dirty="0" err="1" smtClean="0"/>
              <a:t>by</a:t>
            </a:r>
            <a:r>
              <a:rPr lang="tr-TR" sz="4000" dirty="0" smtClean="0"/>
              <a:t>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major</a:t>
            </a:r>
            <a:r>
              <a:rPr lang="tr-TR" sz="4000" dirty="0" smtClean="0"/>
              <a:t> </a:t>
            </a:r>
            <a:r>
              <a:rPr lang="tr-TR" sz="4000" dirty="0" err="1" smtClean="0"/>
              <a:t>works</a:t>
            </a:r>
            <a:r>
              <a:rPr lang="tr-TR" sz="4000" dirty="0" smtClean="0"/>
              <a:t> of </a:t>
            </a:r>
            <a:r>
              <a:rPr lang="tr-TR" sz="4000" dirty="0" err="1" smtClean="0"/>
              <a:t>novelists</a:t>
            </a:r>
            <a:r>
              <a:rPr lang="tr-TR" sz="4000" dirty="0" smtClean="0"/>
              <a:t> </a:t>
            </a:r>
            <a:r>
              <a:rPr lang="tr-TR" sz="4000" dirty="0" err="1" smtClean="0"/>
              <a:t>such</a:t>
            </a:r>
            <a:r>
              <a:rPr lang="tr-TR" sz="4000" dirty="0" smtClean="0"/>
              <a:t> as Joseph </a:t>
            </a:r>
            <a:r>
              <a:rPr lang="tr-TR" sz="4000" dirty="0" err="1" smtClean="0"/>
              <a:t>Conrad,D.H</a:t>
            </a:r>
            <a:r>
              <a:rPr lang="tr-TR" sz="4000" dirty="0" smtClean="0"/>
              <a:t> </a:t>
            </a:r>
            <a:r>
              <a:rPr lang="tr-TR" sz="4000" dirty="0" err="1" smtClean="0"/>
              <a:t>Lawrence,Virginia</a:t>
            </a:r>
            <a:r>
              <a:rPr lang="tr-TR" sz="4000" dirty="0" smtClean="0"/>
              <a:t> </a:t>
            </a:r>
            <a:r>
              <a:rPr lang="tr-TR" sz="4000" dirty="0" err="1" smtClean="0"/>
              <a:t>Woolf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James </a:t>
            </a:r>
            <a:r>
              <a:rPr lang="tr-TR" sz="4000" dirty="0" err="1" smtClean="0"/>
              <a:t>Joyce,all</a:t>
            </a:r>
            <a:r>
              <a:rPr lang="tr-TR" sz="4000" dirty="0" smtClean="0"/>
              <a:t> </a:t>
            </a:r>
            <a:r>
              <a:rPr lang="tr-TR" sz="4000" dirty="0" err="1" smtClean="0"/>
              <a:t>remarkable</a:t>
            </a:r>
            <a:r>
              <a:rPr lang="tr-TR" sz="4000" dirty="0" smtClean="0"/>
              <a:t> </a:t>
            </a:r>
            <a:r>
              <a:rPr lang="tr-TR" sz="4000" dirty="0" err="1" smtClean="0"/>
              <a:t>for</a:t>
            </a:r>
            <a:r>
              <a:rPr lang="tr-TR" sz="4000" dirty="0" smtClean="0"/>
              <a:t> </a:t>
            </a:r>
            <a:r>
              <a:rPr lang="tr-TR" sz="4000" dirty="0" err="1" smtClean="0"/>
              <a:t>their</a:t>
            </a:r>
            <a:r>
              <a:rPr lang="tr-TR" sz="4000" dirty="0" smtClean="0"/>
              <a:t> modern </a:t>
            </a:r>
            <a:r>
              <a:rPr lang="tr-TR" sz="4000" dirty="0" err="1" smtClean="0"/>
              <a:t>outlook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very</a:t>
            </a:r>
            <a:r>
              <a:rPr lang="tr-TR" sz="4000" dirty="0" smtClean="0"/>
              <a:t> </a:t>
            </a:r>
            <a:r>
              <a:rPr lang="tr-TR" sz="4000" dirty="0" err="1" smtClean="0"/>
              <a:t>original</a:t>
            </a:r>
            <a:r>
              <a:rPr lang="tr-TR" sz="4000" dirty="0" smtClean="0"/>
              <a:t> </a:t>
            </a:r>
            <a:r>
              <a:rPr lang="tr-TR" sz="4000" dirty="0" err="1" smtClean="0"/>
              <a:t>fictional</a:t>
            </a:r>
            <a:r>
              <a:rPr lang="tr-TR" sz="4000" dirty="0" smtClean="0"/>
              <a:t> </a:t>
            </a:r>
            <a:r>
              <a:rPr lang="tr-TR" sz="4000" dirty="0" err="1" smtClean="0"/>
              <a:t>technique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191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196752"/>
            <a:ext cx="8517632" cy="46699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novels</a:t>
            </a:r>
            <a:r>
              <a:rPr lang="tr-TR" dirty="0" smtClean="0"/>
              <a:t> of E.M </a:t>
            </a:r>
            <a:r>
              <a:rPr lang="tr-TR" dirty="0" err="1" smtClean="0"/>
              <a:t>Forster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Virginia </a:t>
            </a:r>
            <a:r>
              <a:rPr lang="tr-TR" dirty="0" err="1" smtClean="0"/>
              <a:t>Woolf</a:t>
            </a:r>
            <a:r>
              <a:rPr lang="tr-TR" dirty="0" smtClean="0"/>
              <a:t> </a:t>
            </a:r>
            <a:r>
              <a:rPr lang="tr-TR" dirty="0" err="1" smtClean="0"/>
              <a:t>explore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upper</a:t>
            </a:r>
            <a:r>
              <a:rPr lang="tr-TR" dirty="0" err="1" smtClean="0"/>
              <a:t>-middle-class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Bloomsbury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circle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liberal </a:t>
            </a:r>
            <a:r>
              <a:rPr lang="tr-TR" dirty="0" err="1" smtClean="0"/>
              <a:t>humanism</a:t>
            </a:r>
            <a:r>
              <a:rPr lang="tr-TR" dirty="0" smtClean="0"/>
              <a:t> </a:t>
            </a:r>
            <a:r>
              <a:rPr lang="tr-TR" dirty="0" err="1" smtClean="0"/>
              <a:t>espoused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Later</a:t>
            </a:r>
            <a:r>
              <a:rPr lang="tr-TR" dirty="0" smtClean="0"/>
              <a:t> </a:t>
            </a:r>
            <a:r>
              <a:rPr lang="tr-TR" dirty="0" err="1" smtClean="0"/>
              <a:t>ın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period,even</a:t>
            </a:r>
            <a:r>
              <a:rPr lang="tr-TR" dirty="0" smtClean="0"/>
              <a:t> </a:t>
            </a:r>
            <a:r>
              <a:rPr lang="tr-TR" dirty="0" err="1" smtClean="0"/>
              <a:t>though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authors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continue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careers</a:t>
            </a:r>
            <a:r>
              <a:rPr lang="tr-TR" dirty="0" smtClean="0"/>
              <a:t> </a:t>
            </a:r>
            <a:r>
              <a:rPr lang="tr-TR" dirty="0" err="1" smtClean="0"/>
              <a:t>well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half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century,we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thrillers</a:t>
            </a:r>
            <a:r>
              <a:rPr lang="tr-TR" dirty="0" smtClean="0"/>
              <a:t> of </a:t>
            </a:r>
            <a:r>
              <a:rPr lang="tr-TR" dirty="0" err="1" smtClean="0"/>
              <a:t>Graham</a:t>
            </a:r>
            <a:r>
              <a:rPr lang="tr-TR" dirty="0" smtClean="0"/>
              <a:t> </a:t>
            </a:r>
            <a:r>
              <a:rPr lang="tr-TR" dirty="0" err="1" smtClean="0"/>
              <a:t>Greene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prose</a:t>
            </a:r>
            <a:r>
              <a:rPr lang="tr-TR" dirty="0" smtClean="0"/>
              <a:t> </a:t>
            </a:r>
            <a:r>
              <a:rPr lang="tr-TR" dirty="0" err="1" smtClean="0"/>
              <a:t>works</a:t>
            </a:r>
            <a:r>
              <a:rPr lang="tr-TR" dirty="0" smtClean="0"/>
              <a:t> of </a:t>
            </a:r>
            <a:r>
              <a:rPr lang="tr-TR" dirty="0" err="1" smtClean="0"/>
              <a:t>Samuel</a:t>
            </a:r>
            <a:r>
              <a:rPr lang="tr-TR" dirty="0" smtClean="0"/>
              <a:t> </a:t>
            </a:r>
            <a:r>
              <a:rPr lang="tr-TR" dirty="0" err="1" smtClean="0"/>
              <a:t>Beckett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17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3600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field</a:t>
            </a:r>
            <a:r>
              <a:rPr lang="tr-TR" dirty="0" smtClean="0"/>
              <a:t> of </a:t>
            </a:r>
            <a:r>
              <a:rPr lang="tr-TR" dirty="0" err="1" smtClean="0"/>
              <a:t>non</a:t>
            </a:r>
            <a:r>
              <a:rPr lang="tr-TR" dirty="0" err="1" smtClean="0"/>
              <a:t>-fictional</a:t>
            </a:r>
            <a:r>
              <a:rPr lang="tr-TR" dirty="0" smtClean="0"/>
              <a:t> </a:t>
            </a:r>
            <a:r>
              <a:rPr lang="tr-TR" dirty="0" err="1" smtClean="0"/>
              <a:t>works,apart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of </a:t>
            </a:r>
            <a:r>
              <a:rPr lang="tr-TR" dirty="0" err="1" smtClean="0"/>
              <a:t>Lawrence,Orwell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Huxley</a:t>
            </a:r>
            <a:r>
              <a:rPr lang="tr-TR" dirty="0" smtClean="0"/>
              <a:t> </a:t>
            </a:r>
            <a:r>
              <a:rPr lang="tr-TR" dirty="0" err="1" smtClean="0"/>
              <a:t>mentioned</a:t>
            </a:r>
            <a:r>
              <a:rPr lang="tr-TR" dirty="0" smtClean="0"/>
              <a:t> </a:t>
            </a:r>
            <a:r>
              <a:rPr lang="tr-TR" dirty="0" err="1" smtClean="0"/>
              <a:t>above,E.M</a:t>
            </a:r>
            <a:r>
              <a:rPr lang="tr-TR" dirty="0" smtClean="0"/>
              <a:t>. </a:t>
            </a:r>
            <a:r>
              <a:rPr lang="tr-TR" dirty="0" err="1" smtClean="0"/>
              <a:t>Forster’s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Bertrand</a:t>
            </a:r>
            <a:r>
              <a:rPr lang="tr-TR" dirty="0" smtClean="0"/>
              <a:t> </a:t>
            </a:r>
            <a:r>
              <a:rPr lang="tr-TR" dirty="0" err="1" smtClean="0"/>
              <a:t>Russell’s</a:t>
            </a:r>
            <a:r>
              <a:rPr lang="tr-TR" dirty="0" smtClean="0"/>
              <a:t> </a:t>
            </a:r>
            <a:r>
              <a:rPr lang="tr-TR" dirty="0" err="1" smtClean="0"/>
              <a:t>essays</a:t>
            </a:r>
            <a:r>
              <a:rPr lang="tr-TR" dirty="0" smtClean="0"/>
              <a:t> on </a:t>
            </a:r>
            <a:r>
              <a:rPr lang="tr-TR" dirty="0" err="1" smtClean="0"/>
              <a:t>variety</a:t>
            </a:r>
            <a:r>
              <a:rPr lang="tr-TR" dirty="0" smtClean="0"/>
              <a:t> of </a:t>
            </a: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moral </a:t>
            </a:r>
            <a:r>
              <a:rPr lang="tr-TR" dirty="0" err="1" smtClean="0"/>
              <a:t>issues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advances</a:t>
            </a:r>
            <a:r>
              <a:rPr lang="tr-TR" dirty="0" smtClean="0"/>
              <a:t> in </a:t>
            </a:r>
            <a:r>
              <a:rPr lang="tr-TR" dirty="0" err="1" smtClean="0"/>
              <a:t>criticism</a:t>
            </a:r>
            <a:r>
              <a:rPr lang="tr-TR" dirty="0" smtClean="0"/>
              <a:t> </a:t>
            </a:r>
            <a:r>
              <a:rPr lang="tr-TR" dirty="0" err="1" smtClean="0"/>
              <a:t>represented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essays</a:t>
            </a:r>
            <a:r>
              <a:rPr lang="tr-TR" dirty="0" smtClean="0"/>
              <a:t> of T.S Eliot </a:t>
            </a:r>
            <a:r>
              <a:rPr lang="tr-TR" dirty="0" err="1" smtClean="0"/>
              <a:t>and</a:t>
            </a:r>
            <a:r>
              <a:rPr lang="tr-TR" dirty="0" smtClean="0"/>
              <a:t> I.A. </a:t>
            </a:r>
            <a:r>
              <a:rPr lang="tr-TR" dirty="0" err="1" smtClean="0"/>
              <a:t>Richards’Practical</a:t>
            </a:r>
            <a:r>
              <a:rPr lang="tr-TR" dirty="0" smtClean="0"/>
              <a:t> </a:t>
            </a:r>
            <a:r>
              <a:rPr lang="tr-TR" dirty="0" err="1" smtClean="0"/>
              <a:t>Criticism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outstanding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426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Stream</a:t>
            </a:r>
            <a:r>
              <a:rPr lang="tr-TR" dirty="0" smtClean="0"/>
              <a:t> of </a:t>
            </a:r>
            <a:r>
              <a:rPr lang="tr-TR" dirty="0" err="1" smtClean="0"/>
              <a:t>Consciousness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/>
              <a:t>Stream</a:t>
            </a:r>
            <a:r>
              <a:rPr lang="tr-TR" dirty="0"/>
              <a:t> of </a:t>
            </a:r>
            <a:r>
              <a:rPr lang="tr-TR" dirty="0" err="1"/>
              <a:t>consciousness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continuous</a:t>
            </a:r>
            <a:r>
              <a:rPr lang="tr-TR" dirty="0"/>
              <a:t> </a:t>
            </a:r>
            <a:r>
              <a:rPr lang="tr-TR" dirty="0" err="1"/>
              <a:t>flow</a:t>
            </a:r>
            <a:r>
              <a:rPr lang="tr-TR" dirty="0"/>
              <a:t> of sense‐</a:t>
            </a:r>
            <a:r>
              <a:rPr lang="tr-TR" dirty="0" err="1"/>
              <a:t>perceptions</a:t>
            </a:r>
            <a:r>
              <a:rPr lang="tr-TR" dirty="0"/>
              <a:t>, </a:t>
            </a:r>
            <a:r>
              <a:rPr lang="tr-TR" dirty="0" err="1"/>
              <a:t>thoughts</a:t>
            </a:r>
            <a:r>
              <a:rPr lang="tr-TR" dirty="0"/>
              <a:t>, </a:t>
            </a:r>
            <a:r>
              <a:rPr lang="tr-TR" dirty="0" err="1"/>
              <a:t>feelings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memories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mind</a:t>
            </a:r>
            <a:r>
              <a:rPr lang="tr-TR" dirty="0"/>
              <a:t>; </a:t>
            </a:r>
            <a:r>
              <a:rPr lang="tr-TR" dirty="0" err="1"/>
              <a:t>or</a:t>
            </a:r>
            <a:r>
              <a:rPr lang="tr-TR" dirty="0"/>
              <a:t> a </a:t>
            </a:r>
            <a:r>
              <a:rPr lang="tr-TR" dirty="0" err="1"/>
              <a:t>literary</a:t>
            </a:r>
            <a:r>
              <a:rPr lang="tr-TR" dirty="0"/>
              <a:t> </a:t>
            </a:r>
            <a:r>
              <a:rPr lang="tr-TR" dirty="0" err="1"/>
              <a:t>method</a:t>
            </a:r>
            <a:r>
              <a:rPr lang="tr-TR" dirty="0"/>
              <a:t> of </a:t>
            </a:r>
            <a:r>
              <a:rPr lang="tr-TR" dirty="0" err="1"/>
              <a:t>representing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 </a:t>
            </a:r>
            <a:r>
              <a:rPr lang="tr-TR" dirty="0" err="1"/>
              <a:t>blending</a:t>
            </a:r>
            <a:r>
              <a:rPr lang="tr-TR" dirty="0"/>
              <a:t> of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processes</a:t>
            </a:r>
            <a:r>
              <a:rPr lang="tr-TR" dirty="0"/>
              <a:t> in </a:t>
            </a:r>
            <a:r>
              <a:rPr lang="tr-TR" dirty="0" err="1"/>
              <a:t>fictional</a:t>
            </a:r>
            <a:r>
              <a:rPr lang="tr-TR" dirty="0"/>
              <a:t> </a:t>
            </a:r>
            <a:r>
              <a:rPr lang="tr-TR" dirty="0" err="1"/>
              <a:t>characters</a:t>
            </a:r>
            <a:r>
              <a:rPr lang="tr-TR" dirty="0"/>
              <a:t>, </a:t>
            </a:r>
            <a:r>
              <a:rPr lang="tr-TR" dirty="0" err="1"/>
              <a:t>usually</a:t>
            </a:r>
            <a:r>
              <a:rPr lang="tr-TR" dirty="0"/>
              <a:t> in an </a:t>
            </a:r>
            <a:r>
              <a:rPr lang="tr-TR" dirty="0" err="1"/>
              <a:t>unpunctuated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disjointed</a:t>
            </a:r>
            <a:r>
              <a:rPr lang="tr-TR" dirty="0"/>
              <a:t> form of </a:t>
            </a:r>
            <a:r>
              <a:rPr lang="tr-TR" dirty="0" err="1"/>
              <a:t>interior</a:t>
            </a:r>
            <a:r>
              <a:rPr lang="tr-TR" dirty="0"/>
              <a:t> </a:t>
            </a:r>
            <a:r>
              <a:rPr lang="tr-TR" dirty="0" err="1"/>
              <a:t>monologue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term</a:t>
            </a:r>
            <a:r>
              <a:rPr lang="tr-TR" dirty="0"/>
              <a:t> is </a:t>
            </a:r>
            <a:r>
              <a:rPr lang="tr-TR" dirty="0" err="1"/>
              <a:t>often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as a </a:t>
            </a:r>
            <a:r>
              <a:rPr lang="tr-TR" dirty="0" err="1"/>
              <a:t>synonym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interior</a:t>
            </a:r>
            <a:r>
              <a:rPr lang="tr-TR" dirty="0"/>
              <a:t> </a:t>
            </a:r>
            <a:r>
              <a:rPr lang="tr-TR" dirty="0" err="1"/>
              <a:t>monologue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55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36724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/>
              <a:t>An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device</a:t>
            </a:r>
            <a:r>
              <a:rPr lang="tr-TR" dirty="0"/>
              <a:t> of </a:t>
            </a:r>
            <a:r>
              <a:rPr lang="tr-TR" dirty="0" err="1"/>
              <a:t>modernist</a:t>
            </a:r>
            <a:r>
              <a:rPr lang="tr-TR" dirty="0"/>
              <a:t> fiction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later</a:t>
            </a:r>
            <a:r>
              <a:rPr lang="tr-TR" dirty="0"/>
              <a:t> </a:t>
            </a:r>
            <a:r>
              <a:rPr lang="tr-TR" dirty="0" err="1"/>
              <a:t>imitators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technique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pioneered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Dorothy</a:t>
            </a:r>
            <a:r>
              <a:rPr lang="tr-TR" dirty="0"/>
              <a:t> </a:t>
            </a:r>
            <a:r>
              <a:rPr lang="tr-TR" dirty="0" err="1"/>
              <a:t>Richardson</a:t>
            </a:r>
            <a:r>
              <a:rPr lang="tr-TR" dirty="0"/>
              <a:t> in </a:t>
            </a:r>
            <a:r>
              <a:rPr lang="tr-TR" dirty="0" err="1"/>
              <a:t>Pilgrimage</a:t>
            </a:r>
            <a:r>
              <a:rPr lang="tr-TR" dirty="0"/>
              <a:t> (1915–35)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James Joyce in </a:t>
            </a:r>
            <a:r>
              <a:rPr lang="tr-TR" dirty="0" err="1"/>
              <a:t>Ulysses</a:t>
            </a:r>
            <a:r>
              <a:rPr lang="tr-TR" dirty="0"/>
              <a:t> (1922),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further</a:t>
            </a:r>
            <a:r>
              <a:rPr lang="tr-TR" dirty="0"/>
              <a:t> </a:t>
            </a:r>
            <a:r>
              <a:rPr lang="tr-TR" dirty="0" err="1"/>
              <a:t>developed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Virginia </a:t>
            </a:r>
            <a:r>
              <a:rPr lang="tr-TR" dirty="0" err="1"/>
              <a:t>Woolf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853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smtClean="0"/>
              <a:t>Joseph </a:t>
            </a:r>
            <a:r>
              <a:rPr lang="tr-TR" dirty="0" err="1" smtClean="0"/>
              <a:t>Conrad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tr-TR" dirty="0" err="1"/>
              <a:t>Polish-born</a:t>
            </a:r>
            <a:r>
              <a:rPr lang="tr-TR" dirty="0"/>
              <a:t> English </a:t>
            </a:r>
            <a:r>
              <a:rPr lang="tr-TR" dirty="0" err="1"/>
              <a:t>novelist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short-story</a:t>
            </a:r>
            <a:r>
              <a:rPr lang="tr-TR" dirty="0"/>
              <a:t> </a:t>
            </a:r>
            <a:r>
              <a:rPr lang="tr-TR" dirty="0" err="1"/>
              <a:t>writer</a:t>
            </a:r>
            <a:r>
              <a:rPr lang="tr-TR" dirty="0"/>
              <a:t>, a </a:t>
            </a:r>
            <a:r>
              <a:rPr lang="tr-TR" dirty="0" err="1"/>
              <a:t>dreamer</a:t>
            </a:r>
            <a:r>
              <a:rPr lang="tr-TR" dirty="0"/>
              <a:t>, </a:t>
            </a:r>
            <a:r>
              <a:rPr lang="tr-TR" dirty="0" err="1"/>
              <a:t>adventurer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gentleman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his </a:t>
            </a:r>
            <a:r>
              <a:rPr lang="tr-TR" dirty="0" err="1"/>
              <a:t>famous</a:t>
            </a:r>
            <a:r>
              <a:rPr lang="tr-TR" dirty="0"/>
              <a:t> </a:t>
            </a:r>
            <a:r>
              <a:rPr lang="tr-TR" dirty="0" err="1"/>
              <a:t>preface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THE NIGGER OF THE 'NARCISSUS' (1897) </a:t>
            </a:r>
            <a:r>
              <a:rPr lang="tr-TR" dirty="0" err="1"/>
              <a:t>Conrad</a:t>
            </a:r>
            <a:r>
              <a:rPr lang="tr-TR" dirty="0"/>
              <a:t> </a:t>
            </a:r>
            <a:r>
              <a:rPr lang="tr-TR" dirty="0" err="1"/>
              <a:t>crystallized</a:t>
            </a:r>
            <a:r>
              <a:rPr lang="tr-TR" dirty="0"/>
              <a:t> his </a:t>
            </a:r>
            <a:r>
              <a:rPr lang="tr-TR" dirty="0" err="1"/>
              <a:t>often</a:t>
            </a:r>
            <a:r>
              <a:rPr lang="tr-TR" dirty="0"/>
              <a:t> </a:t>
            </a:r>
            <a:r>
              <a:rPr lang="tr-TR" dirty="0" err="1"/>
              <a:t>quoted</a:t>
            </a:r>
            <a:r>
              <a:rPr lang="tr-TR" dirty="0"/>
              <a:t> </a:t>
            </a:r>
            <a:r>
              <a:rPr lang="tr-TR" dirty="0" err="1"/>
              <a:t>goal</a:t>
            </a:r>
            <a:r>
              <a:rPr lang="tr-TR" dirty="0"/>
              <a:t> as a </a:t>
            </a:r>
            <a:r>
              <a:rPr lang="tr-TR" dirty="0" err="1"/>
              <a:t>writer</a:t>
            </a:r>
            <a:r>
              <a:rPr lang="tr-TR" dirty="0"/>
              <a:t>:</a:t>
            </a:r>
            <a:r>
              <a:rPr lang="tr-TR" b="1" dirty="0"/>
              <a:t> </a:t>
            </a:r>
            <a:r>
              <a:rPr lang="tr-TR" dirty="0"/>
              <a:t>"My </a:t>
            </a:r>
            <a:r>
              <a:rPr lang="tr-TR" dirty="0" err="1"/>
              <a:t>task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I am </a:t>
            </a:r>
            <a:r>
              <a:rPr lang="tr-TR" dirty="0" err="1"/>
              <a:t>trying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achieve</a:t>
            </a:r>
            <a:r>
              <a:rPr lang="tr-TR" dirty="0"/>
              <a:t> is,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hear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feel</a:t>
            </a:r>
            <a:r>
              <a:rPr lang="tr-TR" dirty="0"/>
              <a:t>-it is, </a:t>
            </a:r>
            <a:r>
              <a:rPr lang="tr-TR" dirty="0" err="1"/>
              <a:t>above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see</a:t>
            </a:r>
            <a:r>
              <a:rPr lang="tr-TR" dirty="0"/>
              <a:t>. </a:t>
            </a:r>
            <a:r>
              <a:rPr lang="tr-TR" dirty="0" err="1"/>
              <a:t>That-and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it is </a:t>
            </a:r>
            <a:r>
              <a:rPr lang="tr-TR" dirty="0" err="1"/>
              <a:t>everything</a:t>
            </a:r>
            <a:r>
              <a:rPr lang="tr-TR" dirty="0"/>
              <a:t>."</a:t>
            </a:r>
            <a:r>
              <a:rPr lang="tr-TR" b="1" dirty="0"/>
              <a:t>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Conrad's</a:t>
            </a:r>
            <a:r>
              <a:rPr lang="tr-TR" dirty="0"/>
              <a:t> </a:t>
            </a:r>
            <a:r>
              <a:rPr lang="tr-TR" dirty="0" err="1"/>
              <a:t>best-known</a:t>
            </a:r>
            <a:r>
              <a:rPr lang="tr-TR" dirty="0"/>
              <a:t> </a:t>
            </a:r>
            <a:r>
              <a:rPr lang="tr-TR" dirty="0" err="1"/>
              <a:t>works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LORD JIM (1900) </a:t>
            </a:r>
            <a:r>
              <a:rPr lang="tr-TR" dirty="0" err="1"/>
              <a:t>and</a:t>
            </a:r>
            <a:r>
              <a:rPr lang="tr-TR" dirty="0"/>
              <a:t> HEART OF DARKNESS (1902).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647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1006</Words>
  <Application>Microsoft Office PowerPoint</Application>
  <PresentationFormat>Ekran Gösterisi (4:3)</PresentationFormat>
  <Paragraphs>46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What is the prose?</vt:lpstr>
      <vt:lpstr>PowerPoint Sunusu</vt:lpstr>
      <vt:lpstr>The Prose in the 20th Century</vt:lpstr>
      <vt:lpstr>PowerPoint Sunusu</vt:lpstr>
      <vt:lpstr>PowerPoint Sunusu</vt:lpstr>
      <vt:lpstr>PowerPoint Sunusu</vt:lpstr>
      <vt:lpstr>Stream of Consciousness</vt:lpstr>
      <vt:lpstr>PowerPoint Sunusu</vt:lpstr>
      <vt:lpstr>Joseph Conrad</vt:lpstr>
      <vt:lpstr>PowerPoint Sunusu</vt:lpstr>
      <vt:lpstr>PowerPoint Sunusu</vt:lpstr>
      <vt:lpstr>PowerPoint Sunusu</vt:lpstr>
      <vt:lpstr>PowerPoint Sunusu</vt:lpstr>
      <vt:lpstr>The famous writer died in 1924</vt:lpstr>
      <vt:lpstr>Heart of Darkness</vt:lpstr>
      <vt:lpstr>PowerPoint Sunusu</vt:lpstr>
      <vt:lpstr>PowerPoint Sunusu</vt:lpstr>
      <vt:lpstr>PowerPoint Sunusu</vt:lpstr>
      <vt:lpstr>PowerPoint Sunusu</vt:lpstr>
    </vt:vector>
  </TitlesOfParts>
  <Company>By NeC ® 2010 | Katilimsiz.Com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hazall</dc:creator>
  <cp:lastModifiedBy>hazall</cp:lastModifiedBy>
  <cp:revision>19</cp:revision>
  <dcterms:created xsi:type="dcterms:W3CDTF">2011-05-06T11:32:36Z</dcterms:created>
  <dcterms:modified xsi:type="dcterms:W3CDTF">2011-05-10T09:56:32Z</dcterms:modified>
</cp:coreProperties>
</file>