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7" r:id="rId2"/>
    <p:sldId id="270" r:id="rId3"/>
    <p:sldId id="273" r:id="rId4"/>
    <p:sldId id="274" r:id="rId5"/>
    <p:sldId id="261" r:id="rId6"/>
    <p:sldId id="262" r:id="rId7"/>
    <p:sldId id="263" r:id="rId8"/>
    <p:sldId id="329" r:id="rId9"/>
    <p:sldId id="330" r:id="rId10"/>
    <p:sldId id="264" r:id="rId11"/>
    <p:sldId id="265" r:id="rId12"/>
    <p:sldId id="267" r:id="rId13"/>
    <p:sldId id="268" r:id="rId14"/>
    <p:sldId id="269" r:id="rId15"/>
    <p:sldId id="275" r:id="rId16"/>
    <p:sldId id="276" r:id="rId17"/>
    <p:sldId id="277" r:id="rId18"/>
    <p:sldId id="278" r:id="rId19"/>
    <p:sldId id="279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31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32" r:id="rId66"/>
    <p:sldId id="333" r:id="rId67"/>
    <p:sldId id="325" r:id="rId68"/>
    <p:sldId id="326" r:id="rId69"/>
    <p:sldId id="327" r:id="rId70"/>
    <p:sldId id="328" r:id="rId7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2" autoAdjust="0"/>
    <p:restoredTop sz="94692" autoAdjust="0"/>
  </p:normalViewPr>
  <p:slideViewPr>
    <p:cSldViewPr>
      <p:cViewPr varScale="1">
        <p:scale>
          <a:sx n="84" d="100"/>
          <a:sy n="84" d="100"/>
        </p:scale>
        <p:origin x="-1373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B60794A-F9D6-4C0A-A27A-9473953FFB48}" type="datetimeFigureOut">
              <a:rPr lang="tr-TR" smtClean="0"/>
              <a:t>8.5.2015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3810F1-3624-4D79-B317-61B11F0F4822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794A-F9D6-4C0A-A27A-9473953FFB48}" type="datetimeFigureOut">
              <a:rPr lang="tr-TR" smtClean="0"/>
              <a:t>8.5.2015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810F1-3624-4D79-B317-61B11F0F4822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794A-F9D6-4C0A-A27A-9473953FFB48}" type="datetimeFigureOut">
              <a:rPr lang="tr-TR" smtClean="0"/>
              <a:t>8.5.2015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810F1-3624-4D79-B317-61B11F0F4822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794A-F9D6-4C0A-A27A-9473953FFB48}" type="datetimeFigureOut">
              <a:rPr lang="tr-TR" smtClean="0"/>
              <a:t>8.5.2015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810F1-3624-4D79-B317-61B11F0F482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794A-F9D6-4C0A-A27A-9473953FFB48}" type="datetimeFigureOut">
              <a:rPr lang="tr-TR" smtClean="0"/>
              <a:t>8.5.2015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810F1-3624-4D79-B317-61B11F0F4822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794A-F9D6-4C0A-A27A-9473953FFB48}" type="datetimeFigureOut">
              <a:rPr lang="tr-TR" smtClean="0"/>
              <a:t>8.5.2015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810F1-3624-4D79-B317-61B11F0F482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794A-F9D6-4C0A-A27A-9473953FFB48}" type="datetimeFigureOut">
              <a:rPr lang="tr-TR" smtClean="0"/>
              <a:t>8.5.2015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810F1-3624-4D79-B317-61B11F0F4822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794A-F9D6-4C0A-A27A-9473953FFB48}" type="datetimeFigureOut">
              <a:rPr lang="tr-TR" smtClean="0"/>
              <a:t>8.5.2015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810F1-3624-4D79-B317-61B11F0F4822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794A-F9D6-4C0A-A27A-9473953FFB48}" type="datetimeFigureOut">
              <a:rPr lang="tr-TR" smtClean="0"/>
              <a:t>8.5.2015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810F1-3624-4D79-B317-61B11F0F482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794A-F9D6-4C0A-A27A-9473953FFB48}" type="datetimeFigureOut">
              <a:rPr lang="tr-TR" smtClean="0"/>
              <a:t>8.5.2015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810F1-3624-4D79-B317-61B11F0F482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0794A-F9D6-4C0A-A27A-9473953FFB48}" type="datetimeFigureOut">
              <a:rPr lang="tr-TR" smtClean="0"/>
              <a:t>8.5.2015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3810F1-3624-4D79-B317-61B11F0F482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B60794A-F9D6-4C0A-A27A-9473953FFB48}" type="datetimeFigureOut">
              <a:rPr lang="tr-TR" smtClean="0"/>
              <a:t>8.5.2015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CF3810F1-3624-4D79-B317-61B11F0F482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oetryfoundation.org/bio/wilfred-owen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dirty="0" smtClean="0"/>
              <a:t>         </a:t>
            </a:r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CULTURAL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POETICS </a:t>
            </a:r>
            <a:endParaRPr lang="tr-TR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OR </a:t>
            </a:r>
          </a:p>
          <a:p>
            <a:pPr marL="0" indent="0" algn="ctr">
              <a:buNone/>
            </a:pP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NEW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HISTORICISM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58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Poetics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asserts,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istory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never provide us with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truth of or give us a totally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accurate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picture  of past  events,  persons,  or  eras  nor  the  worldview  of 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group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people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Disavowing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old historicism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's autonomous view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his­tory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Cultural Poetics  declares  that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 one  of many  discourses,  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ways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seeing and thinking about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world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19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Poetics claims  that it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adherents with a practice of literary analysis that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charset="0"/>
              <a:buChar char="•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Highlights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interrelatedness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all human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activities.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Admits its own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prejudices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Gives a more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understanding of a text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 does the old Historicism and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interpretative approaches.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45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132856"/>
            <a:ext cx="7848871" cy="41044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inaugural issue,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D.A.  Miller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leading New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Historicist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published his essay "Discipline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Voices: Bureaucracy,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Family  and  Bleak 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House"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 this  essay,  he  declares  two  of  New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Historicism's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tenets: Literary texts are embedded in social and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politi­cal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discourses, and all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literary texts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vehicles of power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the next issue of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Representations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another leading New Historicist,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Louis Montrose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published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essay "Shaping Fantasies," reiterating and expanding upon Miller's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declaration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literary texts are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seats  of power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same year 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Representations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was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issued,- another  major New  Historical  text, 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James  I and  the Politics 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tr-T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authored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Jonathan  Goldberg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asserted  that different historical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eras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different  "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modes of power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,"  with  each  epoch  viewing  reality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differently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including conflicting concepts of truth.</a:t>
            </a: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56263" cy="1054250"/>
          </a:xfrm>
        </p:spPr>
        <p:txBody>
          <a:bodyPr/>
          <a:lstStyle/>
          <a:p>
            <a:r>
              <a:rPr lang="tr-TR" sz="3600" b="1" dirty="0" smtClean="0"/>
              <a:t>HISTORICAL DEVELOPLMENT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146603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Historicist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claim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iterature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should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read  in relation to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his­tory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factors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help determine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text's meaning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11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his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article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Towards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Poetics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.(1987)»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Greenblatt  asserts  that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 interrelated,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scholar can use just one  theoretical stance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(or school of criticism)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discover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 complex  web of interrelationships.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Historicism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should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 viewed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 a reading practice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says  Greenblatt, not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 school  of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criticism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because when  texts  and  their relationship  to  society  are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investi­gated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 array of often conflicting social and literary patterns  evolves  that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demonstrate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 art  affects society  and how society  affects  art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430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*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was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formed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whose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interest it serves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the term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really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contemporary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issues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milieu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times operate together to create literature,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wondered, or is literature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art form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will always be with us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335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Deconstruction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Marxism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em­inism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Lacanian psychoanalysis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began  to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assumptions of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Criticism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Rejecting New Criticism's  claim that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meaning  of a  text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found mainly in the 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poststructural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theorists had been developing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variety of theoretical positions about the nature of the reading process,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reader plays in that process, and the definition of a text or the actual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art. Among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multitude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voices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Poetics arose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543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Marxist scholars—Georg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Lukacs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Walter Benjamin,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Raymond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Williams,  and others—they learned that history is shaped by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live it, and they accepted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Marxist idea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interconnected­ness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all life. They also believed that what we do with our hands and how we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money do affect how and what we think.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283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nlike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 of  the  poststructuralist 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theories—especially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deconstruction—Cultural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Poetics  struggled  to  find  a  way  out  of </a:t>
            </a:r>
          </a:p>
          <a:p>
            <a:pPr marL="0" indent="0">
              <a:buNone/>
            </a:pP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undecidability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aporia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about the nature of reality and the interpretation 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 text.  Although  not  denying  that many  factors  affect  the  writing,  the 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production,  and  the  publication of  texts, New Historicists sought  to  move 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beyond 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undecidability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rather  than  simply  asserting  that  a  text has  many 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 meanings.  In doing so, they challenged the assumptions of the old 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historicism, which presupposed historians could actually write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objective </a:t>
            </a:r>
          </a:p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  of any situation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In  addition,  they redefined  the  meaning  of a  text 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 asserted  that  all  critics  must  acknowledge  and  openly  declare  their </a:t>
            </a:r>
          </a:p>
          <a:p>
            <a:pPr marL="0" indent="0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 biases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68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Throughout the  1980s  and  1990s, critics such as Catherine  Gallagher, Jonathan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Dollimore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Jerome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McGann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Stephen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Greenblatt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to name a few, voiced their concerns that the study of literature and its relationship to history has been too  narrow.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Viewing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 text as  culture  in action,  these  critics  blur the distinction  between  an  artistic  production  and  any  other  kind  of  social production  or event.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370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During  the  1940s,  1950s,  and  1960s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New  Criticism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was  the  dominant approach  to  literary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Criticism regards a literary text as an artifact with an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existence  of its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necessarily related to its author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readers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historical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it depicts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or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historical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period  in which  it was  written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text's meaning emerges when readers scrutinize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text alone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CRITICISM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428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Cultural  Poetics</a:t>
            </a:r>
            <a:r>
              <a:rPr lang="tr-TR" b="1" dirty="0" smtClean="0"/>
              <a:t>:</a:t>
            </a:r>
            <a:r>
              <a:rPr lang="en-US" b="1" dirty="0" smtClean="0"/>
              <a:t>  </a:t>
            </a:r>
            <a:endParaRPr lang="en-US" dirty="0"/>
          </a:p>
          <a:p>
            <a:pPr marL="514350" indent="-514350">
              <a:buAutoNum type="arabicParenR"/>
            </a:pPr>
            <a:r>
              <a:rPr lang="en-US" b="1" dirty="0" smtClean="0"/>
              <a:t>Cultural  Materialism</a:t>
            </a:r>
            <a:r>
              <a:rPr lang="tr-TR" b="1" dirty="0" smtClean="0"/>
              <a:t>.</a:t>
            </a:r>
            <a:r>
              <a:rPr lang="en-US" b="1" dirty="0" smtClean="0"/>
              <a:t>  </a:t>
            </a:r>
            <a:endParaRPr lang="tr-TR" b="1" dirty="0" smtClean="0"/>
          </a:p>
          <a:p>
            <a:pPr marL="0" indent="0">
              <a:buNone/>
            </a:pPr>
            <a:r>
              <a:rPr lang="tr-TR" b="1" dirty="0" smtClean="0"/>
              <a:t>2)</a:t>
            </a:r>
            <a:r>
              <a:rPr lang="en-US" dirty="0" smtClean="0"/>
              <a:t>  </a:t>
            </a:r>
            <a:r>
              <a:rPr lang="en-US" b="1" dirty="0"/>
              <a:t>New  Historicism</a:t>
            </a:r>
            <a:r>
              <a:rPr lang="en-US" dirty="0"/>
              <a:t>.  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38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 reawakening of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historical consciousness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Declare  that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  and  literature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be  seen  as  disciplines  to be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analyzed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together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their appropriate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Believe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while we are researching and learning about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 societies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historical  context for  various  texts,  we  are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simultaneously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ourselves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our own habits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our own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beliefs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/>
            <a:r>
              <a:rPr lang="tr-TR" b="1" dirty="0" smtClean="0"/>
              <a:t>  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 Materialism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Historicism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57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US" b="1" dirty="0" smtClean="0"/>
              <a:t>Marxist</a:t>
            </a:r>
            <a:r>
              <a:rPr lang="en-US" dirty="0" smtClean="0"/>
              <a:t> </a:t>
            </a:r>
            <a:r>
              <a:rPr lang="en-US" dirty="0"/>
              <a:t>in its </a:t>
            </a:r>
            <a:r>
              <a:rPr lang="en-US" dirty="0" smtClean="0"/>
              <a:t>theories </a:t>
            </a:r>
            <a:r>
              <a:rPr lang="en-US" dirty="0"/>
              <a:t>and </a:t>
            </a:r>
            <a:r>
              <a:rPr lang="en-US" b="1" dirty="0"/>
              <a:t>political</a:t>
            </a:r>
            <a:r>
              <a:rPr lang="en-US" dirty="0"/>
              <a:t> and </a:t>
            </a:r>
            <a:r>
              <a:rPr lang="en-US" b="1" dirty="0"/>
              <a:t>cultural</a:t>
            </a:r>
            <a:r>
              <a:rPr lang="en-US" dirty="0"/>
              <a:t> in its aims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Font typeface="Arial" charset="0"/>
              <a:buChar char="•"/>
            </a:pPr>
            <a:r>
              <a:rPr lang="en-US" dirty="0"/>
              <a:t>Believing that literature can serve as an agent of change, cultural </a:t>
            </a:r>
            <a:r>
              <a:rPr lang="en-US" dirty="0" smtClean="0"/>
              <a:t>materialists </a:t>
            </a:r>
            <a:r>
              <a:rPr lang="en-US" dirty="0"/>
              <a:t>declare that a  </a:t>
            </a:r>
            <a:r>
              <a:rPr lang="en-US" b="1" dirty="0"/>
              <a:t>culture's hegemony is unstable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</a:p>
          <a:p>
            <a:pPr>
              <a:buFont typeface="Arial" charset="0"/>
              <a:buChar char="•"/>
            </a:pPr>
            <a:endParaRPr lang="tr-TR" dirty="0" smtClean="0"/>
          </a:p>
          <a:p>
            <a:pPr>
              <a:buFont typeface="Arial" charset="0"/>
              <a:buChar char="•"/>
            </a:pP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</a:t>
            </a:r>
            <a: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MATERIALISM</a:t>
            </a: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89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Historicism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 the  name  given  to  the  American  branch  of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Poetics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 of its originating  voices, Greenblatt, along with a  host of other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scholars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believes that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one's culture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permeates both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NEW </a:t>
            </a:r>
            <a:r>
              <a:rPr lang="pt-BR" b="1" dirty="0" smtClean="0"/>
              <a:t>HISTORICISM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8217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Because all critics are influenced by their culture, New Historicists </a:t>
            </a:r>
            <a:r>
              <a:rPr lang="en-US" sz="3200" dirty="0" smtClean="0"/>
              <a:t>believe </a:t>
            </a:r>
            <a:r>
              <a:rPr lang="en-US" sz="3200" dirty="0"/>
              <a:t>that none of us can escape </a:t>
            </a:r>
            <a:r>
              <a:rPr lang="en-US" sz="3200" b="1" dirty="0"/>
              <a:t>public and private cultural influences</a:t>
            </a:r>
            <a:r>
              <a:rPr lang="en-US" sz="3200" dirty="0" smtClean="0"/>
              <a:t>.</a:t>
            </a:r>
            <a:r>
              <a:rPr lang="tr-TR" sz="3200" dirty="0" smtClean="0"/>
              <a:t> </a:t>
            </a:r>
            <a:endParaRPr lang="tr-TR" sz="3200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86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Like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poststructuralist practices, Cultural Poetics begins by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long-held belief that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 text is  an  autonomous  work of art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 contains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elements  necessary  to  arrive  at  a  supposedly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  interpretation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42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Unlike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old historicism, this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ew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istoricism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Poetics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asserts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intricate connection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exists between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aesthetic object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—a text or any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work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art—and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while denying that a text can be evaluated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isolation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 its cultural context.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523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know,  it declares,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 societal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concerns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author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of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historical times  evidenced  in  the  work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and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elements exhibited in the  text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before we  can devise  a valid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interpretation.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407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Unlike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past historians, Foucault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declares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 is not linear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(i.e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does not have a definite beginning,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middle,  and  an  end)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 is it necessarily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eological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(i.e., purposefully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going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forward  toward  some  known  end). 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Michel</a:t>
            </a:r>
            <a:r>
              <a:rPr lang="tr-TR" dirty="0" smtClean="0"/>
              <a:t> </a:t>
            </a:r>
            <a:r>
              <a:rPr lang="tr-TR" dirty="0" err="1"/>
              <a:t>Foucault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637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3200" dirty="0" smtClean="0"/>
              <a:t>     </a:t>
            </a:r>
            <a:r>
              <a:rPr lang="tr-TR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cannot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explained as a series of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causes and effects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controlled by some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mysterious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destiny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 all-powerful  deity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138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New Critics, a literary text is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highly structured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con­tains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 meaning within itself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 an analysis, say  the New Critics,  is  particularly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rewarding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  literature  offers  us  a  unique  kind  of  knowledge 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 with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deepest truths related to humanity, truths that science is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unable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disclose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68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   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Foucault,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is  the  complex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interrelationship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 variety  of  discourses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the  various  ways—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artistic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and so  on—that  people think  and  talk about  their world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595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discourses interact in any given historical period is not random.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Rather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the interaction  is  dependent on  a  unifying principle  (or  pattern)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Foucault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calls 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 episteme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—that is,  through 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thought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each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history develops its own perceptions concerning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nature of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real­ity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(or what it defines as truth), sets up its own acceptable and unacceptable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behavior; establishes its own criteria for judging what it deems </a:t>
            </a:r>
            <a:r>
              <a:rPr lang="en-US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good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bad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and certifies what group of people develop, articulate, protect,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defend the yardstick whereby all established truths, values, and actions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deemed acceptable.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8490" y="404664"/>
            <a:ext cx="7756263" cy="1219742"/>
          </a:xfrm>
        </p:spPr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601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unearth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episteme of any given historical period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Foucault borrows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techniques and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terminology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archaeology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Just as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archaeologist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slowly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meticulously dig through various layers of earth  to uncover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symbolic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treasures of the past,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historians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must expose each layer of discourse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comes  together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shape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people's episteme.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7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archaeolo­gist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 each finding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 then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piece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together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artifacts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define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explain that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so must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historian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piece together the various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discourses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their interconnections among themselves and with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nondiscursive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practices—any cultural institution such as  a  form of government, for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example—that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assist in articulating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episteme under investigation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386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point of view,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form of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Because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era or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 their own episteme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episteme actually controls how that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era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group of people views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then,  becomes  the study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unearthing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vast, complex web of interconnecting forces  that ultimately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takes place in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culture or society.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833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Foucault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asserts  that 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abrupt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 often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radical  changes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cause breaks  from  one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episteme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another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neither good nor bad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 nor invalid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Similar to the discourses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produce them, different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epistemes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exist in their own right; they are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neither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moral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immoral, but amoral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790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 Foucault,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historians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must realize  that they are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prejudiced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episteme(s)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which they live. Because their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thoughts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customs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habits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other actions are colored by their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epistemes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historians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never be totally objective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about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own or any other historical period.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49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a historian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Foucault asserts, means one must confront 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articulate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one's own set of biases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before examining the various discourses or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mate­rial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of past events that comprise an episteme of any given period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01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Such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archaeological  examination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 the  various  discourses,  Foucault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believes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will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unearth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monological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view  of an episteme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(i.e.,  one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presupposes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single,  overarching,  political vision or  design); instead, this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examination will reveal a set of inconsistent, irregular, and often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con­tradictory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discourses  that  will explain  the  development  of that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episteme,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elements were  accepted,  changed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rejected  to form 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and to set the acceptable standards for that era.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596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exists "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human nature independent 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culture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,"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defined by Geertz as  "a set of control mechanisms—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recipes, rules, instructions," for governing behavior.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Clifford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Geertz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957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Criticism did not provide for Greenblatt and other critics was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attempt to understand literature from a historical perspective. In a New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Critical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analysis,  the  text  was  what  mattered,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 its  historical  context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addition,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Greenblatt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believed  that questions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concerning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 nature  and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 of  literature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were  not  encouraged.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33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 must be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viewed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artifact.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474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person views society is always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unique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exists what Geertz calls an "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information gap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between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our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body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tells 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we have to know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order to function in society. This gap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also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exists  in society because society cannot know everything that happens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among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its people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813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Lit. Crit. Sunum\14248542747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5895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Cultural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Poetics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adapts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Geertz's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anthropological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describing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thick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description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973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204864"/>
            <a:ext cx="7745505" cy="3877815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  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hick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description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describes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seemingly insignificant details present in any cultural practice.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focusing on these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one can then reveal  the inherent contradictory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forces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work within a  culture.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872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simply one of many elements  that help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shape a  culture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Poetics critics believe that all texts are really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documents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reflect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also,  and  more importantly, respond to  their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historical  situation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Texts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34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Since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 historical  situation  is  an  intricate  web  of  often  competing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discourses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Cultural  Poetics  scholars  center  history,  declaring  that  any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text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would be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incomplete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we do not consider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text's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discourses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helped fashion it and to which the text is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response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683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point of view,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text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becomes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battleground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compet­ing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ideas  among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 author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customs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prac­tices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are all eventually  negotiated by  the  author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 reader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contributor's episteme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660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Cultural Poetics critic, everything we do is interrelated to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network of practices embedded in  our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 act  is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insignificant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everything is important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831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search to attach meaning to our actions,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 Poetics critics believe that we can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never be fully objective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because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all biased by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forces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9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348880"/>
            <a:ext cx="7745505" cy="3877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view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assume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historians  can write 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about any given historical  time period,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event, or text and are able definitively to state the objective truth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about that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person,  era,  occurrence,  or  text.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 HISTORICISM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14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   </a:t>
            </a: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Poetics critics maintain that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will discover not only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social world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text but also the present-day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working upon us as we negotiate meaning with printed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mater­ial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Like history itself,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interaction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 text is a dynamic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ongoing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pro­cess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will always be somewhat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incomplete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54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Monological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interpretations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given culture, people, or historical era can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accu­rately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demonstrate that culture's beliefs and values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historian can establish the  "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and  the  "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truth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of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social order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Arial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writer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historian can be totally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Autonomous artifacts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including literary texts, can or do exist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CULTURAL </a:t>
            </a:r>
            <a:r>
              <a:rPr lang="pt-B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POETICS REJECTS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97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is shaped only by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 moments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 that history serves 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merely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literary study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correct interpretation of a text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50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intentionally  smudges  the  line  between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  and  literature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believing  that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(literature)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(history) are the same and that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has no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his­tory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its own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but is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ensconced  in cultural history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 admits  that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definitive  interpretations  of  a  text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unattainable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because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relevant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  is too  far spread  to gather exhaustively;  we  can never recover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original meaning of anything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 we cannot hear all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voices that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contributed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event.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CULTURAL 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POETICS DOES </a:t>
            </a:r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ACCEPTS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23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 recognizes  that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affects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as  deeply  as  it  does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believes  that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like  all  forms  of  discourse,  help  shape  and  are  shaped  by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looks to single moments in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may have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influenced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been influenced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literary  text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produced  at  the  time,  relying heavily  on  historical  documents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discover these significant moments; by so doing, history can no longer be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con­sidered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simply  "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 information  for  textual analysis  but  instead  is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essential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interpretive process.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3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iterature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historical moments while also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shaping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reader or listener to these texts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most important elements in textual analysis  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discov­ering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 a  text  was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formed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>
              <a:buFont typeface="Arial" charset="0"/>
              <a:buChar char="•"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riters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like texts, are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subjected to social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biases,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influences,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agendas; hence,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writer or critic can ever be entirely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379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matter their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Cultural  Poetics scholars begin by assuming  that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shapes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is shaped by the culture that uses it.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93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language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Cultural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Poetics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critics  mean  much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more  than spoken words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Included in this definition of language is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Like literature, writing,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relationships that involve either a transfer or a relationship of power,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history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becomes a narrative discourse.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56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perspective,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 and literature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nearly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synonymous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both being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narrative discourses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interact with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their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historical  situations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authors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readers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and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their present-day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Neither can claim a  complete or an objective understanding of its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historical situation because both are ongoing conversations with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their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creators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074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eaning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evolves from  the interaction of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vari­ously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interwoven social discourses, no hierarchy of discourses can exist;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discourses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necessary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must be  investigated  in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process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textual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analysis.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interpretative process  must  also include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about 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methodological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assumptions for discerning meaning for each discourse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 practitioner  because  no  single  discourse,  method,  or  critic  can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reveal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 one single truth  about  any social  production in  isolation from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discourses.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80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historians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can articulate a unified and internally consistent worldview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given  people,  country,  or era  and  can  reconstruct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 accurate  and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picture of any  historical event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key  assumptions  that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Poetics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New Historicism challenges.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HISTORICISM</a:t>
            </a:r>
            <a:endParaRPr lang="tr-TR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63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text's  meaning  as  perceived  through  the  lens  of  Cultural  Poetics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resides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 the  cultural system composed  of the interlocking  discourses  of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 text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and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87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begin to understand a  text's  significance and  to  realize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complex social structure of which it is a part, Cultural Poetics critics declare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three areas of concern must be investigated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If one area is ignored,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risk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returning to the old historicism, with its lack of understanding about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 as a social production, is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unavoidable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26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Anecdotes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well-preserved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messages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most often come to us in  their original state, unaltered by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ideologies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publishers or other institutions of preservation. As soon as they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gathered together, a collection of anecdotes  reveals  "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counter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 or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alternative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perspectives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an incident or era presented by voices that usually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unheard in a monolithic interpretation of history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284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Because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Poetics views history and  literature as social discourses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 battlegrounds for conflicting beliefs, actions, and customs,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text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becomes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 in action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." 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8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2060848"/>
            <a:ext cx="7761185" cy="40653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Poetics scholars believe that an investigation into these and similar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happenings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demonstrates the complex relationships that exist among all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dis­courses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shows  how narrative discourses such as history, literature,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 productions interact with, define, and are, in turn, shaped by their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What we will learn by applying these principles and methodologies is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not one voice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voices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be heard interpreting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own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voice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voices of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voices of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voices of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the voices that will be in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future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61591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Lit. Crit. Sunum\14270472341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8136904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42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Lit. Crit. Sunum\14270472341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2772"/>
            <a:ext cx="8496944" cy="653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0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tr-TR" b="1" dirty="0" smtClean="0"/>
              <a:t>       </a:t>
            </a:r>
            <a:r>
              <a:rPr lang="tr-TR" sz="2900" b="1" dirty="0" err="1" smtClean="0"/>
              <a:t>Dulce</a:t>
            </a:r>
            <a:r>
              <a:rPr lang="tr-TR" sz="2900" b="1" dirty="0" smtClean="0"/>
              <a:t> </a:t>
            </a:r>
            <a:r>
              <a:rPr lang="tr-TR" sz="2900" b="1" dirty="0"/>
              <a:t>et </a:t>
            </a:r>
            <a:r>
              <a:rPr lang="tr-TR" sz="2900" b="1" dirty="0" err="1"/>
              <a:t>Decorum</a:t>
            </a:r>
            <a:r>
              <a:rPr lang="tr-TR" sz="2900" b="1" dirty="0"/>
              <a:t> </a:t>
            </a:r>
            <a:r>
              <a:rPr lang="tr-TR" sz="2900" b="1" dirty="0" err="1"/>
              <a:t>Est</a:t>
            </a:r>
            <a:endParaRPr lang="tr-TR" sz="2900" dirty="0"/>
          </a:p>
          <a:p>
            <a:pPr marL="0" indent="0" algn="r">
              <a:buNone/>
            </a:pPr>
            <a:r>
              <a:rPr lang="tr-TR" b="1" cap="all" dirty="0" smtClean="0"/>
              <a:t>       BY</a:t>
            </a:r>
            <a:r>
              <a:rPr lang="tr-TR" b="1" cap="all" dirty="0"/>
              <a:t> </a:t>
            </a:r>
            <a:r>
              <a:rPr lang="tr-TR" b="1" cap="all" dirty="0">
                <a:hlinkClick r:id="rId2"/>
              </a:rPr>
              <a:t>WILFRED OWEN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 </a:t>
            </a:r>
            <a:r>
              <a:rPr lang="tr-TR" sz="3200" dirty="0" smtClean="0"/>
              <a:t>Bent </a:t>
            </a:r>
            <a:r>
              <a:rPr lang="tr-TR" sz="3200" dirty="0" err="1"/>
              <a:t>double</a:t>
            </a:r>
            <a:r>
              <a:rPr lang="tr-TR" sz="3200" dirty="0"/>
              <a:t>, </a:t>
            </a:r>
            <a:r>
              <a:rPr lang="tr-TR" sz="3200" dirty="0" err="1"/>
              <a:t>like</a:t>
            </a:r>
            <a:r>
              <a:rPr lang="tr-TR" sz="3200" dirty="0"/>
              <a:t> </a:t>
            </a:r>
            <a:r>
              <a:rPr lang="tr-TR" sz="3200" dirty="0" err="1"/>
              <a:t>old</a:t>
            </a:r>
            <a:r>
              <a:rPr lang="tr-TR" sz="3200" dirty="0"/>
              <a:t> </a:t>
            </a:r>
            <a:r>
              <a:rPr lang="tr-TR" sz="3200" dirty="0" err="1"/>
              <a:t>beggars</a:t>
            </a:r>
            <a:r>
              <a:rPr lang="tr-TR" sz="3200" dirty="0"/>
              <a:t> </a:t>
            </a:r>
            <a:r>
              <a:rPr lang="tr-TR" sz="3200" dirty="0" err="1"/>
              <a:t>under</a:t>
            </a:r>
            <a:r>
              <a:rPr lang="tr-TR" sz="3200" dirty="0"/>
              <a:t> </a:t>
            </a:r>
            <a:r>
              <a:rPr lang="tr-TR" sz="3200" dirty="0" err="1"/>
              <a:t>sacks</a:t>
            </a:r>
            <a:r>
              <a:rPr lang="tr-TR" sz="3200" dirty="0"/>
              <a:t>,</a:t>
            </a:r>
          </a:p>
          <a:p>
            <a:pPr marL="0" indent="0">
              <a:buNone/>
            </a:pPr>
            <a:r>
              <a:rPr lang="tr-TR" sz="3200" dirty="0" smtClean="0"/>
              <a:t>    </a:t>
            </a:r>
            <a:r>
              <a:rPr lang="tr-TR" sz="3200" dirty="0" err="1" smtClean="0"/>
              <a:t>Knock-kneed</a:t>
            </a:r>
            <a:r>
              <a:rPr lang="tr-TR" sz="3200" dirty="0"/>
              <a:t>, </a:t>
            </a:r>
            <a:r>
              <a:rPr lang="tr-TR" sz="3200" dirty="0" err="1"/>
              <a:t>coughing</a:t>
            </a:r>
            <a:r>
              <a:rPr lang="tr-TR" sz="3200" dirty="0"/>
              <a:t> </a:t>
            </a:r>
            <a:r>
              <a:rPr lang="tr-TR" sz="3200" dirty="0" err="1"/>
              <a:t>like</a:t>
            </a:r>
            <a:r>
              <a:rPr lang="tr-TR" sz="3200" dirty="0"/>
              <a:t> </a:t>
            </a:r>
            <a:r>
              <a:rPr lang="tr-TR" sz="3200" dirty="0" err="1"/>
              <a:t>hags</a:t>
            </a:r>
            <a:r>
              <a:rPr lang="tr-TR" sz="3200" dirty="0"/>
              <a:t>, </a:t>
            </a:r>
            <a:r>
              <a:rPr lang="tr-TR" sz="3200" dirty="0" err="1"/>
              <a:t>we</a:t>
            </a:r>
            <a:r>
              <a:rPr lang="tr-TR" sz="3200" dirty="0"/>
              <a:t> </a:t>
            </a:r>
            <a:r>
              <a:rPr lang="tr-TR" sz="3200" dirty="0" err="1"/>
              <a:t>cursed</a:t>
            </a:r>
            <a:r>
              <a:rPr lang="tr-TR" sz="3200" dirty="0"/>
              <a:t> </a:t>
            </a:r>
            <a:r>
              <a:rPr lang="tr-TR" sz="3200" dirty="0" err="1"/>
              <a:t>through</a:t>
            </a:r>
            <a:r>
              <a:rPr lang="tr-TR" sz="3200" dirty="0"/>
              <a:t> </a:t>
            </a:r>
            <a:r>
              <a:rPr lang="tr-TR" sz="3200" dirty="0" err="1"/>
              <a:t>sludge</a:t>
            </a:r>
            <a:r>
              <a:rPr lang="tr-TR" sz="3200" dirty="0"/>
              <a:t>,</a:t>
            </a:r>
          </a:p>
          <a:p>
            <a:pPr marL="0" indent="0">
              <a:buNone/>
            </a:pPr>
            <a:r>
              <a:rPr lang="tr-TR" sz="3200" dirty="0" smtClean="0"/>
              <a:t>    </a:t>
            </a:r>
            <a:r>
              <a:rPr lang="tr-TR" sz="3200" dirty="0" err="1" smtClean="0"/>
              <a:t>Till</a:t>
            </a:r>
            <a:r>
              <a:rPr lang="tr-TR" sz="3200" dirty="0" smtClean="0"/>
              <a:t> </a:t>
            </a:r>
            <a:r>
              <a:rPr lang="tr-TR" sz="3200" dirty="0"/>
              <a:t>on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haunting</a:t>
            </a:r>
            <a:r>
              <a:rPr lang="tr-TR" sz="3200" dirty="0"/>
              <a:t> </a:t>
            </a:r>
            <a:r>
              <a:rPr lang="tr-TR" sz="3200" dirty="0" err="1"/>
              <a:t>flares</a:t>
            </a:r>
            <a:r>
              <a:rPr lang="tr-TR" sz="3200" dirty="0"/>
              <a:t> </a:t>
            </a:r>
            <a:r>
              <a:rPr lang="tr-TR" sz="3200" dirty="0" err="1"/>
              <a:t>we</a:t>
            </a:r>
            <a:r>
              <a:rPr lang="tr-TR" sz="3200" dirty="0"/>
              <a:t> </a:t>
            </a:r>
            <a:r>
              <a:rPr lang="tr-TR" sz="3200" dirty="0" err="1"/>
              <a:t>turned</a:t>
            </a:r>
            <a:r>
              <a:rPr lang="tr-TR" sz="3200" dirty="0"/>
              <a:t> </a:t>
            </a:r>
            <a:r>
              <a:rPr lang="tr-TR" sz="3200" dirty="0" err="1"/>
              <a:t>our</a:t>
            </a:r>
            <a:r>
              <a:rPr lang="tr-TR" sz="3200" dirty="0"/>
              <a:t> </a:t>
            </a:r>
            <a:r>
              <a:rPr lang="tr-TR" sz="3200" dirty="0" err="1"/>
              <a:t>backs</a:t>
            </a:r>
            <a:r>
              <a:rPr lang="tr-TR" sz="3200" dirty="0"/>
              <a:t>,</a:t>
            </a:r>
          </a:p>
          <a:p>
            <a:pPr marL="0" indent="0">
              <a:buNone/>
            </a:pPr>
            <a:r>
              <a:rPr lang="tr-TR" sz="3200" dirty="0" smtClean="0"/>
              <a:t>   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/>
              <a:t>towards</a:t>
            </a:r>
            <a:r>
              <a:rPr lang="tr-TR" sz="3200" dirty="0"/>
              <a:t> </a:t>
            </a:r>
            <a:r>
              <a:rPr lang="tr-TR" sz="3200" dirty="0" err="1"/>
              <a:t>our</a:t>
            </a:r>
            <a:r>
              <a:rPr lang="tr-TR" sz="3200" dirty="0"/>
              <a:t> </a:t>
            </a:r>
            <a:r>
              <a:rPr lang="tr-TR" sz="3200" dirty="0" err="1"/>
              <a:t>distant</a:t>
            </a:r>
            <a:r>
              <a:rPr lang="tr-TR" sz="3200" dirty="0"/>
              <a:t> rest </a:t>
            </a:r>
            <a:r>
              <a:rPr lang="tr-TR" sz="3200" dirty="0" err="1"/>
              <a:t>began</a:t>
            </a:r>
            <a:r>
              <a:rPr lang="tr-TR" sz="3200" dirty="0"/>
              <a:t> </a:t>
            </a:r>
            <a:r>
              <a:rPr lang="tr-TR" sz="3200" dirty="0" err="1"/>
              <a:t>to</a:t>
            </a:r>
            <a:r>
              <a:rPr lang="tr-TR" sz="3200" dirty="0"/>
              <a:t> </a:t>
            </a:r>
            <a:r>
              <a:rPr lang="tr-TR" sz="3200" dirty="0" err="1"/>
              <a:t>trudge</a:t>
            </a:r>
            <a:r>
              <a:rPr lang="tr-TR" sz="3200" dirty="0"/>
              <a:t>.</a:t>
            </a:r>
          </a:p>
          <a:p>
            <a:pPr marL="0" indent="0">
              <a:buNone/>
            </a:pPr>
            <a:r>
              <a:rPr lang="tr-TR" sz="3200" dirty="0" smtClean="0"/>
              <a:t>    Men </a:t>
            </a:r>
            <a:r>
              <a:rPr lang="tr-TR" sz="3200" dirty="0" err="1" smtClean="0"/>
              <a:t>marched</a:t>
            </a:r>
            <a:r>
              <a:rPr lang="tr-TR" sz="3200" dirty="0" smtClean="0"/>
              <a:t> </a:t>
            </a:r>
            <a:r>
              <a:rPr lang="tr-TR" sz="3200" dirty="0" err="1" smtClean="0"/>
              <a:t>asleep</a:t>
            </a:r>
            <a:r>
              <a:rPr lang="tr-TR" sz="3200" dirty="0" smtClean="0"/>
              <a:t>. </a:t>
            </a:r>
            <a:r>
              <a:rPr lang="tr-TR" sz="3200" dirty="0" err="1" smtClean="0"/>
              <a:t>Many</a:t>
            </a:r>
            <a:r>
              <a:rPr lang="tr-TR" sz="3200" dirty="0" smtClean="0"/>
              <a:t> had </a:t>
            </a:r>
            <a:r>
              <a:rPr lang="tr-TR" sz="3200" dirty="0" err="1" smtClean="0"/>
              <a:t>lost</a:t>
            </a:r>
            <a:r>
              <a:rPr lang="tr-TR" sz="3200" dirty="0" smtClean="0"/>
              <a:t> </a:t>
            </a:r>
            <a:r>
              <a:rPr lang="tr-TR" sz="3200" dirty="0" err="1" smtClean="0"/>
              <a:t>their</a:t>
            </a:r>
            <a:r>
              <a:rPr lang="tr-TR" sz="3200" dirty="0" smtClean="0"/>
              <a:t> </a:t>
            </a:r>
            <a:r>
              <a:rPr lang="tr-TR" sz="3200" dirty="0" err="1" smtClean="0"/>
              <a:t>boots</a:t>
            </a:r>
            <a:r>
              <a:rPr lang="tr-TR" sz="3200" dirty="0" smtClean="0"/>
              <a:t>,</a:t>
            </a:r>
          </a:p>
          <a:p>
            <a:pPr marL="0" indent="0">
              <a:buNone/>
            </a:pPr>
            <a:r>
              <a:rPr lang="tr-TR" sz="3200" dirty="0" smtClean="0"/>
              <a:t>    But </a:t>
            </a:r>
            <a:r>
              <a:rPr lang="tr-TR" sz="3200" dirty="0" err="1" smtClean="0"/>
              <a:t>limped</a:t>
            </a:r>
            <a:r>
              <a:rPr lang="tr-TR" sz="3200" dirty="0" smtClean="0"/>
              <a:t> on, </a:t>
            </a:r>
            <a:r>
              <a:rPr lang="tr-TR" sz="3200" dirty="0" err="1" smtClean="0"/>
              <a:t>blood-shod</a:t>
            </a:r>
            <a:r>
              <a:rPr lang="tr-TR" sz="3200" dirty="0" smtClean="0"/>
              <a:t>. </a:t>
            </a:r>
            <a:r>
              <a:rPr lang="tr-TR" sz="3200" dirty="0" err="1" smtClean="0"/>
              <a:t>All</a:t>
            </a:r>
            <a:r>
              <a:rPr lang="tr-TR" sz="3200" dirty="0" smtClean="0"/>
              <a:t> </a:t>
            </a:r>
            <a:r>
              <a:rPr lang="tr-TR" sz="3200" dirty="0" err="1" smtClean="0"/>
              <a:t>went</a:t>
            </a:r>
            <a:r>
              <a:rPr lang="tr-TR" sz="3200" dirty="0" smtClean="0"/>
              <a:t> lame; </a:t>
            </a:r>
            <a:r>
              <a:rPr lang="tr-TR" sz="3200" dirty="0" err="1" smtClean="0"/>
              <a:t>all</a:t>
            </a:r>
            <a:r>
              <a:rPr lang="tr-TR" sz="3200" dirty="0" smtClean="0"/>
              <a:t> </a:t>
            </a:r>
            <a:r>
              <a:rPr lang="tr-TR" sz="3200" dirty="0" err="1" smtClean="0"/>
              <a:t>blind</a:t>
            </a:r>
            <a:r>
              <a:rPr lang="tr-TR" sz="3200" dirty="0" smtClean="0"/>
              <a:t>;</a:t>
            </a:r>
          </a:p>
          <a:p>
            <a:pPr marL="0" indent="0">
              <a:buNone/>
            </a:pPr>
            <a:r>
              <a:rPr lang="tr-TR" sz="3200" dirty="0" smtClean="0"/>
              <a:t>    </a:t>
            </a:r>
            <a:r>
              <a:rPr lang="tr-TR" sz="3200" dirty="0" err="1" smtClean="0"/>
              <a:t>Drunk</a:t>
            </a:r>
            <a:r>
              <a:rPr lang="tr-TR" sz="3200" dirty="0" smtClean="0"/>
              <a:t> </a:t>
            </a:r>
            <a:r>
              <a:rPr lang="tr-TR" sz="3200" dirty="0" err="1" smtClean="0"/>
              <a:t>with</a:t>
            </a:r>
            <a:r>
              <a:rPr lang="tr-TR" sz="3200" dirty="0" smtClean="0"/>
              <a:t> </a:t>
            </a:r>
            <a:r>
              <a:rPr lang="tr-TR" sz="3200" dirty="0" err="1" smtClean="0"/>
              <a:t>fatigue</a:t>
            </a:r>
            <a:r>
              <a:rPr lang="tr-TR" sz="3200" dirty="0" smtClean="0"/>
              <a:t>; </a:t>
            </a:r>
            <a:r>
              <a:rPr lang="tr-TR" sz="3200" dirty="0" err="1" smtClean="0"/>
              <a:t>deaf</a:t>
            </a:r>
            <a:r>
              <a:rPr lang="tr-TR" sz="3200" dirty="0" smtClean="0"/>
              <a:t> </a:t>
            </a:r>
            <a:r>
              <a:rPr lang="tr-TR" sz="3200" dirty="0" err="1" smtClean="0"/>
              <a:t>even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hoots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    Of </a:t>
            </a:r>
            <a:r>
              <a:rPr lang="tr-TR" sz="3200" dirty="0" err="1" smtClean="0"/>
              <a:t>gas-shells</a:t>
            </a:r>
            <a:r>
              <a:rPr lang="tr-TR" sz="3200" dirty="0" smtClean="0"/>
              <a:t> </a:t>
            </a:r>
            <a:r>
              <a:rPr lang="tr-TR" sz="3200" dirty="0" err="1" smtClean="0"/>
              <a:t>dropping</a:t>
            </a:r>
            <a:r>
              <a:rPr lang="tr-TR" sz="3200" dirty="0" smtClean="0"/>
              <a:t> </a:t>
            </a:r>
            <a:r>
              <a:rPr lang="tr-TR" sz="3200" dirty="0" err="1" smtClean="0"/>
              <a:t>softly</a:t>
            </a:r>
            <a:r>
              <a:rPr lang="tr-TR" sz="3200" dirty="0" smtClean="0"/>
              <a:t> </a:t>
            </a:r>
            <a:r>
              <a:rPr lang="tr-TR" sz="3200" dirty="0" err="1" smtClean="0"/>
              <a:t>behind</a:t>
            </a:r>
            <a:r>
              <a:rPr lang="tr-TR" sz="3200" dirty="0" smtClean="0"/>
              <a:t>.</a:t>
            </a:r>
          </a:p>
          <a:p>
            <a:pPr marL="0" indent="0">
              <a:buNone/>
            </a:pPr>
            <a:r>
              <a:rPr lang="tr-TR" sz="3200" dirty="0" smtClean="0"/>
              <a:t> </a:t>
            </a:r>
          </a:p>
          <a:p>
            <a:pPr marL="0" indent="0">
              <a:buNone/>
            </a:pPr>
            <a:r>
              <a:rPr lang="tr-TR" sz="3200" dirty="0" smtClean="0"/>
              <a:t>    </a:t>
            </a:r>
            <a:r>
              <a:rPr lang="tr-TR" sz="3200" dirty="0" err="1" smtClean="0"/>
              <a:t>Gas</a:t>
            </a:r>
            <a:r>
              <a:rPr lang="tr-TR" sz="3200" dirty="0" smtClean="0"/>
              <a:t>! GAS! </a:t>
            </a:r>
            <a:r>
              <a:rPr lang="tr-TR" sz="3200" dirty="0" err="1" smtClean="0"/>
              <a:t>Quick</a:t>
            </a:r>
            <a:r>
              <a:rPr lang="tr-TR" sz="3200" dirty="0" smtClean="0"/>
              <a:t>, </a:t>
            </a:r>
            <a:r>
              <a:rPr lang="tr-TR" sz="3200" dirty="0" err="1" smtClean="0"/>
              <a:t>boys</a:t>
            </a:r>
            <a:r>
              <a:rPr lang="tr-TR" sz="3200" dirty="0" smtClean="0"/>
              <a:t>!—An </a:t>
            </a:r>
            <a:r>
              <a:rPr lang="tr-TR" sz="3200" dirty="0" err="1" smtClean="0"/>
              <a:t>ecstasy</a:t>
            </a:r>
            <a:r>
              <a:rPr lang="tr-TR" sz="3200" dirty="0" smtClean="0"/>
              <a:t> of </a:t>
            </a:r>
            <a:r>
              <a:rPr lang="tr-TR" sz="3200" dirty="0" err="1" smtClean="0"/>
              <a:t>fumbling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    </a:t>
            </a:r>
            <a:r>
              <a:rPr lang="tr-TR" sz="3200" dirty="0" err="1" smtClean="0"/>
              <a:t>Fitting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clumsy</a:t>
            </a:r>
            <a:r>
              <a:rPr lang="tr-TR" sz="3200" dirty="0" smtClean="0"/>
              <a:t> </a:t>
            </a:r>
            <a:r>
              <a:rPr lang="tr-TR" sz="3200" dirty="0" err="1" smtClean="0"/>
              <a:t>helmets</a:t>
            </a:r>
            <a:r>
              <a:rPr lang="tr-TR" sz="3200" dirty="0" smtClean="0"/>
              <a:t> </a:t>
            </a:r>
            <a:r>
              <a:rPr lang="tr-TR" sz="3200" dirty="0" err="1" smtClean="0"/>
              <a:t>just</a:t>
            </a:r>
            <a:r>
              <a:rPr lang="tr-TR" sz="3200" dirty="0" smtClean="0"/>
              <a:t> in time,</a:t>
            </a:r>
          </a:p>
          <a:p>
            <a:pPr marL="0" indent="0">
              <a:buNone/>
            </a:pPr>
            <a:r>
              <a:rPr lang="tr-TR" sz="3200" dirty="0" smtClean="0"/>
              <a:t>    But </a:t>
            </a:r>
            <a:r>
              <a:rPr lang="tr-TR" sz="3200" dirty="0" err="1" smtClean="0"/>
              <a:t>someone</a:t>
            </a:r>
            <a:r>
              <a:rPr lang="tr-TR" sz="3200" dirty="0" smtClean="0"/>
              <a:t> </a:t>
            </a:r>
            <a:r>
              <a:rPr lang="tr-TR" sz="3200" dirty="0" err="1" smtClean="0"/>
              <a:t>still</a:t>
            </a:r>
            <a:r>
              <a:rPr lang="tr-TR" sz="3200" dirty="0" smtClean="0"/>
              <a:t> </a:t>
            </a:r>
            <a:r>
              <a:rPr lang="tr-TR" sz="3200" dirty="0" err="1" smtClean="0"/>
              <a:t>was</a:t>
            </a:r>
            <a:r>
              <a:rPr lang="tr-TR" sz="3200" dirty="0" smtClean="0"/>
              <a:t> </a:t>
            </a:r>
            <a:r>
              <a:rPr lang="tr-TR" sz="3200" dirty="0" err="1" smtClean="0"/>
              <a:t>yelling</a:t>
            </a:r>
            <a:r>
              <a:rPr lang="tr-TR" sz="3200" dirty="0" smtClean="0"/>
              <a:t> </a:t>
            </a:r>
            <a:r>
              <a:rPr lang="tr-TR" sz="3200" dirty="0" err="1" smtClean="0"/>
              <a:t>out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stumbling</a:t>
            </a:r>
            <a:endParaRPr lang="tr-TR" sz="3200" dirty="0" smtClean="0"/>
          </a:p>
          <a:p>
            <a:pPr marL="0" indent="0">
              <a:buNone/>
            </a:pPr>
            <a:r>
              <a:rPr lang="tr-TR" sz="3200" dirty="0" smtClean="0"/>
              <a:t>  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flound’ring</a:t>
            </a:r>
            <a:r>
              <a:rPr lang="tr-TR" sz="3200" dirty="0" smtClean="0"/>
              <a:t> </a:t>
            </a:r>
            <a:r>
              <a:rPr lang="tr-TR" sz="3200" dirty="0" err="1" smtClean="0"/>
              <a:t>like</a:t>
            </a:r>
            <a:r>
              <a:rPr lang="tr-TR" sz="3200" dirty="0" smtClean="0"/>
              <a:t> a </a:t>
            </a:r>
            <a:r>
              <a:rPr lang="tr-TR" sz="3200" dirty="0" err="1" smtClean="0"/>
              <a:t>man</a:t>
            </a:r>
            <a:r>
              <a:rPr lang="tr-TR" sz="3200" dirty="0" smtClean="0"/>
              <a:t> in fire </a:t>
            </a:r>
            <a:r>
              <a:rPr lang="tr-TR" sz="3200" dirty="0" err="1" smtClean="0"/>
              <a:t>or</a:t>
            </a:r>
            <a:r>
              <a:rPr lang="tr-TR" sz="3200" dirty="0" smtClean="0"/>
              <a:t> lime.—</a:t>
            </a:r>
          </a:p>
          <a:p>
            <a:pPr marL="0" indent="0">
              <a:buNone/>
            </a:pPr>
            <a:r>
              <a:rPr lang="tr-TR" sz="3200" dirty="0" smtClean="0"/>
              <a:t>   Dim </a:t>
            </a:r>
            <a:r>
              <a:rPr lang="tr-TR" sz="3200" dirty="0" err="1" smtClean="0"/>
              <a:t>through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misty</a:t>
            </a:r>
            <a:r>
              <a:rPr lang="tr-TR" sz="3200" dirty="0" smtClean="0"/>
              <a:t> </a:t>
            </a:r>
            <a:r>
              <a:rPr lang="tr-TR" sz="3200" dirty="0" err="1" smtClean="0"/>
              <a:t>panes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thick</a:t>
            </a:r>
            <a:r>
              <a:rPr lang="tr-TR" sz="3200" dirty="0" smtClean="0"/>
              <a:t> </a:t>
            </a:r>
            <a:r>
              <a:rPr lang="tr-TR" sz="3200" dirty="0" err="1" smtClean="0"/>
              <a:t>green</a:t>
            </a:r>
            <a:r>
              <a:rPr lang="tr-TR" sz="3200" dirty="0" smtClean="0"/>
              <a:t> </a:t>
            </a:r>
            <a:r>
              <a:rPr lang="tr-TR" sz="3200" dirty="0" err="1" smtClean="0"/>
              <a:t>light</a:t>
            </a:r>
            <a:r>
              <a:rPr lang="tr-TR" sz="3200" dirty="0" smtClean="0"/>
              <a:t>,</a:t>
            </a:r>
          </a:p>
          <a:p>
            <a:pPr marL="0" indent="0">
              <a:buNone/>
            </a:pPr>
            <a:r>
              <a:rPr lang="tr-TR" sz="3200" dirty="0" smtClean="0"/>
              <a:t>   As </a:t>
            </a:r>
            <a:r>
              <a:rPr lang="tr-TR" sz="3200" dirty="0" err="1" smtClean="0"/>
              <a:t>under</a:t>
            </a:r>
            <a:r>
              <a:rPr lang="tr-TR" sz="3200" dirty="0" smtClean="0"/>
              <a:t> a </a:t>
            </a:r>
            <a:r>
              <a:rPr lang="tr-TR" sz="3200" dirty="0" err="1" smtClean="0"/>
              <a:t>green</a:t>
            </a:r>
            <a:r>
              <a:rPr lang="tr-TR" sz="3200" dirty="0" smtClean="0"/>
              <a:t> </a:t>
            </a:r>
            <a:r>
              <a:rPr lang="tr-TR" sz="3200" dirty="0" err="1" smtClean="0"/>
              <a:t>sea</a:t>
            </a:r>
            <a:r>
              <a:rPr lang="tr-TR" sz="3200" dirty="0" smtClean="0"/>
              <a:t>, I </a:t>
            </a:r>
            <a:r>
              <a:rPr lang="tr-TR" sz="3200" dirty="0" err="1" smtClean="0"/>
              <a:t>saw</a:t>
            </a:r>
            <a:r>
              <a:rPr lang="tr-TR" sz="3200" dirty="0" smtClean="0"/>
              <a:t> </a:t>
            </a:r>
            <a:r>
              <a:rPr lang="tr-TR" sz="3200" dirty="0" err="1" smtClean="0"/>
              <a:t>him</a:t>
            </a:r>
            <a:r>
              <a:rPr lang="tr-TR" sz="3200" dirty="0" smtClean="0"/>
              <a:t> </a:t>
            </a:r>
            <a:r>
              <a:rPr lang="tr-TR" sz="3200" dirty="0" err="1" smtClean="0"/>
              <a:t>drowning</a:t>
            </a:r>
            <a:r>
              <a:rPr lang="tr-TR" sz="3200" dirty="0" smtClean="0"/>
              <a:t>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58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b="1" dirty="0" err="1" smtClean="0"/>
              <a:t>In</a:t>
            </a:r>
            <a:r>
              <a:rPr lang="tr-TR" b="1" dirty="0" smtClean="0"/>
              <a:t> </a:t>
            </a:r>
            <a:r>
              <a:rPr lang="tr-TR" b="1" dirty="0" err="1"/>
              <a:t>all</a:t>
            </a:r>
            <a:r>
              <a:rPr lang="tr-TR" b="1" dirty="0"/>
              <a:t> </a:t>
            </a:r>
            <a:r>
              <a:rPr lang="tr-TR" b="1" dirty="0" err="1"/>
              <a:t>my</a:t>
            </a:r>
            <a:r>
              <a:rPr lang="tr-TR" b="1" dirty="0"/>
              <a:t> </a:t>
            </a:r>
            <a:r>
              <a:rPr lang="tr-TR" b="1" dirty="0" err="1"/>
              <a:t>dreams</a:t>
            </a:r>
            <a:r>
              <a:rPr lang="tr-TR" b="1" dirty="0"/>
              <a:t> </a:t>
            </a:r>
            <a:r>
              <a:rPr lang="tr-TR" b="1" dirty="0" err="1"/>
              <a:t>before</a:t>
            </a:r>
            <a:r>
              <a:rPr lang="tr-TR" b="1" dirty="0"/>
              <a:t> </a:t>
            </a:r>
            <a:r>
              <a:rPr lang="tr-TR" b="1" dirty="0" err="1"/>
              <a:t>my</a:t>
            </a:r>
            <a:r>
              <a:rPr lang="tr-TR" b="1" dirty="0"/>
              <a:t> </a:t>
            </a:r>
            <a:r>
              <a:rPr lang="tr-TR" b="1" dirty="0" err="1"/>
              <a:t>helpless</a:t>
            </a:r>
            <a:r>
              <a:rPr lang="tr-TR" b="1" dirty="0"/>
              <a:t> </a:t>
            </a:r>
            <a:r>
              <a:rPr lang="tr-TR" b="1" dirty="0" err="1"/>
              <a:t>sight</a:t>
            </a:r>
            <a:r>
              <a:rPr lang="tr-TR" b="1" dirty="0"/>
              <a:t>,</a:t>
            </a:r>
          </a:p>
          <a:p>
            <a:pPr marL="0" indent="0">
              <a:buNone/>
            </a:pPr>
            <a:r>
              <a:rPr lang="tr-TR" b="1" dirty="0" smtClean="0"/>
              <a:t>     He </a:t>
            </a:r>
            <a:r>
              <a:rPr lang="tr-TR" b="1" dirty="0" err="1"/>
              <a:t>plunges</a:t>
            </a:r>
            <a:r>
              <a:rPr lang="tr-TR" b="1" dirty="0"/>
              <a:t> at me, </a:t>
            </a:r>
            <a:r>
              <a:rPr lang="tr-TR" b="1" dirty="0" err="1"/>
              <a:t>guttering</a:t>
            </a:r>
            <a:r>
              <a:rPr lang="tr-TR" b="1" dirty="0"/>
              <a:t>, </a:t>
            </a:r>
            <a:r>
              <a:rPr lang="tr-TR" b="1" dirty="0" err="1"/>
              <a:t>choking</a:t>
            </a:r>
            <a:r>
              <a:rPr lang="tr-TR" b="1" dirty="0"/>
              <a:t>, </a:t>
            </a:r>
            <a:r>
              <a:rPr lang="tr-TR" b="1" dirty="0" err="1"/>
              <a:t>drowning</a:t>
            </a:r>
            <a:r>
              <a:rPr lang="tr-TR" b="1" dirty="0"/>
              <a:t>.</a:t>
            </a:r>
          </a:p>
          <a:p>
            <a:pPr marL="0" indent="0">
              <a:buNone/>
            </a:pPr>
            <a:r>
              <a:rPr lang="tr-TR" b="1" dirty="0"/>
              <a:t> </a:t>
            </a:r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smothering</a:t>
            </a:r>
            <a:r>
              <a:rPr lang="tr-TR" dirty="0"/>
              <a:t> </a:t>
            </a:r>
            <a:r>
              <a:rPr lang="tr-TR" dirty="0" err="1"/>
              <a:t>dreams</a:t>
            </a:r>
            <a:r>
              <a:rPr lang="tr-TR" dirty="0"/>
              <a:t>,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too</a:t>
            </a:r>
            <a:r>
              <a:rPr lang="tr-TR" dirty="0"/>
              <a:t> </a:t>
            </a:r>
            <a:r>
              <a:rPr lang="tr-TR" dirty="0" err="1"/>
              <a:t>could</a:t>
            </a:r>
            <a:r>
              <a:rPr lang="tr-TR" dirty="0"/>
              <a:t> </a:t>
            </a:r>
            <a:r>
              <a:rPr lang="tr-TR" dirty="0" err="1"/>
              <a:t>pace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dirty="0" err="1" smtClean="0"/>
              <a:t>Behind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wagon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flung</a:t>
            </a:r>
            <a:r>
              <a:rPr lang="tr-TR" dirty="0"/>
              <a:t> </a:t>
            </a:r>
            <a:r>
              <a:rPr lang="tr-TR" dirty="0" err="1"/>
              <a:t>him</a:t>
            </a:r>
            <a:r>
              <a:rPr lang="tr-TR" dirty="0"/>
              <a:t> </a:t>
            </a:r>
            <a:r>
              <a:rPr lang="tr-TR" dirty="0" smtClean="0"/>
              <a:t>in,</a:t>
            </a:r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watch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white</a:t>
            </a:r>
            <a:r>
              <a:rPr lang="tr-TR" dirty="0" smtClean="0"/>
              <a:t> </a:t>
            </a:r>
            <a:r>
              <a:rPr lang="tr-TR" dirty="0" err="1" smtClean="0"/>
              <a:t>eyes</a:t>
            </a:r>
            <a:r>
              <a:rPr lang="tr-TR" dirty="0" smtClean="0"/>
              <a:t> </a:t>
            </a:r>
            <a:r>
              <a:rPr lang="tr-TR" dirty="0" err="1" smtClean="0"/>
              <a:t>writhing</a:t>
            </a:r>
            <a:r>
              <a:rPr lang="tr-TR" dirty="0" smtClean="0"/>
              <a:t> in his </a:t>
            </a:r>
            <a:r>
              <a:rPr lang="tr-TR" dirty="0" err="1" smtClean="0"/>
              <a:t>face</a:t>
            </a:r>
            <a:r>
              <a:rPr lang="tr-TR" dirty="0" smtClean="0"/>
              <a:t>,</a:t>
            </a:r>
          </a:p>
          <a:p>
            <a:pPr marL="0" indent="0">
              <a:buNone/>
            </a:pPr>
            <a:r>
              <a:rPr lang="tr-TR" dirty="0" smtClean="0"/>
              <a:t>     His </a:t>
            </a:r>
            <a:r>
              <a:rPr lang="tr-TR" dirty="0" err="1"/>
              <a:t>hanging</a:t>
            </a:r>
            <a:r>
              <a:rPr lang="tr-TR" dirty="0"/>
              <a:t> </a:t>
            </a:r>
            <a:r>
              <a:rPr lang="tr-TR" dirty="0" err="1"/>
              <a:t>face</a:t>
            </a:r>
            <a:r>
              <a:rPr lang="tr-TR" dirty="0"/>
              <a:t>, </a:t>
            </a:r>
            <a:r>
              <a:rPr lang="tr-TR" dirty="0" err="1"/>
              <a:t>like</a:t>
            </a:r>
            <a:r>
              <a:rPr lang="tr-TR" dirty="0"/>
              <a:t> a </a:t>
            </a:r>
            <a:r>
              <a:rPr lang="tr-TR" dirty="0" err="1"/>
              <a:t>devil’s</a:t>
            </a:r>
            <a:r>
              <a:rPr lang="tr-TR" dirty="0"/>
              <a:t> </a:t>
            </a:r>
            <a:r>
              <a:rPr lang="tr-TR" dirty="0" err="1"/>
              <a:t>sick</a:t>
            </a:r>
            <a:r>
              <a:rPr lang="tr-TR" dirty="0"/>
              <a:t> of sin;</a:t>
            </a:r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could</a:t>
            </a:r>
            <a:r>
              <a:rPr lang="tr-TR" dirty="0"/>
              <a:t> </a:t>
            </a:r>
            <a:r>
              <a:rPr lang="tr-TR" dirty="0" err="1"/>
              <a:t>hear</a:t>
            </a:r>
            <a:r>
              <a:rPr lang="tr-TR" dirty="0"/>
              <a:t>, at </a:t>
            </a:r>
            <a:r>
              <a:rPr lang="tr-TR" dirty="0" err="1"/>
              <a:t>every</a:t>
            </a:r>
            <a:r>
              <a:rPr lang="tr-TR" dirty="0"/>
              <a:t> </a:t>
            </a:r>
            <a:r>
              <a:rPr lang="tr-TR" dirty="0" err="1"/>
              <a:t>jolt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blood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dirty="0" err="1" smtClean="0"/>
              <a:t>Come</a:t>
            </a:r>
            <a:r>
              <a:rPr lang="tr-TR" dirty="0" smtClean="0"/>
              <a:t> </a:t>
            </a:r>
            <a:r>
              <a:rPr lang="tr-TR" dirty="0" err="1"/>
              <a:t>gargling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froth-corrupted</a:t>
            </a:r>
            <a:r>
              <a:rPr lang="tr-TR" dirty="0"/>
              <a:t> </a:t>
            </a:r>
            <a:r>
              <a:rPr lang="tr-TR" dirty="0" err="1"/>
              <a:t>lungs</a:t>
            </a:r>
            <a:r>
              <a:rPr lang="tr-TR" dirty="0"/>
              <a:t>,</a:t>
            </a:r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dirty="0" err="1" smtClean="0"/>
              <a:t>Obscene</a:t>
            </a:r>
            <a:r>
              <a:rPr lang="tr-TR" dirty="0" smtClean="0"/>
              <a:t> </a:t>
            </a:r>
            <a:r>
              <a:rPr lang="tr-TR" dirty="0"/>
              <a:t>as </a:t>
            </a:r>
            <a:r>
              <a:rPr lang="tr-TR" dirty="0" err="1"/>
              <a:t>cancer</a:t>
            </a:r>
            <a:r>
              <a:rPr lang="tr-TR" dirty="0"/>
              <a:t>, bitter 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cud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Of </a:t>
            </a:r>
            <a:r>
              <a:rPr lang="tr-TR" dirty="0" err="1"/>
              <a:t>vile</a:t>
            </a:r>
            <a:r>
              <a:rPr lang="tr-TR" dirty="0"/>
              <a:t>, </a:t>
            </a:r>
            <a:r>
              <a:rPr lang="tr-TR" dirty="0" err="1"/>
              <a:t>incurable</a:t>
            </a:r>
            <a:r>
              <a:rPr lang="tr-TR" dirty="0"/>
              <a:t> </a:t>
            </a:r>
            <a:r>
              <a:rPr lang="tr-TR" dirty="0" err="1"/>
              <a:t>sores</a:t>
            </a:r>
            <a:r>
              <a:rPr lang="tr-TR" dirty="0"/>
              <a:t> on </a:t>
            </a:r>
            <a:r>
              <a:rPr lang="tr-TR" dirty="0" err="1"/>
              <a:t>innocent</a:t>
            </a:r>
            <a:r>
              <a:rPr lang="tr-TR" dirty="0"/>
              <a:t> </a:t>
            </a:r>
            <a:r>
              <a:rPr lang="tr-TR" dirty="0" err="1"/>
              <a:t>tongues</a:t>
            </a:r>
            <a:r>
              <a:rPr lang="tr-TR" dirty="0"/>
              <a:t>,—</a:t>
            </a:r>
          </a:p>
          <a:p>
            <a:pPr marL="0" indent="0">
              <a:buNone/>
            </a:pPr>
            <a:r>
              <a:rPr lang="tr-TR" dirty="0" smtClean="0"/>
              <a:t>     My </a:t>
            </a:r>
            <a:r>
              <a:rPr lang="tr-TR" dirty="0" err="1"/>
              <a:t>friend</a:t>
            </a:r>
            <a:r>
              <a:rPr lang="tr-TR" dirty="0"/>
              <a:t>,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would</a:t>
            </a:r>
            <a:r>
              <a:rPr lang="tr-TR" dirty="0"/>
              <a:t> not </a:t>
            </a:r>
            <a:r>
              <a:rPr lang="tr-TR" dirty="0" err="1"/>
              <a:t>tell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zest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children</a:t>
            </a:r>
            <a:r>
              <a:rPr lang="tr-TR" dirty="0"/>
              <a:t> </a:t>
            </a:r>
            <a:r>
              <a:rPr lang="tr-TR" dirty="0" err="1"/>
              <a:t>ardent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desperate</a:t>
            </a:r>
            <a:r>
              <a:rPr lang="tr-TR" dirty="0"/>
              <a:t> </a:t>
            </a:r>
            <a:r>
              <a:rPr lang="tr-TR" dirty="0" err="1"/>
              <a:t>glory</a:t>
            </a:r>
            <a:r>
              <a:rPr lang="tr-TR" dirty="0"/>
              <a:t>,</a:t>
            </a:r>
          </a:p>
          <a:p>
            <a:pPr marL="0" indent="0">
              <a:buNone/>
            </a:pPr>
            <a:r>
              <a:rPr lang="tr-TR" dirty="0" smtClean="0"/>
              <a:t>    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/>
              <a:t>old</a:t>
            </a:r>
            <a:r>
              <a:rPr lang="tr-TR" dirty="0"/>
              <a:t> </a:t>
            </a:r>
            <a:r>
              <a:rPr lang="tr-TR" dirty="0" err="1"/>
              <a:t>Lie</a:t>
            </a:r>
            <a:r>
              <a:rPr lang="tr-TR" dirty="0"/>
              <a:t>: </a:t>
            </a:r>
            <a:r>
              <a:rPr lang="tr-TR" i="1" dirty="0" err="1"/>
              <a:t>Dulce</a:t>
            </a:r>
            <a:r>
              <a:rPr lang="tr-TR" i="1" dirty="0"/>
              <a:t> et </a:t>
            </a:r>
            <a:r>
              <a:rPr lang="tr-TR" i="1" dirty="0" err="1"/>
              <a:t>decorum</a:t>
            </a:r>
            <a:r>
              <a:rPr lang="tr-TR" i="1" dirty="0"/>
              <a:t> </a:t>
            </a:r>
            <a:r>
              <a:rPr lang="tr-TR" i="1" dirty="0" err="1"/>
              <a:t>est</a:t>
            </a:r>
            <a:endParaRPr lang="tr-TR" dirty="0"/>
          </a:p>
          <a:p>
            <a:pPr marL="0" indent="0">
              <a:buNone/>
            </a:pPr>
            <a:r>
              <a:rPr lang="tr-TR" i="1" dirty="0" smtClean="0"/>
              <a:t>     Pro </a:t>
            </a:r>
            <a:r>
              <a:rPr lang="tr-TR" i="1" dirty="0" err="1"/>
              <a:t>patria</a:t>
            </a:r>
            <a:r>
              <a:rPr lang="tr-TR" i="1" dirty="0"/>
              <a:t> </a:t>
            </a:r>
            <a:r>
              <a:rPr lang="tr-TR" i="1" dirty="0" err="1"/>
              <a:t>mori</a:t>
            </a:r>
            <a:r>
              <a:rPr lang="tr-TR" i="1" dirty="0" smtClean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NOTES: Latin </a:t>
            </a:r>
            <a:r>
              <a:rPr lang="tr-TR" dirty="0" err="1"/>
              <a:t>phrase</a:t>
            </a:r>
            <a:r>
              <a:rPr lang="tr-TR" dirty="0"/>
              <a:t> is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Roman </a:t>
            </a:r>
            <a:r>
              <a:rPr lang="tr-TR" dirty="0" err="1"/>
              <a:t>poet</a:t>
            </a:r>
            <a:r>
              <a:rPr lang="tr-TR" dirty="0"/>
              <a:t> Horace: “</a:t>
            </a: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sweet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 smtClean="0"/>
              <a:t>honorable</a:t>
            </a:r>
            <a:r>
              <a:rPr lang="tr-TR" dirty="0" smtClean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die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one’s</a:t>
            </a:r>
            <a:r>
              <a:rPr lang="tr-TR" dirty="0"/>
              <a:t> </a:t>
            </a:r>
            <a:r>
              <a:rPr lang="tr-TR" dirty="0" err="1"/>
              <a:t>country</a:t>
            </a:r>
            <a:r>
              <a:rPr lang="tr-TR" dirty="0"/>
              <a:t>.”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615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From a New Historicist point of view, Owen's "Dulce et Decorum Est" both reveals and shapes its culture and is a no less authoritative account of the </a:t>
            </a:r>
            <a:r>
              <a:rPr lang="en-US" dirty="0" smtClean="0"/>
              <a:t>War </a:t>
            </a:r>
            <a:r>
              <a:rPr lang="en-US" dirty="0"/>
              <a:t>than is a history textbook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The  dying  soldier in  Owen's  "Dulce"  is  universal  He is 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everyman</a:t>
            </a:r>
            <a:r>
              <a:rPr lang="en-US" dirty="0"/>
              <a:t>, </a:t>
            </a:r>
            <a:r>
              <a:rPr lang="en-US" dirty="0" smtClean="0"/>
              <a:t>the </a:t>
            </a:r>
            <a:r>
              <a:rPr lang="en-US" dirty="0"/>
              <a:t>nameless recruit whose carefully studied face represents  the tormented </a:t>
            </a:r>
            <a:r>
              <a:rPr lang="en-US" dirty="0" smtClean="0"/>
              <a:t>spirits </a:t>
            </a:r>
            <a:r>
              <a:rPr lang="en-US" dirty="0"/>
              <a:t>of all those fated to see the hellish affairs of war.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86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Appearing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an alternate approach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textual interpretation in the 1970s and early 1980s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Cultural Poetics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—often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called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 Historicism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 America  and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 Materialism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 Great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Britain—declares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all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history is subjective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written by people whose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per­sonal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biases  affect their interpretation of the past.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82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Owen's poem stands as an example of a subversive voice that survived </a:t>
            </a:r>
            <a:r>
              <a:rPr lang="en-US" dirty="0" smtClean="0"/>
              <a:t>the </a:t>
            </a:r>
            <a:r>
              <a:rPr lang="en-US" dirty="0"/>
              <a:t>powerful cultural forces that might have silenced its message of resistance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War gores the spirit </a:t>
            </a:r>
            <a:r>
              <a:rPr lang="en-US" dirty="0" smtClean="0"/>
              <a:t>as </a:t>
            </a:r>
            <a:r>
              <a:rPr lang="en-US" dirty="0"/>
              <a:t>well as the body, Owen insisted. The content of "Dulce et Decorum Est" was </a:t>
            </a:r>
            <a:r>
              <a:rPr lang="en-US" dirty="0" smtClean="0"/>
              <a:t>clearly  </a:t>
            </a:r>
            <a:r>
              <a:rPr lang="en-US" dirty="0"/>
              <a:t>implicated  in  its  cultural  milieu  as  it  responds  powerfully  to  the </a:t>
            </a:r>
            <a:r>
              <a:rPr lang="en-US" dirty="0" smtClean="0"/>
              <a:t>dominating </a:t>
            </a:r>
            <a:r>
              <a:rPr lang="en-US" dirty="0"/>
              <a:t>rhetoric of the time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</a:p>
          <a:p>
            <a:r>
              <a:rPr lang="en-US" dirty="0"/>
              <a:t>Owen has changed us—and the world—with his words.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420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Edward Hallet </a:t>
            </a:r>
            <a:r>
              <a:rPr lang="tr-TR" dirty="0" err="1"/>
              <a:t>Carr</a:t>
            </a:r>
            <a:r>
              <a:rPr lang="tr-TR" dirty="0"/>
              <a:t> ,‘’Tarihin olguları hiçtir, yorum ise her şeydir’’ diyerek bu konudaki görüşünü ortaya koyar. </a:t>
            </a:r>
            <a:r>
              <a:rPr lang="tr-TR" dirty="0" err="1"/>
              <a:t>Carr’a</a:t>
            </a:r>
            <a:r>
              <a:rPr lang="tr-TR" dirty="0"/>
              <a:t> göre; bir tarih eserini ele alınca, ilk ilgilenmemiz gereken şey içindeki olgular değil, </a:t>
            </a:r>
            <a:r>
              <a:rPr lang="tr-TR" b="1" dirty="0"/>
              <a:t>onu yazan tarihçi olmalıdır</a:t>
            </a:r>
            <a:r>
              <a:rPr lang="tr-TR" dirty="0"/>
              <a:t>. Olguları incelemeden önce tarihçiyi incelemeyi elzem bulur.</a:t>
            </a:r>
          </a:p>
          <a:p>
            <a:endParaRPr lang="tr-TR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600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Lit. Crit. Sunum\14254555918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7332"/>
            <a:ext cx="8280920" cy="670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639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16732</TotalTime>
  <Words>3591</Words>
  <Application>Microsoft Office PowerPoint</Application>
  <PresentationFormat>Ekran Gösterisi (4:3)</PresentationFormat>
  <Paragraphs>164</Paragraphs>
  <Slides>70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70</vt:i4>
      </vt:variant>
    </vt:vector>
  </HeadingPairs>
  <TitlesOfParts>
    <vt:vector size="71" baseType="lpstr">
      <vt:lpstr>Cilt</vt:lpstr>
      <vt:lpstr>PowerPoint Sunusu</vt:lpstr>
      <vt:lpstr> NEW CRITICISM</vt:lpstr>
      <vt:lpstr>PowerPoint Sunusu</vt:lpstr>
      <vt:lpstr>PowerPoint Sunusu</vt:lpstr>
      <vt:lpstr>OLD HISTORICISM</vt:lpstr>
      <vt:lpstr>NEW HISTORICISM</vt:lpstr>
      <vt:lpstr>PowerPoint Sunusu</vt:lpstr>
      <vt:lpstr>PowerPoint Sunusu</vt:lpstr>
      <vt:lpstr>PowerPoint Sunusu</vt:lpstr>
      <vt:lpstr>PowerPoint Sunusu</vt:lpstr>
      <vt:lpstr>PowerPoint Sunusu</vt:lpstr>
      <vt:lpstr>HISTORICAL DEVELOPLMENT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Cultural  Materialism   New Historicism</vt:lpstr>
      <vt:lpstr>CULTURAL MATERIALISM</vt:lpstr>
      <vt:lpstr>NEW HISTORICISM</vt:lpstr>
      <vt:lpstr>PowerPoint Sunusu</vt:lpstr>
      <vt:lpstr>PowerPoint Sunusu</vt:lpstr>
      <vt:lpstr>PowerPoint Sunusu</vt:lpstr>
      <vt:lpstr>PowerPoint Sunusu</vt:lpstr>
      <vt:lpstr>Michel Foucault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Clifford Geertz</vt:lpstr>
      <vt:lpstr>PowerPoint Sunusu</vt:lpstr>
      <vt:lpstr>PowerPoint Sunusu</vt:lpstr>
      <vt:lpstr>PowerPoint Sunusu</vt:lpstr>
      <vt:lpstr>PowerPoint Sunusu</vt:lpstr>
      <vt:lpstr>PowerPoint Sunusu</vt:lpstr>
      <vt:lpstr>Texts, History, and Interpretation</vt:lpstr>
      <vt:lpstr>PowerPoint Sunusu</vt:lpstr>
      <vt:lpstr>PowerPoint Sunusu</vt:lpstr>
      <vt:lpstr>PowerPoint Sunusu</vt:lpstr>
      <vt:lpstr>PowerPoint Sunusu</vt:lpstr>
      <vt:lpstr>PowerPoint Sunusu</vt:lpstr>
      <vt:lpstr>WHAT CULTURAL POETICS REJECTS</vt:lpstr>
      <vt:lpstr>PowerPoint Sunusu</vt:lpstr>
      <vt:lpstr>WHAT CULTURAL POETICS DOES AND ACCEPTS</vt:lpstr>
      <vt:lpstr>PowerPoint Sunusu</vt:lpstr>
      <vt:lpstr>PowerPoint Sunusu</vt:lpstr>
      <vt:lpstr>METHODOLOGY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BİSMİLLAHİRRAHMANİRRAHİM</dc:title>
  <dc:creator>Kullanıcı</dc:creator>
  <cp:lastModifiedBy>Kullanıcı</cp:lastModifiedBy>
  <cp:revision>121</cp:revision>
  <dcterms:created xsi:type="dcterms:W3CDTF">2015-04-10T08:17:36Z</dcterms:created>
  <dcterms:modified xsi:type="dcterms:W3CDTF">2015-05-13T06:18:07Z</dcterms:modified>
</cp:coreProperties>
</file>