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4"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1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F28714-1D84-4707-8F93-9AA4591E5B03}" type="datetimeFigureOut">
              <a:rPr lang="tr-TR" smtClean="0"/>
              <a:pPr/>
              <a:t>28.03.2017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AFFF43-5205-4983-B642-E81F6E445289}"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owerpointstyles.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2" name="Text Box 14"/>
          <p:cNvSpPr txBox="1">
            <a:spLocks noChangeArrowheads="1"/>
          </p:cNvSpPr>
          <p:nvPr/>
        </p:nvSpPr>
        <p:spPr bwMode="auto">
          <a:xfrm>
            <a:off x="3348038" y="6237288"/>
            <a:ext cx="2457450" cy="366712"/>
          </a:xfrm>
          <a:prstGeom prst="rect">
            <a:avLst/>
          </a:prstGeom>
          <a:noFill/>
          <a:ln w="9525">
            <a:noFill/>
            <a:miter lim="800000"/>
            <a:headEnd/>
            <a:tailEnd/>
          </a:ln>
          <a:effectLst/>
        </p:spPr>
        <p:txBody>
          <a:bodyPr wrap="none">
            <a:spAutoFit/>
          </a:bodyPr>
          <a:lstStyle/>
          <a:p>
            <a:r>
              <a:rPr lang="fr-FR">
                <a:hlinkClick r:id="rId2"/>
              </a:rPr>
              <a:t>Powerpoint Templates</a:t>
            </a:r>
            <a:endParaRPr lang="fr-FR"/>
          </a:p>
        </p:txBody>
      </p:sp>
      <p:pic>
        <p:nvPicPr>
          <p:cNvPr id="2061" name="Picture 13" descr="gfdfgd"/>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4" name="3 Metin kutusu"/>
          <p:cNvSpPr txBox="1"/>
          <p:nvPr/>
        </p:nvSpPr>
        <p:spPr>
          <a:xfrm>
            <a:off x="0" y="1052736"/>
            <a:ext cx="9144000" cy="3046988"/>
          </a:xfrm>
          <a:prstGeom prst="rect">
            <a:avLst/>
          </a:prstGeom>
          <a:noFill/>
        </p:spPr>
        <p:txBody>
          <a:bodyPr wrap="square" rtlCol="0">
            <a:spAutoFit/>
          </a:bodyPr>
          <a:lstStyle/>
          <a:p>
            <a:pPr algn="ctr"/>
            <a:endParaRPr lang="tr-TR" sz="3200" b="1" dirty="0" smtClean="0"/>
          </a:p>
          <a:p>
            <a:pPr algn="ctr"/>
            <a:endParaRPr lang="tr-TR" sz="3200" b="1" dirty="0" smtClean="0"/>
          </a:p>
          <a:p>
            <a:pPr algn="ctr"/>
            <a:r>
              <a:rPr lang="tr-TR" sz="3200" b="1" dirty="0" smtClean="0"/>
              <a:t>KÖYLERİN VE KIRSAL ALANIN </a:t>
            </a:r>
          </a:p>
          <a:p>
            <a:pPr algn="ctr"/>
            <a:r>
              <a:rPr lang="tr-TR" sz="3200" b="1" dirty="0" smtClean="0"/>
              <a:t>YENİDEN TANIMLANMASI SÜRECİNDE </a:t>
            </a:r>
          </a:p>
          <a:p>
            <a:pPr algn="ctr"/>
            <a:r>
              <a:rPr lang="tr-TR" sz="3200" b="1" dirty="0" smtClean="0"/>
              <a:t>TARIM TOPRAKLARININ KULLANIMI VE KORUNMASI</a:t>
            </a:r>
          </a:p>
          <a:p>
            <a:endParaRPr lang="tr-TR" sz="3200" dirty="0" smtClean="0"/>
          </a:p>
        </p:txBody>
      </p:sp>
      <p:sp>
        <p:nvSpPr>
          <p:cNvPr id="7" name="6 Metin kutusu"/>
          <p:cNvSpPr txBox="1"/>
          <p:nvPr/>
        </p:nvSpPr>
        <p:spPr>
          <a:xfrm>
            <a:off x="323528" y="6021288"/>
            <a:ext cx="8640960" cy="584775"/>
          </a:xfrm>
          <a:prstGeom prst="rect">
            <a:avLst/>
          </a:prstGeom>
          <a:noFill/>
        </p:spPr>
        <p:txBody>
          <a:bodyPr wrap="square" rtlCol="0">
            <a:spAutoFit/>
          </a:bodyPr>
          <a:lstStyle/>
          <a:p>
            <a:pPr algn="ctr"/>
            <a:r>
              <a:rPr lang="tr-TR" sz="3200" b="1" dirty="0" smtClean="0"/>
              <a:t>        </a:t>
            </a:r>
            <a:endParaRPr lang="tr-TR" sz="2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3" name="2 Metin kutusu"/>
          <p:cNvSpPr txBox="1"/>
          <p:nvPr/>
        </p:nvSpPr>
        <p:spPr>
          <a:xfrm>
            <a:off x="827584" y="692696"/>
            <a:ext cx="7704856" cy="4031873"/>
          </a:xfrm>
          <a:prstGeom prst="rect">
            <a:avLst/>
          </a:prstGeom>
          <a:noFill/>
        </p:spPr>
        <p:txBody>
          <a:bodyPr wrap="square" rtlCol="0">
            <a:spAutoFit/>
          </a:bodyPr>
          <a:lstStyle/>
          <a:p>
            <a:r>
              <a:rPr lang="tr-TR" dirty="0" smtClean="0"/>
              <a:t> </a:t>
            </a:r>
          </a:p>
          <a:p>
            <a:r>
              <a:rPr lang="tr-TR" sz="2000" dirty="0" smtClean="0"/>
              <a:t>Köylerin kamusal altyapı hizmetlerine ulaşımlarının uzaklıkları oranında azalması</a:t>
            </a:r>
          </a:p>
          <a:p>
            <a:endParaRPr lang="tr-TR" sz="2000" dirty="0" smtClean="0"/>
          </a:p>
          <a:p>
            <a:r>
              <a:rPr lang="tr-TR" sz="2000" dirty="0" smtClean="0"/>
              <a:t>İstanbul ve Kocaeli dışında diğer yirmi sekiz ilin alanı 392 273 km² </a:t>
            </a:r>
          </a:p>
          <a:p>
            <a:endParaRPr lang="tr-TR" sz="2000" dirty="0" smtClean="0"/>
          </a:p>
          <a:p>
            <a:r>
              <a:rPr lang="tr-TR" sz="2000" dirty="0" smtClean="0"/>
              <a:t>Türkiye'deki merkez nüfusu fazla olan kentlerin alt yapı ve hizmetlere ilişkin koşulları</a:t>
            </a:r>
          </a:p>
          <a:p>
            <a:endParaRPr lang="tr-TR" sz="2000" dirty="0" smtClean="0"/>
          </a:p>
          <a:p>
            <a:r>
              <a:rPr lang="tr-TR" sz="2000" dirty="0" smtClean="0"/>
              <a:t>Kırsal alanın kentsel alana oranla az nüfusunun olması, oy potansiyeli</a:t>
            </a:r>
          </a:p>
          <a:p>
            <a:endParaRPr lang="tr-TR" sz="2000" dirty="0" smtClean="0"/>
          </a:p>
          <a:p>
            <a:r>
              <a:rPr lang="tr-TR" sz="2000" dirty="0" smtClean="0"/>
              <a:t>İl özel idareleri ve köylere hizmet götürme birliklerinin kaldırılması</a:t>
            </a:r>
          </a:p>
          <a:p>
            <a:endParaRPr lang="tr-TR" dirty="0"/>
          </a:p>
        </p:txBody>
      </p:sp>
      <p:sp>
        <p:nvSpPr>
          <p:cNvPr id="4" name="3 Metin kutusu"/>
          <p:cNvSpPr txBox="1"/>
          <p:nvPr/>
        </p:nvSpPr>
        <p:spPr>
          <a:xfrm>
            <a:off x="7020272" y="6525344"/>
            <a:ext cx="981038" cy="276999"/>
          </a:xfrm>
          <a:prstGeom prst="rect">
            <a:avLst/>
          </a:prstGeom>
          <a:noFill/>
        </p:spPr>
        <p:txBody>
          <a:bodyPr wrap="none" rtlCol="0">
            <a:spAutoFit/>
          </a:bodyPr>
          <a:lstStyle/>
          <a:p>
            <a:r>
              <a:rPr lang="tr-TR" sz="1200" dirty="0" smtClean="0"/>
              <a:t>Tuncer, 2012</a:t>
            </a:r>
            <a:endParaRPr lang="tr-TR" sz="1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1"/>
            <a:ext cx="9143999" cy="6857999"/>
          </a:xfrm>
          <a:prstGeom prst="rect">
            <a:avLst/>
          </a:prstGeom>
          <a:noFill/>
        </p:spPr>
      </p:pic>
      <p:sp>
        <p:nvSpPr>
          <p:cNvPr id="3" name="2 Metin kutusu"/>
          <p:cNvSpPr txBox="1"/>
          <p:nvPr/>
        </p:nvSpPr>
        <p:spPr>
          <a:xfrm>
            <a:off x="179512" y="476672"/>
            <a:ext cx="8496944" cy="4955203"/>
          </a:xfrm>
          <a:prstGeom prst="rect">
            <a:avLst/>
          </a:prstGeom>
          <a:noFill/>
        </p:spPr>
        <p:txBody>
          <a:bodyPr wrap="square" rtlCol="0">
            <a:spAutoFit/>
          </a:bodyPr>
          <a:lstStyle/>
          <a:p>
            <a:endParaRPr lang="tr-TR" dirty="0" smtClean="0"/>
          </a:p>
          <a:p>
            <a:r>
              <a:rPr lang="tr-TR" dirty="0" smtClean="0"/>
              <a:t> </a:t>
            </a:r>
            <a:r>
              <a:rPr lang="tr-TR" sz="2000" dirty="0" smtClean="0"/>
              <a:t>5216 sayılı yasa, </a:t>
            </a:r>
          </a:p>
          <a:p>
            <a:endParaRPr lang="tr-TR" sz="2000" dirty="0" smtClean="0"/>
          </a:p>
          <a:p>
            <a:r>
              <a:rPr lang="tr-TR" sz="2000" dirty="0" smtClean="0"/>
              <a:t>Büyükşehir belediyelerine sürdürülebilir kalkınma ilkesine uygun olarak çevrenin, tarım alanlarının ve su havzalarının korunmasını sağlamak</a:t>
            </a:r>
          </a:p>
          <a:p>
            <a:endParaRPr lang="tr-TR" sz="2000" dirty="0" smtClean="0"/>
          </a:p>
          <a:p>
            <a:r>
              <a:rPr lang="tr-TR" sz="2000" dirty="0" smtClean="0"/>
              <a:t>6360 sayılı yasa,</a:t>
            </a:r>
          </a:p>
          <a:p>
            <a:endParaRPr lang="tr-TR" sz="2000" dirty="0" smtClean="0"/>
          </a:p>
          <a:p>
            <a:r>
              <a:rPr lang="tr-TR" sz="2000" dirty="0" smtClean="0"/>
              <a:t>Büyükşehir ve ilçe belediyeleri tarım ve hayvancılığı desteklemek amacıyla her türlü faaliyet ve hizmette bulunabilme görevi </a:t>
            </a:r>
          </a:p>
          <a:p>
            <a:endParaRPr lang="tr-TR" sz="2000" dirty="0" smtClean="0"/>
          </a:p>
          <a:p>
            <a:r>
              <a:rPr lang="tr-TR" sz="2000" b="1" dirty="0" smtClean="0"/>
              <a:t>Tarım topraklarının korunmasına yönelik kamusal ve yasal yetki çokluğu</a:t>
            </a:r>
          </a:p>
          <a:p>
            <a:endParaRPr lang="tr-TR" sz="2000" b="1" dirty="0" smtClean="0"/>
          </a:p>
          <a:p>
            <a:r>
              <a:rPr lang="tr-TR" sz="2000" b="1" dirty="0" smtClean="0"/>
              <a:t>Tarımsal üretim ve bu üretimi gerçekleştiren tarım topraklarına ilişkin politikaların tek bir merkezden oluşturulması ve yürütülmesi</a:t>
            </a:r>
          </a:p>
          <a:p>
            <a:endParaRPr lang="tr-TR"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6" name="5 Metin kutusu"/>
          <p:cNvSpPr txBox="1"/>
          <p:nvPr/>
        </p:nvSpPr>
        <p:spPr>
          <a:xfrm>
            <a:off x="179512" y="404664"/>
            <a:ext cx="8784975" cy="5447645"/>
          </a:xfrm>
          <a:prstGeom prst="rect">
            <a:avLst/>
          </a:prstGeom>
          <a:noFill/>
        </p:spPr>
        <p:txBody>
          <a:bodyPr wrap="square" rtlCol="0">
            <a:spAutoFit/>
          </a:bodyPr>
          <a:lstStyle/>
          <a:p>
            <a:endParaRPr lang="tr-TR" dirty="0" smtClean="0"/>
          </a:p>
          <a:p>
            <a:endParaRPr lang="tr-TR" dirty="0" smtClean="0"/>
          </a:p>
          <a:p>
            <a:endParaRPr lang="tr-TR" dirty="0" smtClean="0"/>
          </a:p>
          <a:p>
            <a:endParaRPr lang="tr-TR" dirty="0" smtClean="0"/>
          </a:p>
          <a:p>
            <a:r>
              <a:rPr lang="tr-TR" sz="2000" dirty="0" smtClean="0"/>
              <a:t>Gıda Tarım ve Hayvancılık Bakanlığının görevleri;</a:t>
            </a:r>
          </a:p>
          <a:p>
            <a:endParaRPr lang="tr-TR" sz="2000" dirty="0" smtClean="0"/>
          </a:p>
          <a:p>
            <a:r>
              <a:rPr lang="tr-TR" sz="2000" dirty="0" smtClean="0"/>
              <a:t>Toprak ve su kaynaklarının korunması, verimli kullanılmasının sağlanması</a:t>
            </a:r>
          </a:p>
          <a:p>
            <a:endParaRPr lang="tr-TR" sz="2000" dirty="0" smtClean="0"/>
          </a:p>
          <a:p>
            <a:r>
              <a:rPr lang="tr-TR" sz="2000" dirty="0" smtClean="0"/>
              <a:t>5403 sayılı Toprak Koruma ve Arazi Kullanımı Yasası;   bakanlık ve valilikler</a:t>
            </a:r>
          </a:p>
          <a:p>
            <a:r>
              <a:rPr lang="tr-TR" sz="2000" dirty="0" smtClean="0"/>
              <a:t> </a:t>
            </a:r>
            <a:endParaRPr lang="tr-TR" sz="2000" b="1" dirty="0" smtClean="0"/>
          </a:p>
          <a:p>
            <a:r>
              <a:rPr lang="tr-TR" sz="2000" dirty="0" smtClean="0"/>
              <a:t>Tarım topraklarının korunması ve geliştirilmesi; çevre öncelikli sürdürülebilir kalkınma amacı </a:t>
            </a:r>
          </a:p>
          <a:p>
            <a:endParaRPr lang="tr-TR" sz="2000" dirty="0" smtClean="0"/>
          </a:p>
          <a:p>
            <a:r>
              <a:rPr lang="tr-TR" sz="2000" dirty="0" smtClean="0"/>
              <a:t>Mutlak, özel ürün, dikili ve sulu tarım alanları tarımsal üretim amacı dışında başka amaçlarla kullanılamaz.</a:t>
            </a:r>
          </a:p>
          <a:p>
            <a:endParaRPr lang="tr-TR" sz="2000" dirty="0" smtClean="0"/>
          </a:p>
          <a:p>
            <a:endParaRPr lang="tr-TR" dirty="0" smtClean="0"/>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3" name="2 Metin kutusu"/>
          <p:cNvSpPr txBox="1"/>
          <p:nvPr/>
        </p:nvSpPr>
        <p:spPr>
          <a:xfrm>
            <a:off x="179512" y="116632"/>
            <a:ext cx="8964488" cy="6771084"/>
          </a:xfrm>
          <a:prstGeom prst="rect">
            <a:avLst/>
          </a:prstGeom>
          <a:noFill/>
        </p:spPr>
        <p:txBody>
          <a:bodyPr wrap="square" rtlCol="0">
            <a:spAutoFit/>
          </a:bodyPr>
          <a:lstStyle/>
          <a:p>
            <a:r>
              <a:rPr lang="tr-TR" dirty="0" smtClean="0"/>
              <a:t> </a:t>
            </a:r>
          </a:p>
          <a:p>
            <a:r>
              <a:rPr lang="tr-TR" dirty="0" smtClean="0"/>
              <a:t> </a:t>
            </a:r>
          </a:p>
          <a:p>
            <a:r>
              <a:rPr lang="tr-TR" sz="2000" dirty="0" smtClean="0"/>
              <a:t>Amaç dışı kullanım gerekçeleri;</a:t>
            </a:r>
          </a:p>
          <a:p>
            <a:r>
              <a:rPr lang="tr-TR" sz="2000" dirty="0" smtClean="0"/>
              <a:t>savunma</a:t>
            </a:r>
          </a:p>
          <a:p>
            <a:r>
              <a:rPr lang="tr-TR" sz="2000" dirty="0" smtClean="0"/>
              <a:t>doğal afet sonrası geçici yerleşim</a:t>
            </a:r>
          </a:p>
          <a:p>
            <a:r>
              <a:rPr lang="tr-TR" sz="2000" dirty="0" smtClean="0"/>
              <a:t>petrol ve doğal gaz </a:t>
            </a:r>
          </a:p>
          <a:p>
            <a:r>
              <a:rPr lang="tr-TR" sz="2000" dirty="0" smtClean="0"/>
              <a:t>madencilik </a:t>
            </a:r>
          </a:p>
          <a:p>
            <a:r>
              <a:rPr lang="tr-TR" sz="2000" b="1" dirty="0" smtClean="0"/>
              <a:t>bakanlıklarca kamu yararı kararı alınmış plân ve yatırımlar, </a:t>
            </a:r>
          </a:p>
          <a:p>
            <a:r>
              <a:rPr lang="tr-TR" sz="2000" dirty="0" smtClean="0"/>
              <a:t>yol altyapı ve üstyapı</a:t>
            </a:r>
          </a:p>
          <a:p>
            <a:r>
              <a:rPr lang="tr-TR" sz="2000" dirty="0" smtClean="0"/>
              <a:t>yenilenebilir enerji </a:t>
            </a:r>
          </a:p>
          <a:p>
            <a:r>
              <a:rPr lang="tr-TR" sz="2000" dirty="0" smtClean="0"/>
              <a:t>jeotermal teknolojik sera </a:t>
            </a:r>
          </a:p>
          <a:p>
            <a:endParaRPr lang="tr-TR" sz="2000" dirty="0" smtClean="0"/>
          </a:p>
          <a:p>
            <a:r>
              <a:rPr lang="tr-TR" sz="2000" b="1" dirty="0" smtClean="0"/>
              <a:t>Kamu yararı kavramının uygulamada kamu kurumlarının faaliyetlerini yürütmesini kolaylaştırıcı yönde ele alınması, tarım topraklarının siyasi kararlar ile amacı dışında kullanıma ayrılma tehlikesi</a:t>
            </a:r>
          </a:p>
          <a:p>
            <a:endParaRPr lang="tr-TR" sz="2000" dirty="0" smtClean="0"/>
          </a:p>
          <a:p>
            <a:pPr marL="342900" indent="-342900">
              <a:buAutoNum type="arabicPlain" startAt="2005"/>
            </a:pPr>
            <a:r>
              <a:rPr lang="tr-TR" sz="2000" dirty="0" smtClean="0"/>
              <a:t>        26,6  milyon hektar</a:t>
            </a:r>
          </a:p>
          <a:p>
            <a:r>
              <a:rPr lang="tr-TR" sz="2000" dirty="0" smtClean="0"/>
              <a:t>2013        23,6 milyon hektar </a:t>
            </a:r>
          </a:p>
          <a:p>
            <a:endParaRPr lang="tr-TR" sz="2000" dirty="0" smtClean="0"/>
          </a:p>
          <a:p>
            <a:r>
              <a:rPr lang="tr-TR" sz="2000" b="1" dirty="0" smtClean="0"/>
              <a:t>549 288 hektar   yasa gereğince tarım dışına çıkarılmış alan</a:t>
            </a:r>
          </a:p>
          <a:p>
            <a:r>
              <a:rPr lang="tr-TR" sz="2000" dirty="0" smtClean="0"/>
              <a:t> </a:t>
            </a:r>
          </a:p>
          <a:p>
            <a:endParaRPr lang="tr-TR" dirty="0"/>
          </a:p>
        </p:txBody>
      </p:sp>
      <p:sp>
        <p:nvSpPr>
          <p:cNvPr id="4" name="3 Metin kutusu"/>
          <p:cNvSpPr txBox="1"/>
          <p:nvPr/>
        </p:nvSpPr>
        <p:spPr>
          <a:xfrm>
            <a:off x="7524328" y="6525344"/>
            <a:ext cx="1099981" cy="276999"/>
          </a:xfrm>
          <a:prstGeom prst="rect">
            <a:avLst/>
          </a:prstGeom>
          <a:noFill/>
        </p:spPr>
        <p:txBody>
          <a:bodyPr wrap="square" rtlCol="0">
            <a:spAutoFit/>
          </a:bodyPr>
          <a:lstStyle/>
          <a:p>
            <a:r>
              <a:rPr lang="tr-TR" sz="1200" dirty="0" smtClean="0"/>
              <a:t>Gün,2006</a:t>
            </a:r>
            <a:endParaRPr lang="tr-TR" sz="1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3" name="2 Metin kutusu"/>
          <p:cNvSpPr txBox="1"/>
          <p:nvPr/>
        </p:nvSpPr>
        <p:spPr>
          <a:xfrm>
            <a:off x="107504" y="116632"/>
            <a:ext cx="8784977" cy="6217087"/>
          </a:xfrm>
          <a:prstGeom prst="rect">
            <a:avLst/>
          </a:prstGeom>
          <a:noFill/>
        </p:spPr>
        <p:txBody>
          <a:bodyPr wrap="square" rtlCol="0">
            <a:spAutoFit/>
          </a:bodyPr>
          <a:lstStyle/>
          <a:p>
            <a:pPr algn="just"/>
            <a:r>
              <a:rPr lang="tr-TR" sz="2000" dirty="0" smtClean="0"/>
              <a:t>Tarım topraklarının korunmasına ilişkin kuralların düzenleyen 2009 tarihli tüzük;</a:t>
            </a:r>
          </a:p>
          <a:p>
            <a:pPr algn="just"/>
            <a:endParaRPr lang="tr-TR" sz="2000" dirty="0" smtClean="0"/>
          </a:p>
          <a:p>
            <a:pPr algn="just"/>
            <a:r>
              <a:rPr lang="tr-TR" sz="2000" dirty="0" smtClean="0"/>
              <a:t>Her ölçekteki </a:t>
            </a:r>
            <a:r>
              <a:rPr lang="tr-TR" sz="2000" b="1" dirty="0" smtClean="0"/>
              <a:t>imar ve çevre düzeni planlarının yapılması ve değiştirilmesinde tarım alanlarının amaç dışı kullanım için ayrılmasına</a:t>
            </a:r>
            <a:r>
              <a:rPr lang="tr-TR" sz="2000" dirty="0" smtClean="0"/>
              <a:t> illerde oluşturulan Toprak Koruma Kurulunun uygun görüşü alınarak Gıda Tarım Ve Hayvancılık Bakanlığı veya valiliklerce izin verilebileceği</a:t>
            </a:r>
          </a:p>
          <a:p>
            <a:pPr algn="just"/>
            <a:endParaRPr lang="tr-TR" sz="2000" dirty="0" smtClean="0"/>
          </a:p>
          <a:p>
            <a:pPr algn="just"/>
            <a:r>
              <a:rPr lang="tr-TR" sz="2000" dirty="0" smtClean="0"/>
              <a:t>2005 tarihli 5393 sayılı Belediye Yasası arsa üretiminde tarım toprakları kapsam dışı</a:t>
            </a:r>
          </a:p>
          <a:p>
            <a:pPr algn="just"/>
            <a:r>
              <a:rPr lang="tr-TR" sz="2000" dirty="0" smtClean="0"/>
              <a:t> </a:t>
            </a:r>
          </a:p>
          <a:p>
            <a:pPr algn="just"/>
            <a:r>
              <a:rPr lang="tr-TR" sz="2000" b="1" dirty="0" smtClean="0"/>
              <a:t>6360 sayılı yasa ile 30 ilde kırsal alan kapsamı dışına çıkarılan ve kentsel alan olarak tanımlanan alanlarda 5403 sayılı yasanın koruyucu olmayan kuralları ile özellikle verimli tarım topraklarının arsaya dönüşme süreci </a:t>
            </a:r>
          </a:p>
          <a:p>
            <a:pPr algn="just"/>
            <a:endParaRPr lang="tr-TR" sz="2000" b="1" dirty="0" smtClean="0"/>
          </a:p>
          <a:p>
            <a:pPr algn="just"/>
            <a:r>
              <a:rPr lang="tr-TR" sz="2000" dirty="0" smtClean="0"/>
              <a:t>1. Sulu ve mutlak tarım alanları iklimin ve coğrafi koşulların uygun, alt yapının daha tamamlanmış olduğu alanlar olup arsa üretimi, konut ve kentin diğer yatırımları açısından düşük maliyetler nedeniyle tercih edilecektir. </a:t>
            </a:r>
          </a:p>
          <a:p>
            <a:pPr algn="just"/>
            <a:endParaRPr lang="tr-TR" sz="2000" dirty="0" smtClean="0"/>
          </a:p>
          <a:p>
            <a:pPr algn="just"/>
            <a:r>
              <a:rPr lang="tr-TR" sz="2000" dirty="0" smtClean="0"/>
              <a:t>2. Kıyılara yakın tarım alanları turizm sektörünün baskısına ek </a:t>
            </a:r>
          </a:p>
          <a:p>
            <a:pPr algn="just"/>
            <a:r>
              <a:rPr lang="tr-TR" sz="2000" dirty="0" smtClean="0"/>
              <a:t>olarak belediyelerin ikincil konut arsalarına dönüşecektir.</a:t>
            </a:r>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3" name="2 Metin kutusu"/>
          <p:cNvSpPr txBox="1"/>
          <p:nvPr/>
        </p:nvSpPr>
        <p:spPr>
          <a:xfrm>
            <a:off x="107505" y="-214338"/>
            <a:ext cx="8928992" cy="6986528"/>
          </a:xfrm>
          <a:prstGeom prst="rect">
            <a:avLst/>
          </a:prstGeom>
          <a:noFill/>
        </p:spPr>
        <p:txBody>
          <a:bodyPr wrap="square" rtlCol="0">
            <a:spAutoFit/>
          </a:bodyPr>
          <a:lstStyle/>
          <a:p>
            <a:r>
              <a:rPr lang="tr-TR" dirty="0" smtClean="0"/>
              <a:t> </a:t>
            </a:r>
          </a:p>
          <a:p>
            <a:endParaRPr lang="tr-TR" dirty="0" smtClean="0"/>
          </a:p>
          <a:p>
            <a:endParaRPr lang="tr-TR" dirty="0" smtClean="0"/>
          </a:p>
          <a:p>
            <a:endParaRPr lang="tr-TR" dirty="0" smtClean="0"/>
          </a:p>
          <a:p>
            <a:r>
              <a:rPr lang="tr-TR" sz="2000" b="1" dirty="0" smtClean="0"/>
              <a:t>Tarımsal yapıda ve tarımsal üretimde farklı senaryolar ;</a:t>
            </a:r>
          </a:p>
          <a:p>
            <a:endParaRPr lang="tr-TR" sz="2000" dirty="0" smtClean="0"/>
          </a:p>
          <a:p>
            <a:endParaRPr lang="tr-TR" sz="2000" dirty="0" smtClean="0"/>
          </a:p>
          <a:p>
            <a:r>
              <a:rPr lang="tr-TR" sz="2000" dirty="0" smtClean="0"/>
              <a:t>……..bu alanlarda yapılan tarımsal üretimin azalmasının sürdürülebilir gıda üretimi ve gıda güvencesine etkisi, </a:t>
            </a:r>
          </a:p>
          <a:p>
            <a:endParaRPr lang="tr-TR" sz="2000" dirty="0" smtClean="0"/>
          </a:p>
          <a:p>
            <a:r>
              <a:rPr lang="tr-TR" sz="2000" dirty="0" smtClean="0"/>
              <a:t>üretimin daha az verimli alanlara kayması nedeniyle tarımsal gelirin azalması, </a:t>
            </a:r>
          </a:p>
          <a:p>
            <a:endParaRPr lang="tr-TR" sz="2000" dirty="0" smtClean="0"/>
          </a:p>
          <a:p>
            <a:r>
              <a:rPr lang="tr-TR" sz="2000" dirty="0" smtClean="0"/>
              <a:t>köylerde yaşam ve tarımsal üretim maliyetinin artması, </a:t>
            </a:r>
          </a:p>
          <a:p>
            <a:endParaRPr lang="tr-TR" sz="2000" dirty="0" smtClean="0"/>
          </a:p>
          <a:p>
            <a:r>
              <a:rPr lang="tr-TR" sz="2000" dirty="0" smtClean="0"/>
              <a:t>arsalara dönüşen tarım topraklarından geçimini sağlayan nüfusun istihdamı ve kentlere göç, </a:t>
            </a:r>
          </a:p>
          <a:p>
            <a:endParaRPr lang="tr-TR" sz="2000" dirty="0" smtClean="0"/>
          </a:p>
          <a:p>
            <a:r>
              <a:rPr lang="tr-TR" sz="2000" dirty="0" smtClean="0"/>
              <a:t>köylünün ve köy yaşam biçiminin kaybolması, </a:t>
            </a:r>
          </a:p>
          <a:p>
            <a:endParaRPr lang="tr-TR" sz="2000" dirty="0" smtClean="0"/>
          </a:p>
          <a:p>
            <a:r>
              <a:rPr lang="tr-TR" sz="2000" dirty="0" smtClean="0"/>
              <a:t>kırsal alanda var olan yoksulluk oranın daha da artması………..</a:t>
            </a:r>
          </a:p>
          <a:p>
            <a:r>
              <a:rPr lang="tr-TR" sz="2000" dirty="0" smtClean="0"/>
              <a:t> </a:t>
            </a:r>
          </a:p>
          <a:p>
            <a:endParaRPr lang="tr-TR" dirty="0" smtClean="0"/>
          </a:p>
          <a:p>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1"/>
            <a:ext cx="9143999" cy="6857999"/>
          </a:xfrm>
          <a:prstGeom prst="rect">
            <a:avLst/>
          </a:prstGeom>
          <a:noFill/>
        </p:spPr>
      </p:pic>
      <p:sp>
        <p:nvSpPr>
          <p:cNvPr id="4" name="3 Dikdörtgen"/>
          <p:cNvSpPr/>
          <p:nvPr/>
        </p:nvSpPr>
        <p:spPr>
          <a:xfrm>
            <a:off x="107504" y="-772150"/>
            <a:ext cx="8640960" cy="7294305"/>
          </a:xfrm>
          <a:prstGeom prst="rect">
            <a:avLst/>
          </a:prstGeom>
        </p:spPr>
        <p:txBody>
          <a:bodyPr wrap="square">
            <a:spAutoFit/>
          </a:bodyPr>
          <a:lstStyle/>
          <a:p>
            <a:endParaRPr lang="tr-TR" b="1" dirty="0" smtClean="0"/>
          </a:p>
          <a:p>
            <a:endParaRPr lang="tr-TR" b="1" dirty="0" smtClean="0"/>
          </a:p>
          <a:p>
            <a:endParaRPr lang="tr-TR" b="1" dirty="0" smtClean="0"/>
          </a:p>
          <a:p>
            <a:endParaRPr lang="tr-TR" b="1" dirty="0" smtClean="0"/>
          </a:p>
          <a:p>
            <a:endParaRPr lang="tr-TR" b="1" dirty="0" smtClean="0"/>
          </a:p>
          <a:p>
            <a:pPr algn="just"/>
            <a:r>
              <a:rPr lang="tr-TR" sz="2000" b="1" dirty="0" smtClean="0"/>
              <a:t>●Tarım topraklarının korunmasının farklı amaç ve yöntemle çalışan, temel yapısı nedeniyle tarımla ilgisi olmayacağı net bir şekilde bilinen belediyelerin yetki alanına girmesi,</a:t>
            </a:r>
            <a:r>
              <a:rPr lang="tr-TR" sz="2000" dirty="0" smtClean="0"/>
              <a:t> </a:t>
            </a:r>
          </a:p>
          <a:p>
            <a:pPr algn="just"/>
            <a:endParaRPr lang="tr-TR" sz="2000" dirty="0" smtClean="0"/>
          </a:p>
          <a:p>
            <a:pPr algn="just"/>
            <a:r>
              <a:rPr lang="tr-TR" sz="2000" b="1" dirty="0" smtClean="0"/>
              <a:t>●</a:t>
            </a:r>
            <a:r>
              <a:rPr lang="tr-TR" sz="2000" dirty="0" smtClean="0"/>
              <a:t>Tarım ve köylü ile ilgili politikaların bu alanın uzmanları ve bilgi sahibi olan kurumsal yapılanma ile yürütülmesi ve yerel yönetimlerin kendi faaliyet alanında kalması </a:t>
            </a:r>
          </a:p>
          <a:p>
            <a:pPr algn="just"/>
            <a:endParaRPr lang="tr-TR" sz="2000" dirty="0" smtClean="0"/>
          </a:p>
          <a:p>
            <a:pPr algn="just"/>
            <a:r>
              <a:rPr lang="tr-TR" sz="2000" b="1" dirty="0" smtClean="0"/>
              <a:t>●</a:t>
            </a:r>
            <a:r>
              <a:rPr lang="tr-TR" sz="2000" dirty="0" smtClean="0"/>
              <a:t>Kurumlar arasında tarım alanında ortaya çıkabilecek yetki karmaşasının önüne geçilebilmesi için görev tanımlarının netleştirilmesi </a:t>
            </a:r>
          </a:p>
          <a:p>
            <a:pPr algn="just"/>
            <a:endParaRPr lang="tr-TR" sz="2000" dirty="0" smtClean="0"/>
          </a:p>
          <a:p>
            <a:pPr algn="just"/>
            <a:r>
              <a:rPr lang="tr-TR" sz="2000" b="1" dirty="0" smtClean="0"/>
              <a:t>●</a:t>
            </a:r>
            <a:r>
              <a:rPr lang="tr-TR" sz="2000" dirty="0" smtClean="0"/>
              <a:t>Tarım topraklarının yönetiminin bilgiyi ve politikayı üreten, denetleyen tek bir kurumsal yapıda toplanması</a:t>
            </a:r>
          </a:p>
          <a:p>
            <a:pPr algn="just"/>
            <a:endParaRPr lang="tr-TR" sz="2000" dirty="0" smtClean="0"/>
          </a:p>
          <a:p>
            <a:pPr algn="just"/>
            <a:r>
              <a:rPr lang="tr-TR" sz="2000" b="1" dirty="0" smtClean="0"/>
              <a:t>Kamu yararı kavramında birincil öncelik,  tarım topraklarının </a:t>
            </a:r>
          </a:p>
          <a:p>
            <a:pPr algn="just"/>
            <a:r>
              <a:rPr lang="tr-TR" sz="2000" b="1" dirty="0" smtClean="0"/>
              <a:t>bugünkü ve gelecekteki verimliliğinin sağlanabilmesi için </a:t>
            </a:r>
          </a:p>
          <a:p>
            <a:pPr algn="just"/>
            <a:r>
              <a:rPr lang="tr-TR" sz="2000" b="1" dirty="0" smtClean="0"/>
              <a:t>koruma kullanma dengesini kuran sürdürülebilir bir toprak </a:t>
            </a:r>
          </a:p>
          <a:p>
            <a:pPr algn="just"/>
            <a:r>
              <a:rPr lang="tr-TR" sz="2000" b="1" dirty="0" smtClean="0"/>
              <a:t>kullanımı</a:t>
            </a:r>
          </a:p>
          <a:p>
            <a:pPr algn="just"/>
            <a:endParaRPr lang="tr-TR"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3" name="2 Metin kutusu"/>
          <p:cNvSpPr txBox="1"/>
          <p:nvPr/>
        </p:nvSpPr>
        <p:spPr>
          <a:xfrm>
            <a:off x="179512" y="188640"/>
            <a:ext cx="8856983" cy="5262979"/>
          </a:xfrm>
          <a:prstGeom prst="rect">
            <a:avLst/>
          </a:prstGeom>
          <a:noFill/>
        </p:spPr>
        <p:txBody>
          <a:bodyPr wrap="square" rtlCol="0">
            <a:spAutoFit/>
          </a:bodyPr>
          <a:lstStyle/>
          <a:p>
            <a:r>
              <a:rPr lang="tr-TR" dirty="0" smtClean="0"/>
              <a:t> </a:t>
            </a:r>
          </a:p>
          <a:p>
            <a:r>
              <a:rPr lang="tr-TR" dirty="0" smtClean="0"/>
              <a:t> </a:t>
            </a:r>
          </a:p>
          <a:p>
            <a:pPr algn="just"/>
            <a:r>
              <a:rPr lang="tr-TR" sz="2000" b="1" dirty="0" smtClean="0"/>
              <a:t>Son Söz</a:t>
            </a:r>
            <a:endParaRPr lang="tr-TR" sz="2000" dirty="0" smtClean="0"/>
          </a:p>
          <a:p>
            <a:pPr algn="just"/>
            <a:r>
              <a:rPr lang="tr-TR" sz="2000" dirty="0" smtClean="0"/>
              <a:t> </a:t>
            </a:r>
          </a:p>
          <a:p>
            <a:pPr algn="just"/>
            <a:r>
              <a:rPr lang="tr-TR" sz="2000" dirty="0" smtClean="0"/>
              <a:t>Büyükşehir belediyelerinin kırsal alanda yetkilendirilmesi;  Cumhuriyet'in ilk yıllarında köy ve köylüye tanınan yasal önemi siyasal ve ekonomik rant talepler doğrultusunda yok eden, tarım topraklarının korunmasını ortadan kaldıran talihsiz bir gelişmedir. </a:t>
            </a:r>
          </a:p>
          <a:p>
            <a:pPr algn="just"/>
            <a:endParaRPr lang="tr-TR" sz="2000" dirty="0" smtClean="0"/>
          </a:p>
          <a:p>
            <a:pPr algn="just"/>
            <a:r>
              <a:rPr lang="tr-TR" sz="2000" dirty="0" smtClean="0"/>
              <a:t>Köylerin kente katılması onların varlığını istatistiklerde yok ederken, yerel yönetimlerce yönetilemeyen bir uygulama, köy ve köylü varlığının yok edilme olasılıklarını artıracaktır. </a:t>
            </a:r>
          </a:p>
          <a:p>
            <a:pPr algn="just"/>
            <a:endParaRPr lang="tr-TR" sz="2000" dirty="0" smtClean="0"/>
          </a:p>
          <a:p>
            <a:pPr algn="just"/>
            <a:r>
              <a:rPr lang="tr-TR" sz="2000" dirty="0" smtClean="0"/>
              <a:t>Bu nedenle süreç olumsuz sonuçlara yol açmadan köy tüzel kişiliğinin yeniden köylere geri kazandırılması ivedilikle önerilmektedir.</a:t>
            </a:r>
          </a:p>
          <a:p>
            <a:pPr algn="just"/>
            <a:r>
              <a:rPr lang="tr-TR" sz="2000" dirty="0" smtClean="0"/>
              <a:t> </a:t>
            </a:r>
          </a:p>
          <a:p>
            <a:endParaRPr lang="tr-TR"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3" name="2 Metin kutusu"/>
          <p:cNvSpPr txBox="1"/>
          <p:nvPr/>
        </p:nvSpPr>
        <p:spPr>
          <a:xfrm>
            <a:off x="467545" y="476672"/>
            <a:ext cx="7992888" cy="4093428"/>
          </a:xfrm>
          <a:prstGeom prst="rect">
            <a:avLst/>
          </a:prstGeom>
          <a:noFill/>
        </p:spPr>
        <p:txBody>
          <a:bodyPr wrap="square" rtlCol="0">
            <a:spAutoFit/>
          </a:bodyPr>
          <a:lstStyle/>
          <a:p>
            <a:r>
              <a:rPr lang="tr-TR" sz="2000" dirty="0" smtClean="0"/>
              <a:t>1982 Anayasası;</a:t>
            </a:r>
          </a:p>
          <a:p>
            <a:r>
              <a:rPr lang="tr-TR" sz="2000" dirty="0" smtClean="0"/>
              <a:t>büyük yerleşim merkezleri için özel yönetim biçimleri</a:t>
            </a:r>
          </a:p>
          <a:p>
            <a:r>
              <a:rPr lang="tr-TR" sz="2000" dirty="0" smtClean="0"/>
              <a:t>köy tüzel kişilikleri</a:t>
            </a:r>
          </a:p>
          <a:p>
            <a:endParaRPr lang="tr-TR" sz="2000" dirty="0" smtClean="0"/>
          </a:p>
          <a:p>
            <a:endParaRPr lang="tr-TR" sz="2000" dirty="0" smtClean="0"/>
          </a:p>
          <a:p>
            <a:endParaRPr lang="tr-TR" sz="2000" dirty="0" smtClean="0"/>
          </a:p>
          <a:p>
            <a:r>
              <a:rPr lang="tr-TR" sz="2000" dirty="0" smtClean="0"/>
              <a:t>1984-2013         30 il          büyükşehir belediyesi</a:t>
            </a:r>
          </a:p>
          <a:p>
            <a:endParaRPr lang="tr-TR" sz="2000" dirty="0" smtClean="0"/>
          </a:p>
          <a:p>
            <a:endParaRPr lang="tr-TR" sz="2000" dirty="0" smtClean="0"/>
          </a:p>
          <a:p>
            <a:r>
              <a:rPr lang="tr-TR" sz="2000" dirty="0" smtClean="0"/>
              <a:t> </a:t>
            </a:r>
          </a:p>
          <a:p>
            <a:r>
              <a:rPr lang="tr-TR" sz="2000" dirty="0" smtClean="0"/>
              <a:t>büyükşehir belediye olma koşulu;</a:t>
            </a:r>
          </a:p>
          <a:p>
            <a:endParaRPr lang="tr-TR" sz="2000" dirty="0" smtClean="0"/>
          </a:p>
          <a:p>
            <a:r>
              <a:rPr lang="tr-TR" sz="2000" dirty="0" smtClean="0"/>
              <a:t>il merkezinde belediyenin sınırları içinde birden çok ilçenin var olması</a:t>
            </a:r>
            <a:endParaRPr lang="tr-TR" sz="2000" dirty="0"/>
          </a:p>
        </p:txBody>
      </p:sp>
      <p:sp>
        <p:nvSpPr>
          <p:cNvPr id="9" name="8 Çentikli Sağ Ok"/>
          <p:cNvSpPr/>
          <p:nvPr/>
        </p:nvSpPr>
        <p:spPr>
          <a:xfrm flipV="1">
            <a:off x="1714480" y="2357430"/>
            <a:ext cx="359470" cy="360040"/>
          </a:xfrm>
          <a:prstGeom prst="notchedRightArrow">
            <a:avLst>
              <a:gd name="adj1" fmla="val 50000"/>
              <a:gd name="adj2" fmla="val 57544"/>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Çentikli Sağ Ok"/>
          <p:cNvSpPr/>
          <p:nvPr/>
        </p:nvSpPr>
        <p:spPr>
          <a:xfrm flipV="1">
            <a:off x="2714612" y="2357430"/>
            <a:ext cx="359470" cy="360040"/>
          </a:xfrm>
          <a:prstGeom prst="notchedRightArrow">
            <a:avLst>
              <a:gd name="adj1" fmla="val 50000"/>
              <a:gd name="adj2" fmla="val 57544"/>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3" name="2 Metin kutusu"/>
          <p:cNvSpPr txBox="1"/>
          <p:nvPr/>
        </p:nvSpPr>
        <p:spPr>
          <a:xfrm>
            <a:off x="0" y="260648"/>
            <a:ext cx="9144000" cy="5878532"/>
          </a:xfrm>
          <a:prstGeom prst="rect">
            <a:avLst/>
          </a:prstGeom>
          <a:noFill/>
        </p:spPr>
        <p:txBody>
          <a:bodyPr wrap="square" rtlCol="0">
            <a:spAutoFit/>
          </a:bodyPr>
          <a:lstStyle/>
          <a:p>
            <a:r>
              <a:rPr lang="tr-TR" sz="2000" dirty="0" smtClean="0"/>
              <a:t>5216 sayılı Büyükşehir Belediyesi Yasası (2004)</a:t>
            </a:r>
          </a:p>
          <a:p>
            <a:endParaRPr lang="tr-TR" sz="2000" dirty="0" smtClean="0"/>
          </a:p>
          <a:p>
            <a:r>
              <a:rPr lang="tr-TR" sz="2000" dirty="0" smtClean="0"/>
              <a:t>İstanbul ve Kocaeli; büyükşehir belediye sınırı         il mülki sınırı</a:t>
            </a:r>
          </a:p>
          <a:p>
            <a:endParaRPr lang="tr-TR" sz="2000" dirty="0" smtClean="0"/>
          </a:p>
          <a:p>
            <a:r>
              <a:rPr lang="tr-TR" sz="2000" b="1" dirty="0" smtClean="0"/>
              <a:t>Coğrafi ve demografik koşullar</a:t>
            </a:r>
          </a:p>
          <a:p>
            <a:endParaRPr lang="tr-TR" sz="2000" dirty="0" smtClean="0"/>
          </a:p>
          <a:p>
            <a:r>
              <a:rPr lang="tr-TR" sz="2000" dirty="0" smtClean="0"/>
              <a:t>Coğrafi ölçüm şartı; ildeki valilik binası merkez, il mülki sınırları içinde kalma koşulu ile </a:t>
            </a:r>
          </a:p>
          <a:p>
            <a:endParaRPr lang="tr-TR" sz="2000" dirty="0" smtClean="0"/>
          </a:p>
          <a:p>
            <a:r>
              <a:rPr lang="tr-TR" sz="2000" dirty="0" smtClean="0"/>
              <a:t>nüfusu bir milyona kadar olanlarda yarıçapı yirmi kilometre,</a:t>
            </a:r>
          </a:p>
          <a:p>
            <a:r>
              <a:rPr lang="tr-TR" sz="2000" dirty="0" smtClean="0"/>
              <a:t>nüfusu bir milyondan iki milyona kadar olanlarda yarıçapı otuz kilometre, </a:t>
            </a:r>
          </a:p>
          <a:p>
            <a:r>
              <a:rPr lang="tr-TR" sz="2000" dirty="0" smtClean="0"/>
              <a:t>nüfusu iki milyondan fazla olan büyükşehirlerde yarıçapı elli kilometre olan dairenin sınırı</a:t>
            </a:r>
          </a:p>
          <a:p>
            <a:endParaRPr lang="tr-TR" sz="2000" dirty="0" smtClean="0"/>
          </a:p>
          <a:p>
            <a:r>
              <a:rPr lang="tr-TR" sz="2000" dirty="0" smtClean="0"/>
              <a:t> </a:t>
            </a:r>
          </a:p>
          <a:p>
            <a:r>
              <a:rPr lang="tr-TR" sz="2000" dirty="0" smtClean="0"/>
              <a:t>Yeni büyükşehir belediyeleri; belediye sınırları içinde ve bu sınırlara en fazla 10.000 metre uzaklıktaki yerleşim birimlerinin son nüfus sayımına göre </a:t>
            </a:r>
          </a:p>
          <a:p>
            <a:r>
              <a:rPr lang="tr-TR" sz="2000" dirty="0" smtClean="0"/>
              <a:t>toplam nüfusu 750.000'den fazla olan il belediyeleri</a:t>
            </a:r>
          </a:p>
          <a:p>
            <a:r>
              <a:rPr lang="tr-TR" dirty="0" smtClean="0"/>
              <a:t> </a:t>
            </a:r>
          </a:p>
          <a:p>
            <a:endParaRPr lang="tr-TR" dirty="0" smtClean="0"/>
          </a:p>
        </p:txBody>
      </p:sp>
      <p:sp>
        <p:nvSpPr>
          <p:cNvPr id="4" name="3 Eşittir"/>
          <p:cNvSpPr/>
          <p:nvPr/>
        </p:nvSpPr>
        <p:spPr>
          <a:xfrm>
            <a:off x="4786314" y="1000108"/>
            <a:ext cx="432048" cy="216024"/>
          </a:xfrm>
          <a:prstGeom prst="mathEqual">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3" name="2 Metin kutusu"/>
          <p:cNvSpPr txBox="1"/>
          <p:nvPr/>
        </p:nvSpPr>
        <p:spPr>
          <a:xfrm>
            <a:off x="251520" y="116632"/>
            <a:ext cx="8784976" cy="5539978"/>
          </a:xfrm>
          <a:prstGeom prst="rect">
            <a:avLst/>
          </a:prstGeom>
          <a:noFill/>
        </p:spPr>
        <p:txBody>
          <a:bodyPr wrap="square" rtlCol="0">
            <a:spAutoFit/>
          </a:bodyPr>
          <a:lstStyle/>
          <a:p>
            <a:endParaRPr lang="tr-TR" dirty="0" smtClean="0"/>
          </a:p>
          <a:p>
            <a:r>
              <a:rPr lang="tr-TR" sz="2000" dirty="0" smtClean="0"/>
              <a:t>6360 sayılı yasa, (2012/2014)</a:t>
            </a:r>
          </a:p>
          <a:p>
            <a:endParaRPr lang="tr-TR" sz="2000" dirty="0" smtClean="0"/>
          </a:p>
          <a:p>
            <a:r>
              <a:rPr lang="tr-TR" sz="2000" dirty="0" smtClean="0"/>
              <a:t>●Büyükşehir belediye sınırı        il mülki sınırı  </a:t>
            </a:r>
          </a:p>
          <a:p>
            <a:r>
              <a:rPr lang="tr-TR" sz="2000" dirty="0" smtClean="0"/>
              <a:t> </a:t>
            </a:r>
          </a:p>
          <a:p>
            <a:r>
              <a:rPr lang="tr-TR" sz="2000" dirty="0" smtClean="0"/>
              <a:t>● 750 000 nüfus kriteri, il mülki sınırları içinde yaşayan toplam nüfus</a:t>
            </a:r>
          </a:p>
          <a:p>
            <a:r>
              <a:rPr lang="tr-TR" sz="2000" dirty="0" smtClean="0"/>
              <a:t> </a:t>
            </a:r>
          </a:p>
          <a:p>
            <a:r>
              <a:rPr lang="tr-TR" sz="2000" dirty="0" smtClean="0"/>
              <a:t>5216 sayılı yasanın demografik kriterini sağlayan iller; Manisa ve Şanlıurfa </a:t>
            </a:r>
          </a:p>
          <a:p>
            <a:endParaRPr lang="tr-TR" sz="2000" dirty="0" smtClean="0"/>
          </a:p>
          <a:p>
            <a:r>
              <a:rPr lang="tr-TR" sz="2000" dirty="0" smtClean="0"/>
              <a:t>On bir il kır ve kent nüfusu toplamı ile 750 000</a:t>
            </a:r>
          </a:p>
          <a:p>
            <a:endParaRPr lang="tr-TR" sz="2000" dirty="0" smtClean="0"/>
          </a:p>
          <a:p>
            <a:r>
              <a:rPr lang="tr-TR" sz="2000" dirty="0" smtClean="0"/>
              <a:t>Ordu ili 6447 sayılı yasa (2013) ile toplam nüfusu 731 452</a:t>
            </a:r>
          </a:p>
          <a:p>
            <a:endParaRPr lang="tr-TR" sz="2000" dirty="0" smtClean="0"/>
          </a:p>
          <a:p>
            <a:r>
              <a:rPr lang="tr-TR" sz="2000" dirty="0" smtClean="0"/>
              <a:t>Coğrafi ve demografik; Hatay, Ordu ve Trabzon illeri İstanbul [5 313 km²] </a:t>
            </a:r>
          </a:p>
          <a:p>
            <a:r>
              <a:rPr lang="tr-TR" sz="2000" dirty="0" smtClean="0"/>
              <a:t>Kentsel ve kırsal nüfus </a:t>
            </a:r>
          </a:p>
          <a:p>
            <a:r>
              <a:rPr lang="tr-TR" sz="2000" dirty="0" smtClean="0"/>
              <a:t> </a:t>
            </a:r>
          </a:p>
          <a:p>
            <a:r>
              <a:rPr lang="tr-TR" dirty="0" smtClean="0"/>
              <a:t> </a:t>
            </a:r>
          </a:p>
          <a:p>
            <a:endParaRPr lang="tr-TR" dirty="0"/>
          </a:p>
        </p:txBody>
      </p:sp>
      <p:sp>
        <p:nvSpPr>
          <p:cNvPr id="4" name="3 Çentikli Sağ Ok"/>
          <p:cNvSpPr/>
          <p:nvPr/>
        </p:nvSpPr>
        <p:spPr>
          <a:xfrm flipV="1">
            <a:off x="3143240" y="1071546"/>
            <a:ext cx="360040" cy="288032"/>
          </a:xfrm>
          <a:prstGeom prst="notchedRightArrow">
            <a:avLst>
              <a:gd name="adj1" fmla="val 50000"/>
              <a:gd name="adj2" fmla="val 57544"/>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3" name="2 Metin kutusu"/>
          <p:cNvSpPr txBox="1"/>
          <p:nvPr/>
        </p:nvSpPr>
        <p:spPr>
          <a:xfrm>
            <a:off x="0" y="1124744"/>
            <a:ext cx="9144000" cy="4431983"/>
          </a:xfrm>
          <a:prstGeom prst="rect">
            <a:avLst/>
          </a:prstGeom>
          <a:noFill/>
        </p:spPr>
        <p:txBody>
          <a:bodyPr wrap="square" rtlCol="0">
            <a:spAutoFit/>
          </a:bodyPr>
          <a:lstStyle/>
          <a:p>
            <a:endParaRPr lang="tr-TR" dirty="0" smtClean="0"/>
          </a:p>
          <a:p>
            <a:endParaRPr lang="tr-TR" dirty="0" smtClean="0"/>
          </a:p>
          <a:p>
            <a:endParaRPr lang="tr-TR" dirty="0" smtClean="0"/>
          </a:p>
          <a:p>
            <a:endParaRPr lang="tr-TR" dirty="0" smtClean="0"/>
          </a:p>
          <a:p>
            <a:endParaRPr lang="tr-TR" dirty="0" smtClean="0"/>
          </a:p>
          <a:p>
            <a:r>
              <a:rPr lang="tr-TR" dirty="0" smtClean="0"/>
              <a:t>●</a:t>
            </a:r>
            <a:r>
              <a:rPr lang="tr-TR" sz="2000" dirty="0" smtClean="0"/>
              <a:t>16 220 köyün ekonomik ve toplumsal birim olarak varlığına yasayla son vermek…</a:t>
            </a:r>
          </a:p>
          <a:p>
            <a:r>
              <a:rPr lang="tr-TR" sz="2000" dirty="0" smtClean="0"/>
              <a:t>● Hukuken köyleri mahalleye dönüştürmek, fiziksel olarak bir kentin parçası  olmak ? </a:t>
            </a:r>
          </a:p>
          <a:p>
            <a:r>
              <a:rPr lang="tr-TR" sz="2000" dirty="0" smtClean="0"/>
              <a:t>● Kentsel özellikler ve gelişim süreci ilişkisi…</a:t>
            </a:r>
          </a:p>
          <a:p>
            <a:endParaRPr lang="tr-TR" sz="2000" dirty="0" smtClean="0"/>
          </a:p>
          <a:p>
            <a:r>
              <a:rPr lang="tr-TR" sz="2000" dirty="0" smtClean="0"/>
              <a:t>Avrupa Yerel Yönetimler Özerklik Şartı 5. madde; her türlü sınır değişikliği gündeme geldiğinde, o yerleşim birimlerinde yaşamakta olanların oyuna başvurma</a:t>
            </a:r>
          </a:p>
          <a:p>
            <a:endParaRPr lang="tr-TR" dirty="0" smtClean="0"/>
          </a:p>
          <a:p>
            <a:r>
              <a:rPr lang="tr-TR" dirty="0" smtClean="0"/>
              <a:t> </a:t>
            </a:r>
          </a:p>
          <a:p>
            <a:r>
              <a:rPr lang="tr-TR" dirty="0" smtClean="0"/>
              <a:t> </a:t>
            </a:r>
          </a:p>
          <a:p>
            <a:endParaRPr lang="tr-TR" dirty="0"/>
          </a:p>
        </p:txBody>
      </p:sp>
      <p:graphicFrame>
        <p:nvGraphicFramePr>
          <p:cNvPr id="5" name="4 Tablo"/>
          <p:cNvGraphicFramePr>
            <a:graphicFrameLocks noGrp="1"/>
          </p:cNvGraphicFramePr>
          <p:nvPr/>
        </p:nvGraphicFramePr>
        <p:xfrm>
          <a:off x="1043608" y="836711"/>
          <a:ext cx="6743103" cy="1188720"/>
        </p:xfrm>
        <a:graphic>
          <a:graphicData uri="http://schemas.openxmlformats.org/drawingml/2006/table">
            <a:tbl>
              <a:tblPr firstRow="1" bandRow="1">
                <a:tableStyleId>{5C22544A-7EE6-4342-B048-85BDC9FD1C3A}</a:tableStyleId>
              </a:tblPr>
              <a:tblGrid>
                <a:gridCol w="2247701"/>
                <a:gridCol w="2247701"/>
                <a:gridCol w="2247701"/>
              </a:tblGrid>
              <a:tr h="384043">
                <a:tc>
                  <a:txBody>
                    <a:bodyPr/>
                    <a:lstStyle/>
                    <a:p>
                      <a:endParaRPr lang="tr-TR" sz="2000" dirty="0"/>
                    </a:p>
                  </a:txBody>
                  <a:tcPr/>
                </a:tc>
                <a:tc>
                  <a:txBody>
                    <a:bodyPr/>
                    <a:lstStyle/>
                    <a:p>
                      <a:r>
                        <a:rPr lang="tr-TR" sz="2000" dirty="0" smtClean="0"/>
                        <a:t>2012</a:t>
                      </a:r>
                      <a:endParaRPr lang="tr-TR" sz="2000" dirty="0"/>
                    </a:p>
                  </a:txBody>
                  <a:tcPr/>
                </a:tc>
                <a:tc>
                  <a:txBody>
                    <a:bodyPr/>
                    <a:lstStyle/>
                    <a:p>
                      <a:r>
                        <a:rPr lang="tr-TR" sz="2000" dirty="0" smtClean="0"/>
                        <a:t>2013</a:t>
                      </a:r>
                      <a:endParaRPr lang="tr-TR" sz="2000" dirty="0"/>
                    </a:p>
                  </a:txBody>
                  <a:tcPr/>
                </a:tc>
              </a:tr>
              <a:tr h="384043">
                <a:tc>
                  <a:txBody>
                    <a:bodyPr/>
                    <a:lstStyle/>
                    <a:p>
                      <a:r>
                        <a:rPr lang="tr-TR" sz="2000" dirty="0" smtClean="0"/>
                        <a:t>Köy Nüfusu</a:t>
                      </a:r>
                      <a:endParaRPr lang="tr-TR" sz="2000" dirty="0"/>
                    </a:p>
                  </a:txBody>
                  <a:tcPr/>
                </a:tc>
                <a:tc>
                  <a:txBody>
                    <a:bodyPr/>
                    <a:lstStyle/>
                    <a:p>
                      <a:pPr algn="r"/>
                      <a:r>
                        <a:rPr lang="tr-TR" sz="2000" dirty="0" smtClean="0"/>
                        <a:t>17 178 953 (%22,7)</a:t>
                      </a:r>
                      <a:endParaRPr lang="tr-TR" sz="2000" dirty="0"/>
                    </a:p>
                  </a:txBody>
                  <a:tcPr/>
                </a:tc>
                <a:tc>
                  <a:txBody>
                    <a:bodyPr/>
                    <a:lstStyle/>
                    <a:p>
                      <a:pPr algn="r"/>
                      <a:r>
                        <a:rPr lang="tr-TR" sz="2000" dirty="0" smtClean="0"/>
                        <a:t>6 633 451 (% 8,7)</a:t>
                      </a:r>
                      <a:endParaRPr lang="tr-TR" sz="2000" dirty="0"/>
                    </a:p>
                  </a:txBody>
                  <a:tcPr/>
                </a:tc>
              </a:tr>
              <a:tr h="384043">
                <a:tc>
                  <a:txBody>
                    <a:bodyPr/>
                    <a:lstStyle/>
                    <a:p>
                      <a:r>
                        <a:rPr lang="tr-TR" sz="2000" dirty="0" smtClean="0"/>
                        <a:t>Köy Sayısı</a:t>
                      </a:r>
                      <a:endParaRPr lang="tr-TR" sz="2000" dirty="0"/>
                    </a:p>
                  </a:txBody>
                  <a:tcPr/>
                </a:tc>
                <a:tc>
                  <a:txBody>
                    <a:bodyPr/>
                    <a:lstStyle/>
                    <a:p>
                      <a:pPr algn="r"/>
                      <a:r>
                        <a:rPr lang="tr-TR" sz="2000" dirty="0" smtClean="0"/>
                        <a:t>34 434 </a:t>
                      </a:r>
                      <a:endParaRPr lang="tr-TR" sz="2000" dirty="0"/>
                    </a:p>
                  </a:txBody>
                  <a:tcPr/>
                </a:tc>
                <a:tc>
                  <a:txBody>
                    <a:bodyPr/>
                    <a:lstStyle/>
                    <a:p>
                      <a:pPr algn="r"/>
                      <a:r>
                        <a:rPr lang="tr-TR" sz="2000" dirty="0" smtClean="0"/>
                        <a:t>18 214 </a:t>
                      </a:r>
                      <a:endParaRPr lang="tr-TR" sz="2000" dirty="0"/>
                    </a:p>
                  </a:txBody>
                  <a:tcPr/>
                </a:tc>
              </a:tr>
            </a:tbl>
          </a:graphicData>
        </a:graphic>
      </p:graphicFrame>
      <p:sp>
        <p:nvSpPr>
          <p:cNvPr id="6" name="5 Metin kutusu"/>
          <p:cNvSpPr txBox="1"/>
          <p:nvPr/>
        </p:nvSpPr>
        <p:spPr>
          <a:xfrm>
            <a:off x="5148064" y="6525344"/>
            <a:ext cx="3816424" cy="276999"/>
          </a:xfrm>
          <a:prstGeom prst="rect">
            <a:avLst/>
          </a:prstGeom>
          <a:noFill/>
        </p:spPr>
        <p:txBody>
          <a:bodyPr wrap="square" rtlCol="0">
            <a:spAutoFit/>
          </a:bodyPr>
          <a:lstStyle/>
          <a:p>
            <a:r>
              <a:rPr lang="tr-TR" sz="1200" dirty="0" smtClean="0"/>
              <a:t>Keleş, 2012; Gözler, 2013; Özçağlar, 1996; Keleş, 2014</a:t>
            </a:r>
            <a:endParaRPr lang="tr-TR" sz="1200" dirty="0"/>
          </a:p>
        </p:txBody>
      </p:sp>
      <p:pic>
        <p:nvPicPr>
          <p:cNvPr id="7" name="6 Resim" descr="logo.png"/>
          <p:cNvPicPr>
            <a:picLocks noChangeAspect="1"/>
          </p:cNvPicPr>
          <p:nvPr/>
        </p:nvPicPr>
        <p:blipFill>
          <a:blip r:embed="rId3" cstate="print"/>
          <a:stretch>
            <a:fillRect/>
          </a:stretch>
        </p:blipFill>
        <p:spPr>
          <a:xfrm>
            <a:off x="8604448" y="1"/>
            <a:ext cx="539552" cy="620687"/>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3" name="2 Metin kutusu"/>
          <p:cNvSpPr txBox="1"/>
          <p:nvPr/>
        </p:nvSpPr>
        <p:spPr>
          <a:xfrm>
            <a:off x="251520" y="332656"/>
            <a:ext cx="8424936" cy="6217087"/>
          </a:xfrm>
          <a:prstGeom prst="rect">
            <a:avLst/>
          </a:prstGeom>
          <a:noFill/>
        </p:spPr>
        <p:txBody>
          <a:bodyPr wrap="square" rtlCol="0">
            <a:spAutoFit/>
          </a:bodyPr>
          <a:lstStyle/>
          <a:p>
            <a:r>
              <a:rPr lang="tr-TR" sz="2000" dirty="0" smtClean="0"/>
              <a:t>1982 Anayasası 127.madde; </a:t>
            </a:r>
          </a:p>
          <a:p>
            <a:endParaRPr lang="tr-TR" sz="2000" dirty="0" smtClean="0"/>
          </a:p>
          <a:p>
            <a:r>
              <a:rPr lang="tr-TR" sz="2000" dirty="0" smtClean="0"/>
              <a:t>Köy halkının mahalli ortak ihtiyaçlarını karşılamak üzere kuruluş esasları ve karar organları yasayla belirtilen, seçmenler tarafından seçilerek oluşturulan kamu tüzelkişileri</a:t>
            </a:r>
          </a:p>
          <a:p>
            <a:endParaRPr lang="tr-TR" sz="2000" dirty="0" smtClean="0"/>
          </a:p>
          <a:p>
            <a:endParaRPr lang="tr-TR" sz="2000" dirty="0" smtClean="0"/>
          </a:p>
          <a:p>
            <a:r>
              <a:rPr lang="tr-TR" sz="2000" dirty="0" smtClean="0"/>
              <a:t>Köy yasası;</a:t>
            </a:r>
          </a:p>
          <a:p>
            <a:endParaRPr lang="tr-TR" sz="2000" dirty="0" smtClean="0"/>
          </a:p>
          <a:p>
            <a:r>
              <a:rPr lang="tr-TR" sz="2000" dirty="0" smtClean="0"/>
              <a:t>Cami, okul, otlak, yaylak, baltalık gibi orta malları bulunan ve toplu veya dağınık evlerde oturan insanlar bağ ve bahçe ve tarlaları ile birlikte bir köy oluştururlar</a:t>
            </a:r>
          </a:p>
          <a:p>
            <a:endParaRPr lang="tr-TR" sz="2000" dirty="0" smtClean="0"/>
          </a:p>
          <a:p>
            <a:r>
              <a:rPr lang="tr-TR" sz="2000" dirty="0" smtClean="0"/>
              <a:t>Köylerin yönetimi; muhtarlar ve ihtiyar heyetleri </a:t>
            </a:r>
          </a:p>
          <a:p>
            <a:endParaRPr lang="tr-TR" sz="2000" dirty="0" smtClean="0"/>
          </a:p>
          <a:p>
            <a:r>
              <a:rPr lang="tr-TR" sz="2000" dirty="0" smtClean="0"/>
              <a:t>Kırsal alan; </a:t>
            </a:r>
          </a:p>
          <a:p>
            <a:r>
              <a:rPr lang="tr-TR" sz="2000" dirty="0" smtClean="0"/>
              <a:t>kentsel alanların dışında kalan,</a:t>
            </a:r>
          </a:p>
          <a:p>
            <a:r>
              <a:rPr lang="tr-TR" sz="2000" dirty="0" smtClean="0"/>
              <a:t>nüfus yoğunluğu düşük </a:t>
            </a:r>
          </a:p>
          <a:p>
            <a:r>
              <a:rPr lang="tr-TR" sz="2000" dirty="0" smtClean="0"/>
              <a:t>temel geçim kaynağı tarım </a:t>
            </a:r>
          </a:p>
          <a:p>
            <a:r>
              <a:rPr lang="tr-TR" sz="2000" dirty="0" smtClean="0"/>
              <a:t>doğal kaynaklar ve doğal çevre </a:t>
            </a:r>
          </a:p>
          <a:p>
            <a:endParaRPr lang="tr-TR" dirty="0" smtClean="0"/>
          </a:p>
        </p:txBody>
      </p:sp>
      <p:pic>
        <p:nvPicPr>
          <p:cNvPr id="4" name="3 Resim" descr="logo.png"/>
          <p:cNvPicPr>
            <a:picLocks noChangeAspect="1"/>
          </p:cNvPicPr>
          <p:nvPr/>
        </p:nvPicPr>
        <p:blipFill>
          <a:blip r:embed="rId3" cstate="print"/>
          <a:stretch>
            <a:fillRect/>
          </a:stretch>
        </p:blipFill>
        <p:spPr>
          <a:xfrm>
            <a:off x="8604448" y="1"/>
            <a:ext cx="539552" cy="620687"/>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3" name="2 Metin kutusu"/>
          <p:cNvSpPr txBox="1"/>
          <p:nvPr/>
        </p:nvSpPr>
        <p:spPr>
          <a:xfrm>
            <a:off x="251520" y="476672"/>
            <a:ext cx="8640960" cy="3477875"/>
          </a:xfrm>
          <a:prstGeom prst="rect">
            <a:avLst/>
          </a:prstGeom>
          <a:noFill/>
        </p:spPr>
        <p:txBody>
          <a:bodyPr wrap="square" rtlCol="0">
            <a:spAutoFit/>
          </a:bodyPr>
          <a:lstStyle/>
          <a:p>
            <a:r>
              <a:rPr lang="tr-TR" sz="2000" dirty="0" smtClean="0"/>
              <a:t>●Köylerin yönetim hakları</a:t>
            </a:r>
          </a:p>
          <a:p>
            <a:endParaRPr lang="tr-TR" sz="2000" dirty="0" smtClean="0"/>
          </a:p>
          <a:p>
            <a:r>
              <a:rPr lang="tr-TR" sz="2000" dirty="0" smtClean="0"/>
              <a:t>● Köyün özel mülkiyetinde bulunan taşınmaz ve taşınır mallar </a:t>
            </a:r>
          </a:p>
          <a:p>
            <a:endParaRPr lang="tr-TR" sz="2000" dirty="0" smtClean="0"/>
          </a:p>
          <a:p>
            <a:r>
              <a:rPr lang="tr-TR" sz="2000" dirty="0" smtClean="0"/>
              <a:t>● Hazinenin özel mülkiyetindeki veya devletin hüküm ve tasarrufu altındaki taşınmazlardan köy tüzel kişiliklerine tahsis edilmiş olan yerler</a:t>
            </a:r>
          </a:p>
          <a:p>
            <a:endParaRPr lang="tr-TR" sz="2000" dirty="0" smtClean="0"/>
          </a:p>
          <a:p>
            <a:endParaRPr lang="tr-TR" sz="2000" dirty="0" smtClean="0"/>
          </a:p>
          <a:p>
            <a:r>
              <a:rPr lang="tr-TR" sz="2000" b="1" dirty="0" smtClean="0"/>
              <a:t>Köylünün taşınır ve taşınmazları kullanmaya devam etmelerine ilişkin ve kullanım hakkında değişiklik yaratacak herhangi bir plan ve imar uygulamasını engelleyici kural</a:t>
            </a:r>
            <a:endParaRPr lang="tr-TR" sz="20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3" name="2 Metin kutusu"/>
          <p:cNvSpPr txBox="1"/>
          <p:nvPr/>
        </p:nvSpPr>
        <p:spPr>
          <a:xfrm>
            <a:off x="107504" y="188640"/>
            <a:ext cx="9036495" cy="5878532"/>
          </a:xfrm>
          <a:prstGeom prst="rect">
            <a:avLst/>
          </a:prstGeom>
          <a:noFill/>
        </p:spPr>
        <p:txBody>
          <a:bodyPr wrap="square" rtlCol="0">
            <a:spAutoFit/>
          </a:bodyPr>
          <a:lstStyle/>
          <a:p>
            <a:pPr algn="just"/>
            <a:endParaRPr lang="tr-TR" dirty="0" smtClean="0"/>
          </a:p>
          <a:p>
            <a:pPr algn="just"/>
            <a:r>
              <a:rPr lang="tr-TR" sz="2000" dirty="0" smtClean="0"/>
              <a:t>Köylünün yasanın uygulanma sürecinde karşı karşıya geleceği durumlar; (31.12.2017)</a:t>
            </a:r>
          </a:p>
          <a:p>
            <a:pPr algn="just"/>
            <a:endParaRPr lang="tr-TR" sz="2000" dirty="0" smtClean="0"/>
          </a:p>
          <a:p>
            <a:pPr algn="just"/>
            <a:r>
              <a:rPr lang="tr-TR" sz="2000" dirty="0" smtClean="0"/>
              <a:t>●emlak ve arazi vergisinin yürürlüğe girmesi, </a:t>
            </a:r>
          </a:p>
          <a:p>
            <a:pPr algn="just"/>
            <a:r>
              <a:rPr lang="tr-TR" sz="2000" dirty="0" smtClean="0"/>
              <a:t>●içme suyu ve tarımsal sulama maliyeti </a:t>
            </a:r>
          </a:p>
          <a:p>
            <a:pPr algn="just"/>
            <a:r>
              <a:rPr lang="tr-TR" sz="2000" dirty="0" smtClean="0"/>
              <a:t>●belediye yönetiminin köy yaşamına getirdiği kentsel maliyetler </a:t>
            </a:r>
          </a:p>
          <a:p>
            <a:pPr algn="just"/>
            <a:endParaRPr lang="tr-TR" sz="2000" dirty="0" smtClean="0"/>
          </a:p>
          <a:p>
            <a:pPr algn="just"/>
            <a:endParaRPr lang="tr-TR" sz="2000" dirty="0" smtClean="0"/>
          </a:p>
          <a:p>
            <a:pPr algn="just"/>
            <a:endParaRPr lang="tr-TR" sz="2000" dirty="0" smtClean="0"/>
          </a:p>
          <a:p>
            <a:pPr algn="just"/>
            <a:r>
              <a:rPr lang="tr-TR" sz="2000" b="1" dirty="0" smtClean="0"/>
              <a:t>kimlik ve aidiyet duygusunun kaybı, </a:t>
            </a:r>
          </a:p>
          <a:p>
            <a:pPr algn="just"/>
            <a:r>
              <a:rPr lang="tr-TR" sz="2000" b="1" dirty="0" smtClean="0"/>
              <a:t>taşınır ve taşınmaz mallarının köyün elinden alınması, </a:t>
            </a:r>
          </a:p>
          <a:p>
            <a:pPr algn="just"/>
            <a:r>
              <a:rPr lang="tr-TR" sz="2000" b="1" dirty="0" smtClean="0"/>
              <a:t>içme ve kullanma suları için ödenecek ücretler nedeniyle tarımsal etkinliğin güçleşmesi, </a:t>
            </a:r>
          </a:p>
          <a:p>
            <a:pPr algn="just"/>
            <a:r>
              <a:rPr lang="tr-TR" sz="2000" b="1" dirty="0" smtClean="0"/>
              <a:t>genel olarak artan vergiler ve harçlar </a:t>
            </a:r>
          </a:p>
          <a:p>
            <a:pPr algn="just"/>
            <a:r>
              <a:rPr lang="tr-TR" sz="2000" b="1" dirty="0" smtClean="0"/>
              <a:t>köyün yaşam masraflarının kentlere oranla daha düşük olması artısının yitirilmesi</a:t>
            </a:r>
          </a:p>
          <a:p>
            <a:pPr algn="just"/>
            <a:r>
              <a:rPr lang="tr-TR" sz="2000" b="1" dirty="0" smtClean="0"/>
              <a:t>tarımsal yapının olumsuz dönüşümü </a:t>
            </a:r>
          </a:p>
          <a:p>
            <a:pPr algn="just"/>
            <a:r>
              <a:rPr lang="tr-TR" sz="2000" b="1" dirty="0" smtClean="0"/>
              <a:t>küçük köylü işletmelerin tasfiyesinin hızlanması</a:t>
            </a:r>
          </a:p>
          <a:p>
            <a:pPr algn="just"/>
            <a:r>
              <a:rPr lang="tr-TR" sz="2000" b="1" dirty="0" smtClean="0"/>
              <a:t> </a:t>
            </a:r>
          </a:p>
          <a:p>
            <a:endParaRPr lang="tr-TR" dirty="0"/>
          </a:p>
        </p:txBody>
      </p:sp>
      <p:sp>
        <p:nvSpPr>
          <p:cNvPr id="5" name="4 Metin kutusu"/>
          <p:cNvSpPr txBox="1"/>
          <p:nvPr/>
        </p:nvSpPr>
        <p:spPr>
          <a:xfrm>
            <a:off x="7164288" y="6525344"/>
            <a:ext cx="952953" cy="369332"/>
          </a:xfrm>
          <a:prstGeom prst="rect">
            <a:avLst/>
          </a:prstGeom>
          <a:noFill/>
        </p:spPr>
        <p:txBody>
          <a:bodyPr wrap="square" rtlCol="0">
            <a:spAutoFit/>
          </a:bodyPr>
          <a:lstStyle/>
          <a:p>
            <a:r>
              <a:rPr lang="tr-TR" dirty="0" smtClean="0"/>
              <a:t> </a:t>
            </a:r>
            <a:r>
              <a:rPr lang="tr-TR" sz="1200" dirty="0" smtClean="0"/>
              <a:t>Keleş, 2014</a:t>
            </a:r>
            <a:endParaRPr lang="tr-TR" sz="1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3" name="2 Metin kutusu"/>
          <p:cNvSpPr txBox="1"/>
          <p:nvPr/>
        </p:nvSpPr>
        <p:spPr>
          <a:xfrm>
            <a:off x="323528" y="0"/>
            <a:ext cx="8640960" cy="6494085"/>
          </a:xfrm>
          <a:prstGeom prst="rect">
            <a:avLst/>
          </a:prstGeom>
          <a:noFill/>
        </p:spPr>
        <p:txBody>
          <a:bodyPr wrap="square" rtlCol="0">
            <a:spAutoFit/>
          </a:bodyPr>
          <a:lstStyle/>
          <a:p>
            <a:pPr algn="just"/>
            <a:endParaRPr lang="tr-TR" dirty="0" smtClean="0"/>
          </a:p>
          <a:p>
            <a:pPr algn="just"/>
            <a:endParaRPr lang="tr-TR" dirty="0" smtClean="0"/>
          </a:p>
          <a:p>
            <a:pPr algn="just"/>
            <a:r>
              <a:rPr lang="tr-TR" sz="2000" dirty="0" smtClean="0"/>
              <a:t>●Orman köyleri ve orman köylüsüne tanınan hak, sorumluluk ve imtiyazların orman köyünden mahalleye dönüşen yerler için devam etmesi</a:t>
            </a:r>
          </a:p>
          <a:p>
            <a:pPr algn="just"/>
            <a:endParaRPr lang="tr-TR" sz="2000" dirty="0" smtClean="0"/>
          </a:p>
          <a:p>
            <a:pPr algn="just"/>
            <a:r>
              <a:rPr lang="tr-TR" sz="2000" dirty="0" smtClean="0"/>
              <a:t>●Mer'a Yasası kuralları çerçevesinde bir belediyeye katılarak mahalleye dönüşen köy, köy bağlısı ve belediyelerce kullanılan mer'a, yaylak, kışlak gibi yerlerden bu mahalle sakinlerinin ve varsa diğer hak sahiplerinin yararlanmaya devam etmesi</a:t>
            </a:r>
          </a:p>
          <a:p>
            <a:pPr algn="just"/>
            <a:endParaRPr lang="tr-TR" sz="2000" dirty="0" smtClean="0"/>
          </a:p>
          <a:p>
            <a:pPr algn="just"/>
            <a:r>
              <a:rPr lang="tr-TR" sz="2000" b="1" dirty="0" smtClean="0"/>
              <a:t>Büyükşehir belediyelerinin hazırladığı plan ve yatırımlar uyarınca amaç dışı kullanım kararını alma sürecinin kolaylaşacağı ve orman ve mer'a alanlarının korunmasının giderek zorlaşması. </a:t>
            </a:r>
          </a:p>
          <a:p>
            <a:pPr algn="just"/>
            <a:endParaRPr lang="tr-TR" sz="2000" dirty="0" smtClean="0"/>
          </a:p>
          <a:p>
            <a:pPr algn="just"/>
            <a:endParaRPr lang="tr-TR" sz="2000" dirty="0" smtClean="0"/>
          </a:p>
          <a:p>
            <a:pPr algn="just"/>
            <a:r>
              <a:rPr lang="tr-TR" sz="2000" dirty="0" smtClean="0"/>
              <a:t>Orman ve mer'a alanlarının kullanımı ve korunmasının yasal bir dayanağının kalmaması </a:t>
            </a:r>
          </a:p>
          <a:p>
            <a:pPr algn="just"/>
            <a:endParaRPr lang="tr-TR" sz="2000" dirty="0" smtClean="0"/>
          </a:p>
          <a:p>
            <a:pPr algn="just"/>
            <a:r>
              <a:rPr lang="tr-TR" sz="2000" dirty="0" smtClean="0"/>
              <a:t>Anayasa Mahkemesinin köy tüzel kişiliğine tahsis edilen veya </a:t>
            </a:r>
          </a:p>
          <a:p>
            <a:pPr algn="just"/>
            <a:r>
              <a:rPr lang="tr-TR" sz="2000" dirty="0" smtClean="0"/>
              <a:t>öteden beri bu amaçla kullanılan mer'alarla belediye sınırları </a:t>
            </a:r>
          </a:p>
          <a:p>
            <a:pPr algn="just"/>
            <a:r>
              <a:rPr lang="tr-TR" sz="2000" dirty="0" smtClean="0"/>
              <a:t>içerisinde yer alan mer'aların aynı hukuksal koşullarda </a:t>
            </a:r>
          </a:p>
          <a:p>
            <a:pPr algn="just"/>
            <a:r>
              <a:rPr lang="tr-TR" sz="2000" dirty="0" smtClean="0"/>
              <a:t>bulunmadığını onaylayan kararı </a:t>
            </a:r>
            <a:endParaRPr lang="tr-TR"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1660</TotalTime>
  <Words>774</Words>
  <Application>Microsoft Office PowerPoint</Application>
  <PresentationFormat>Ekran Gösterisi (4:3)</PresentationFormat>
  <Paragraphs>247</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dc:creator>
  <cp:lastModifiedBy>Sema</cp:lastModifiedBy>
  <cp:revision>69</cp:revision>
  <dcterms:created xsi:type="dcterms:W3CDTF">2012-03-14T13:59:29Z</dcterms:created>
  <dcterms:modified xsi:type="dcterms:W3CDTF">2017-03-28T10:36:07Z</dcterms:modified>
</cp:coreProperties>
</file>