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7BA8210-B45F-4B45-A09B-1F0042F2BA55}"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50E6E9-217C-4767-96E6-A146FA9622FA}" type="slidenum">
              <a:rPr lang="tr-TR" smtClean="0"/>
              <a:t>‹#›</a:t>
            </a:fld>
            <a:endParaRPr lang="tr-TR"/>
          </a:p>
        </p:txBody>
      </p:sp>
    </p:spTree>
    <p:extLst>
      <p:ext uri="{BB962C8B-B14F-4D97-AF65-F5344CB8AC3E}">
        <p14:creationId xmlns:p14="http://schemas.microsoft.com/office/powerpoint/2010/main" val="3663411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BA8210-B45F-4B45-A09B-1F0042F2BA55}"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50E6E9-217C-4767-96E6-A146FA9622FA}" type="slidenum">
              <a:rPr lang="tr-TR" smtClean="0"/>
              <a:t>‹#›</a:t>
            </a:fld>
            <a:endParaRPr lang="tr-TR"/>
          </a:p>
        </p:txBody>
      </p:sp>
    </p:spTree>
    <p:extLst>
      <p:ext uri="{BB962C8B-B14F-4D97-AF65-F5344CB8AC3E}">
        <p14:creationId xmlns:p14="http://schemas.microsoft.com/office/powerpoint/2010/main" val="2483733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BA8210-B45F-4B45-A09B-1F0042F2BA55}"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50E6E9-217C-4767-96E6-A146FA9622FA}" type="slidenum">
              <a:rPr lang="tr-TR" smtClean="0"/>
              <a:t>‹#›</a:t>
            </a:fld>
            <a:endParaRPr lang="tr-TR"/>
          </a:p>
        </p:txBody>
      </p:sp>
    </p:spTree>
    <p:extLst>
      <p:ext uri="{BB962C8B-B14F-4D97-AF65-F5344CB8AC3E}">
        <p14:creationId xmlns:p14="http://schemas.microsoft.com/office/powerpoint/2010/main" val="1893261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BA8210-B45F-4B45-A09B-1F0042F2BA55}"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50E6E9-217C-4767-96E6-A146FA9622FA}" type="slidenum">
              <a:rPr lang="tr-TR" smtClean="0"/>
              <a:t>‹#›</a:t>
            </a:fld>
            <a:endParaRPr lang="tr-TR"/>
          </a:p>
        </p:txBody>
      </p:sp>
    </p:spTree>
    <p:extLst>
      <p:ext uri="{BB962C8B-B14F-4D97-AF65-F5344CB8AC3E}">
        <p14:creationId xmlns:p14="http://schemas.microsoft.com/office/powerpoint/2010/main" val="1312304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7BA8210-B45F-4B45-A09B-1F0042F2BA55}" type="datetimeFigureOut">
              <a:rPr lang="tr-TR" smtClean="0"/>
              <a:t>18.03.2020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50E6E9-217C-4767-96E6-A146FA9622FA}" type="slidenum">
              <a:rPr lang="tr-TR" smtClean="0"/>
              <a:t>‹#›</a:t>
            </a:fld>
            <a:endParaRPr lang="tr-TR"/>
          </a:p>
        </p:txBody>
      </p:sp>
    </p:spTree>
    <p:extLst>
      <p:ext uri="{BB962C8B-B14F-4D97-AF65-F5344CB8AC3E}">
        <p14:creationId xmlns:p14="http://schemas.microsoft.com/office/powerpoint/2010/main" val="4231146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7BA8210-B45F-4B45-A09B-1F0042F2BA55}"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50E6E9-217C-4767-96E6-A146FA9622FA}" type="slidenum">
              <a:rPr lang="tr-TR" smtClean="0"/>
              <a:t>‹#›</a:t>
            </a:fld>
            <a:endParaRPr lang="tr-TR"/>
          </a:p>
        </p:txBody>
      </p:sp>
    </p:spTree>
    <p:extLst>
      <p:ext uri="{BB962C8B-B14F-4D97-AF65-F5344CB8AC3E}">
        <p14:creationId xmlns:p14="http://schemas.microsoft.com/office/powerpoint/2010/main" val="2863196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7BA8210-B45F-4B45-A09B-1F0042F2BA55}" type="datetimeFigureOut">
              <a:rPr lang="tr-TR" smtClean="0"/>
              <a:t>18.03.2020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150E6E9-217C-4767-96E6-A146FA9622FA}" type="slidenum">
              <a:rPr lang="tr-TR" smtClean="0"/>
              <a:t>‹#›</a:t>
            </a:fld>
            <a:endParaRPr lang="tr-TR"/>
          </a:p>
        </p:txBody>
      </p:sp>
    </p:spTree>
    <p:extLst>
      <p:ext uri="{BB962C8B-B14F-4D97-AF65-F5344CB8AC3E}">
        <p14:creationId xmlns:p14="http://schemas.microsoft.com/office/powerpoint/2010/main" val="664691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7BA8210-B45F-4B45-A09B-1F0042F2BA55}" type="datetimeFigureOut">
              <a:rPr lang="tr-TR" smtClean="0"/>
              <a:t>18.03.2020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150E6E9-217C-4767-96E6-A146FA9622FA}" type="slidenum">
              <a:rPr lang="tr-TR" smtClean="0"/>
              <a:t>‹#›</a:t>
            </a:fld>
            <a:endParaRPr lang="tr-TR"/>
          </a:p>
        </p:txBody>
      </p:sp>
    </p:spTree>
    <p:extLst>
      <p:ext uri="{BB962C8B-B14F-4D97-AF65-F5344CB8AC3E}">
        <p14:creationId xmlns:p14="http://schemas.microsoft.com/office/powerpoint/2010/main" val="3711600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7BA8210-B45F-4B45-A09B-1F0042F2BA55}" type="datetimeFigureOut">
              <a:rPr lang="tr-TR" smtClean="0"/>
              <a:t>18.03.2020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150E6E9-217C-4767-96E6-A146FA9622FA}" type="slidenum">
              <a:rPr lang="tr-TR" smtClean="0"/>
              <a:t>‹#›</a:t>
            </a:fld>
            <a:endParaRPr lang="tr-TR"/>
          </a:p>
        </p:txBody>
      </p:sp>
    </p:spTree>
    <p:extLst>
      <p:ext uri="{BB962C8B-B14F-4D97-AF65-F5344CB8AC3E}">
        <p14:creationId xmlns:p14="http://schemas.microsoft.com/office/powerpoint/2010/main" val="143550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7BA8210-B45F-4B45-A09B-1F0042F2BA55}"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50E6E9-217C-4767-96E6-A146FA9622FA}" type="slidenum">
              <a:rPr lang="tr-TR" smtClean="0"/>
              <a:t>‹#›</a:t>
            </a:fld>
            <a:endParaRPr lang="tr-TR"/>
          </a:p>
        </p:txBody>
      </p:sp>
    </p:spTree>
    <p:extLst>
      <p:ext uri="{BB962C8B-B14F-4D97-AF65-F5344CB8AC3E}">
        <p14:creationId xmlns:p14="http://schemas.microsoft.com/office/powerpoint/2010/main" val="3795250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7BA8210-B45F-4B45-A09B-1F0042F2BA55}" type="datetimeFigureOut">
              <a:rPr lang="tr-TR" smtClean="0"/>
              <a:t>18.03.2020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50E6E9-217C-4767-96E6-A146FA9622FA}" type="slidenum">
              <a:rPr lang="tr-TR" smtClean="0"/>
              <a:t>‹#›</a:t>
            </a:fld>
            <a:endParaRPr lang="tr-TR"/>
          </a:p>
        </p:txBody>
      </p:sp>
    </p:spTree>
    <p:extLst>
      <p:ext uri="{BB962C8B-B14F-4D97-AF65-F5344CB8AC3E}">
        <p14:creationId xmlns:p14="http://schemas.microsoft.com/office/powerpoint/2010/main" val="745182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BA8210-B45F-4B45-A09B-1F0042F2BA55}" type="datetimeFigureOut">
              <a:rPr lang="tr-TR" smtClean="0"/>
              <a:t>18.03.2020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50E6E9-217C-4767-96E6-A146FA9622FA}" type="slidenum">
              <a:rPr lang="tr-TR" smtClean="0"/>
              <a:t>‹#›</a:t>
            </a:fld>
            <a:endParaRPr lang="tr-TR"/>
          </a:p>
        </p:txBody>
      </p:sp>
    </p:spTree>
    <p:extLst>
      <p:ext uri="{BB962C8B-B14F-4D97-AF65-F5344CB8AC3E}">
        <p14:creationId xmlns:p14="http://schemas.microsoft.com/office/powerpoint/2010/main" val="3770070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7. ders</a:t>
            </a:r>
            <a:endParaRPr lang="tr-TR" dirty="0"/>
          </a:p>
        </p:txBody>
      </p:sp>
    </p:spTree>
    <p:extLst>
      <p:ext uri="{BB962C8B-B14F-4D97-AF65-F5344CB8AC3E}">
        <p14:creationId xmlns:p14="http://schemas.microsoft.com/office/powerpoint/2010/main" val="2969258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Eşsüremlilik-artsüremlilik</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tr-TR" b="1" dirty="0"/>
              <a:t>1. birincisi </a:t>
            </a:r>
            <a:r>
              <a:rPr lang="tr-TR" b="1" dirty="0" err="1"/>
              <a:t>artsuremlidir</a:t>
            </a:r>
            <a:r>
              <a:rPr lang="tr-TR" b="1" dirty="0"/>
              <a:t>: </a:t>
            </a:r>
            <a:r>
              <a:rPr lang="tr-TR" b="1" i="1" dirty="0" err="1"/>
              <a:t>dh</a:t>
            </a:r>
            <a:r>
              <a:rPr lang="tr-TR" b="1" i="1" dirty="0"/>
              <a:t> </a:t>
            </a:r>
            <a:r>
              <a:rPr lang="tr-TR" b="1" dirty="0"/>
              <a:t>bicimi </a:t>
            </a:r>
            <a:r>
              <a:rPr lang="tr-TR" b="1" i="1" dirty="0" err="1"/>
              <a:t>th</a:t>
            </a:r>
            <a:r>
              <a:rPr lang="tr-TR" b="1" i="1" dirty="0"/>
              <a:t> </a:t>
            </a:r>
            <a:r>
              <a:rPr lang="tr-TR" b="1" dirty="0"/>
              <a:t>olmuştur,</a:t>
            </a:r>
            <a:endParaRPr lang="tr-TR" dirty="0"/>
          </a:p>
          <a:p>
            <a:pPr marL="0" indent="0">
              <a:buNone/>
            </a:pPr>
            <a:r>
              <a:rPr lang="tr-TR" b="1" dirty="0"/>
              <a:t>2. </a:t>
            </a:r>
            <a:r>
              <a:rPr lang="tr-TR" b="1" dirty="0" err="1"/>
              <a:t>sozcuğun</a:t>
            </a:r>
            <a:r>
              <a:rPr lang="tr-TR" b="1" dirty="0"/>
              <a:t> oluşturduğu </a:t>
            </a:r>
            <a:r>
              <a:rPr lang="tr-TR" b="1" dirty="0" err="1"/>
              <a:t>butunle</a:t>
            </a:r>
            <a:r>
              <a:rPr lang="tr-TR" b="1" dirty="0"/>
              <a:t> vurgu</a:t>
            </a:r>
            <a:r>
              <a:rPr lang="tr-TR" dirty="0"/>
              <a:t> </a:t>
            </a:r>
            <a:r>
              <a:rPr lang="tr-TR" b="1" dirty="0"/>
              <a:t>arasındaki </a:t>
            </a:r>
            <a:r>
              <a:rPr lang="tr-TR" b="1" dirty="0"/>
              <a:t>bir bağıntıyı, aynı anda birlikte bulunan iki </a:t>
            </a:r>
            <a:r>
              <a:rPr lang="tr-TR" b="1" dirty="0" err="1"/>
              <a:t>oğe</a:t>
            </a:r>
            <a:r>
              <a:rPr lang="tr-TR" dirty="0"/>
              <a:t> </a:t>
            </a:r>
            <a:r>
              <a:rPr lang="tr-TR" b="1" dirty="0"/>
              <a:t>arasındaki </a:t>
            </a:r>
            <a:r>
              <a:rPr lang="tr-TR" b="1" dirty="0"/>
              <a:t>bir tur </a:t>
            </a:r>
            <a:r>
              <a:rPr lang="tr-TR" b="1" dirty="0" err="1"/>
              <a:t>sozleşmeyi</a:t>
            </a:r>
            <a:r>
              <a:rPr lang="tr-TR" b="1" dirty="0"/>
              <a:t> dile getirir: Bu, </a:t>
            </a:r>
            <a:r>
              <a:rPr lang="tr-TR" b="1" dirty="0" err="1"/>
              <a:t>eşsuremli</a:t>
            </a:r>
            <a:r>
              <a:rPr lang="tr-TR" b="1" dirty="0"/>
              <a:t> </a:t>
            </a:r>
            <a:r>
              <a:rPr lang="tr-TR" b="1" dirty="0"/>
              <a:t>bir yasadır</a:t>
            </a:r>
            <a:r>
              <a:rPr lang="tr-TR" b="1" dirty="0"/>
              <a:t>. </a:t>
            </a:r>
            <a:endParaRPr lang="tr-TR" b="1" dirty="0"/>
          </a:p>
          <a:p>
            <a:pPr marL="0" indent="0">
              <a:buNone/>
            </a:pPr>
            <a:r>
              <a:rPr lang="tr-TR" b="1" dirty="0"/>
              <a:t>3. </a:t>
            </a:r>
            <a:r>
              <a:rPr lang="tr-TR" b="1" dirty="0"/>
              <a:t>A</a:t>
            </a:r>
            <a:r>
              <a:rPr lang="tr-TR" b="1" dirty="0"/>
              <a:t>ynı </a:t>
            </a:r>
            <a:r>
              <a:rPr lang="tr-TR" b="1" dirty="0" err="1"/>
              <a:t>ozelliği</a:t>
            </a:r>
            <a:r>
              <a:rPr lang="tr-TR" b="1" dirty="0"/>
              <a:t> taşır: </a:t>
            </a:r>
            <a:r>
              <a:rPr lang="tr-TR" b="1" dirty="0" err="1"/>
              <a:t>Cunku</a:t>
            </a:r>
            <a:r>
              <a:rPr lang="tr-TR" b="1" dirty="0"/>
              <a:t> </a:t>
            </a:r>
            <a:r>
              <a:rPr lang="tr-TR" b="1" dirty="0" err="1"/>
              <a:t>sozcuğun</a:t>
            </a:r>
            <a:r>
              <a:rPr lang="tr-TR" dirty="0"/>
              <a:t> </a:t>
            </a:r>
            <a:r>
              <a:rPr lang="tr-TR" b="1" dirty="0"/>
              <a:t>birlik </a:t>
            </a:r>
            <a:r>
              <a:rPr lang="tr-TR" b="1" dirty="0"/>
              <a:t>ve </a:t>
            </a:r>
            <a:r>
              <a:rPr lang="tr-TR" b="1" dirty="0" err="1"/>
              <a:t>butunluğuyle</a:t>
            </a:r>
            <a:r>
              <a:rPr lang="tr-TR" b="1" dirty="0"/>
              <a:t> sonunu ilgilendirir. </a:t>
            </a:r>
            <a:endParaRPr lang="tr-TR" b="1" dirty="0"/>
          </a:p>
          <a:p>
            <a:pPr marL="0" indent="0">
              <a:buNone/>
            </a:pPr>
            <a:r>
              <a:rPr lang="tr-TR" b="1" dirty="0"/>
              <a:t>4. </a:t>
            </a:r>
            <a:r>
              <a:rPr lang="tr-TR" b="1" dirty="0" err="1"/>
              <a:t>Dorduncu</a:t>
            </a:r>
            <a:r>
              <a:rPr lang="tr-TR" b="1" dirty="0"/>
              <a:t>, </a:t>
            </a:r>
            <a:r>
              <a:rPr lang="tr-TR" b="1" dirty="0"/>
              <a:t>beşinci</a:t>
            </a:r>
            <a:r>
              <a:rPr lang="tr-TR" dirty="0"/>
              <a:t> </a:t>
            </a:r>
            <a:r>
              <a:rPr lang="tr-TR" b="1" dirty="0"/>
              <a:t>ve </a:t>
            </a:r>
            <a:r>
              <a:rPr lang="tr-TR" b="1" dirty="0"/>
              <a:t>altıncı yasalar </a:t>
            </a:r>
            <a:r>
              <a:rPr lang="tr-TR" b="1" dirty="0" err="1"/>
              <a:t>artsuremlidir</a:t>
            </a:r>
            <a:r>
              <a:rPr lang="tr-TR" b="1" dirty="0"/>
              <a:t>; </a:t>
            </a:r>
            <a:r>
              <a:rPr lang="tr-TR" b="1" i="1" dirty="0"/>
              <a:t>s, h </a:t>
            </a:r>
            <a:r>
              <a:rPr lang="tr-TR" b="1" dirty="0"/>
              <a:t>olmuştur; </a:t>
            </a:r>
            <a:r>
              <a:rPr lang="tr-TR" b="1" i="1" dirty="0"/>
              <a:t>-n, </a:t>
            </a:r>
            <a:r>
              <a:rPr lang="tr-TR" b="1" dirty="0"/>
              <a:t>m’nin </a:t>
            </a:r>
            <a:r>
              <a:rPr lang="tr-TR" b="1" dirty="0"/>
              <a:t>yerini</a:t>
            </a:r>
            <a:r>
              <a:rPr lang="tr-TR" dirty="0"/>
              <a:t> </a:t>
            </a:r>
            <a:r>
              <a:rPr lang="tr-TR" b="1" dirty="0"/>
              <a:t>almıştır</a:t>
            </a:r>
            <a:r>
              <a:rPr lang="tr-TR" b="1" dirty="0"/>
              <a:t>; </a:t>
            </a:r>
            <a:r>
              <a:rPr lang="tr-TR" b="1" i="1" dirty="0"/>
              <a:t>-t, k, </a:t>
            </a:r>
            <a:r>
              <a:rPr lang="tr-TR" b="1" dirty="0"/>
              <a:t>vb. </a:t>
            </a:r>
            <a:r>
              <a:rPr lang="tr-TR" b="1" dirty="0" err="1"/>
              <a:t>hicbir</a:t>
            </a:r>
            <a:r>
              <a:rPr lang="tr-TR" b="1" dirty="0"/>
              <a:t> iz bırakmadan yitip gitmiştir.</a:t>
            </a:r>
            <a:endParaRPr lang="tr-TR" dirty="0"/>
          </a:p>
          <a:p>
            <a:pPr marL="0" indent="0">
              <a:buNone/>
            </a:pPr>
            <a:r>
              <a:rPr lang="tr-TR" b="1" dirty="0"/>
              <a:t>5.Ayrıca</a:t>
            </a:r>
            <a:r>
              <a:rPr lang="tr-TR" b="1" dirty="0"/>
              <a:t>, </a:t>
            </a:r>
            <a:r>
              <a:rPr lang="tr-TR" b="1" dirty="0" err="1"/>
              <a:t>ucuncu</a:t>
            </a:r>
            <a:r>
              <a:rPr lang="tr-TR" b="1" dirty="0"/>
              <a:t> yasanın beşinci ve altıncı </a:t>
            </a:r>
            <a:r>
              <a:rPr lang="tr-TR" b="1" dirty="0"/>
              <a:t>yasaların </a:t>
            </a:r>
            <a:r>
              <a:rPr lang="tr-TR" b="1" dirty="0"/>
              <a:t>sonucu</a:t>
            </a:r>
            <a:endParaRPr lang="tr-TR" dirty="0"/>
          </a:p>
          <a:p>
            <a:pPr marL="0" indent="0">
              <a:buNone/>
            </a:pPr>
            <a:r>
              <a:rPr lang="tr-TR" b="1" dirty="0"/>
              <a:t>olduğunu da </a:t>
            </a:r>
            <a:r>
              <a:rPr lang="tr-TR" b="1" dirty="0" err="1"/>
              <a:t>goz</a:t>
            </a:r>
            <a:r>
              <a:rPr lang="tr-TR" b="1" dirty="0"/>
              <a:t> </a:t>
            </a:r>
            <a:r>
              <a:rPr lang="tr-TR" b="1" dirty="0" err="1"/>
              <a:t>onunde</a:t>
            </a:r>
            <a:r>
              <a:rPr lang="tr-TR" b="1" dirty="0"/>
              <a:t> bulundurmak gerekir: iki </a:t>
            </a:r>
            <a:r>
              <a:rPr lang="tr-TR" b="1" dirty="0" err="1"/>
              <a:t>artsuremli</a:t>
            </a:r>
            <a:r>
              <a:rPr lang="tr-TR" dirty="0"/>
              <a:t> </a:t>
            </a:r>
            <a:r>
              <a:rPr lang="tr-TR" b="1" dirty="0"/>
              <a:t>olgu </a:t>
            </a:r>
            <a:r>
              <a:rPr lang="tr-TR" b="1" dirty="0"/>
              <a:t>bir </a:t>
            </a:r>
            <a:r>
              <a:rPr lang="tr-TR" b="1" dirty="0" err="1"/>
              <a:t>eşsuremli</a:t>
            </a:r>
            <a:r>
              <a:rPr lang="tr-TR" b="1" dirty="0"/>
              <a:t> olgu yaratmıştır.</a:t>
            </a:r>
            <a:endParaRPr lang="tr-TR" dirty="0"/>
          </a:p>
          <a:p>
            <a:pPr marL="0" indent="0">
              <a:buNone/>
            </a:pPr>
            <a:endParaRPr lang="tr-TR" dirty="0"/>
          </a:p>
        </p:txBody>
      </p:sp>
    </p:spTree>
    <p:extLst>
      <p:ext uri="{BB962C8B-B14F-4D97-AF65-F5344CB8AC3E}">
        <p14:creationId xmlns:p14="http://schemas.microsoft.com/office/powerpoint/2010/main" val="37023815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Eşsüremlilik-artsüremlilik</a:t>
            </a:r>
            <a:endParaRPr lang="tr-TR" dirty="0"/>
          </a:p>
        </p:txBody>
      </p:sp>
      <p:sp>
        <p:nvSpPr>
          <p:cNvPr id="3" name="İçerik Yer Tutucusu 2"/>
          <p:cNvSpPr>
            <a:spLocks noGrp="1"/>
          </p:cNvSpPr>
          <p:nvPr>
            <p:ph idx="1"/>
          </p:nvPr>
        </p:nvSpPr>
        <p:spPr/>
        <p:txBody>
          <a:bodyPr>
            <a:normAutofit/>
          </a:bodyPr>
          <a:lstStyle/>
          <a:p>
            <a:pPr marL="0" indent="0">
              <a:buNone/>
            </a:pPr>
            <a:r>
              <a:rPr lang="tr-TR" b="1" i="1" dirty="0" err="1"/>
              <a:t>Eşsuremli</a:t>
            </a:r>
            <a:r>
              <a:rPr lang="tr-TR" b="1" i="1" dirty="0"/>
              <a:t> dilbilim, </a:t>
            </a:r>
            <a:r>
              <a:rPr lang="tr-TR" b="1" dirty="0"/>
              <a:t>bir arada bulunan ve dizge </a:t>
            </a:r>
            <a:r>
              <a:rPr lang="tr-TR" b="1" dirty="0" smtClean="0"/>
              <a:t>oluşturan</a:t>
            </a:r>
            <a:r>
              <a:rPr lang="tr-TR" dirty="0"/>
              <a:t> </a:t>
            </a:r>
            <a:r>
              <a:rPr lang="tr-TR" b="1" dirty="0" err="1" smtClean="0"/>
              <a:t>oğelerin</a:t>
            </a:r>
            <a:r>
              <a:rPr lang="tr-TR" b="1" dirty="0"/>
              <a:t>, aynı toplumsal bilincin algıladığı mantıksal </a:t>
            </a:r>
            <a:r>
              <a:rPr lang="tr-TR" b="1" dirty="0" smtClean="0"/>
              <a:t>ve</a:t>
            </a:r>
            <a:r>
              <a:rPr lang="tr-TR" dirty="0"/>
              <a:t> </a:t>
            </a:r>
            <a:r>
              <a:rPr lang="tr-TR" b="1" dirty="0" smtClean="0"/>
              <a:t>ruhbilimsel </a:t>
            </a:r>
            <a:r>
              <a:rPr lang="tr-TR" b="1" dirty="0"/>
              <a:t>bağıntılarıyla uğraşacak, aynı toplumsal </a:t>
            </a:r>
            <a:r>
              <a:rPr lang="tr-TR" b="1" dirty="0" smtClean="0"/>
              <a:t>bilinç</a:t>
            </a:r>
            <a:r>
              <a:rPr lang="tr-TR" dirty="0" smtClean="0"/>
              <a:t> </a:t>
            </a:r>
            <a:r>
              <a:rPr lang="tr-TR" b="1" dirty="0" smtClean="0"/>
              <a:t>onları </a:t>
            </a:r>
            <a:r>
              <a:rPr lang="tr-TR" b="1" dirty="0"/>
              <a:t>nasıl </a:t>
            </a:r>
            <a:r>
              <a:rPr lang="tr-TR" b="1" dirty="0" err="1"/>
              <a:t>oruyorsa</a:t>
            </a:r>
            <a:r>
              <a:rPr lang="tr-TR" b="1" dirty="0"/>
              <a:t> o da </a:t>
            </a:r>
            <a:r>
              <a:rPr lang="tr-TR" b="1" dirty="0" err="1"/>
              <a:t>oyle</a:t>
            </a:r>
            <a:r>
              <a:rPr lang="tr-TR" b="1" dirty="0"/>
              <a:t> </a:t>
            </a:r>
            <a:r>
              <a:rPr lang="tr-TR" b="1" dirty="0" err="1" smtClean="0"/>
              <a:t>gorecektir</a:t>
            </a:r>
            <a:r>
              <a:rPr lang="tr-TR" b="1" dirty="0" smtClean="0"/>
              <a:t>.</a:t>
            </a:r>
            <a:r>
              <a:rPr lang="tr-TR" dirty="0"/>
              <a:t> </a:t>
            </a:r>
            <a:r>
              <a:rPr lang="tr-TR" b="1" i="1" dirty="0" err="1" smtClean="0"/>
              <a:t>Artsuremli</a:t>
            </a:r>
            <a:r>
              <a:rPr lang="tr-TR" b="1" i="1" dirty="0" smtClean="0"/>
              <a:t> </a:t>
            </a:r>
            <a:r>
              <a:rPr lang="tr-TR" b="1" i="1" dirty="0"/>
              <a:t>dilbilim </a:t>
            </a:r>
            <a:r>
              <a:rPr lang="tr-TR" b="1" dirty="0"/>
              <a:t>ise aynı toplumsal bilincin </a:t>
            </a:r>
            <a:r>
              <a:rPr lang="tr-TR" b="1" dirty="0" smtClean="0"/>
              <a:t>görmediği</a:t>
            </a:r>
            <a:r>
              <a:rPr lang="tr-TR" dirty="0" smtClean="0"/>
              <a:t> </a:t>
            </a:r>
            <a:r>
              <a:rPr lang="tr-TR" b="1" dirty="0" smtClean="0"/>
              <a:t>ve </a:t>
            </a:r>
            <a:r>
              <a:rPr lang="tr-TR" b="1" dirty="0"/>
              <a:t>aralarında dizge oluşturmadan birbirinin yerini alan </a:t>
            </a:r>
            <a:r>
              <a:rPr lang="tr-TR" b="1" dirty="0" smtClean="0"/>
              <a:t>ardışık</a:t>
            </a:r>
            <a:r>
              <a:rPr lang="tr-TR" dirty="0"/>
              <a:t> </a:t>
            </a:r>
            <a:r>
              <a:rPr lang="tr-TR" b="1" dirty="0" err="1" smtClean="0"/>
              <a:t>oğelerin</a:t>
            </a:r>
            <a:r>
              <a:rPr lang="tr-TR" b="1" dirty="0" smtClean="0"/>
              <a:t> </a:t>
            </a:r>
            <a:r>
              <a:rPr lang="tr-TR" b="1" dirty="0"/>
              <a:t>bağıntılarını inceleyecektir.</a:t>
            </a:r>
            <a:endParaRPr lang="tr-TR" dirty="0"/>
          </a:p>
          <a:p>
            <a:pPr marL="0" indent="0">
              <a:buNone/>
            </a:pPr>
            <a:endParaRPr lang="tr-TR" dirty="0"/>
          </a:p>
        </p:txBody>
      </p:sp>
    </p:spTree>
    <p:extLst>
      <p:ext uri="{BB962C8B-B14F-4D97-AF65-F5344CB8AC3E}">
        <p14:creationId xmlns:p14="http://schemas.microsoft.com/office/powerpoint/2010/main" val="2801739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Dil-söz</a:t>
            </a:r>
            <a:endParaRPr lang="tr-TR" dirty="0"/>
          </a:p>
        </p:txBody>
      </p:sp>
      <p:sp>
        <p:nvSpPr>
          <p:cNvPr id="4" name="Rectangle 1"/>
          <p:cNvSpPr>
            <a:spLocks noGrp="1" noChangeArrowheads="1"/>
          </p:cNvSpPr>
          <p:nvPr>
            <p:ph idx="1"/>
          </p:nvPr>
        </p:nvSpPr>
        <p:spPr bwMode="auto">
          <a:xfrm>
            <a:off x="1991401" y="2897649"/>
            <a:ext cx="8435280" cy="397031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algn="just">
              <a:lnSpc>
                <a:spcPct val="100000"/>
              </a:lnSpc>
              <a:buNone/>
            </a:pPr>
            <a:r>
              <a:rPr lang="tr-TR" altLang="tr-TR" sz="1800" b="1" dirty="0">
                <a:solidFill>
                  <a:srgbClr val="000000"/>
                </a:solidFill>
                <a:latin typeface="Tahoma" panose="020B0604030504040204" pitchFamily="34" charset="0"/>
                <a:cs typeface="Tahoma" panose="020B0604030504040204" pitchFamily="34" charset="0"/>
              </a:rPr>
              <a:t>3. Dil ve Konuşma İlişkileri: (Bildirişim)</a:t>
            </a:r>
            <a:endParaRPr lang="tr-TR" altLang="tr-TR" sz="1800" dirty="0"/>
          </a:p>
          <a:p>
            <a:pPr marL="0" algn="just">
              <a:lnSpc>
                <a:spcPct val="100000"/>
              </a:lnSpc>
              <a:buNone/>
            </a:pPr>
            <a:r>
              <a:rPr lang="tr-TR" altLang="tr-TR" sz="1800" dirty="0" err="1">
                <a:solidFill>
                  <a:srgbClr val="000000"/>
                </a:solidFill>
                <a:latin typeface="Tahoma" panose="020B0604030504040204" pitchFamily="34" charset="0"/>
                <a:cs typeface="Tahoma" panose="020B0604030504040204" pitchFamily="34" charset="0"/>
              </a:rPr>
              <a:t>Saussure</a:t>
            </a:r>
            <a:r>
              <a:rPr lang="tr-TR" altLang="tr-TR" sz="1800" dirty="0">
                <a:solidFill>
                  <a:srgbClr val="000000"/>
                </a:solidFill>
                <a:latin typeface="Tahoma" panose="020B0604030504040204" pitchFamily="34" charset="0"/>
                <a:cs typeface="Tahoma" panose="020B0604030504040204" pitchFamily="34" charset="0"/>
              </a:rPr>
              <a:t>, ikinci olarak dil bilimi alanında dil ve söz karşıtlığını ortaya koymuş, bu iki kavramın farklarını göstermiştir.</a:t>
            </a:r>
            <a:endParaRPr lang="tr-TR" altLang="tr-TR" sz="1800" dirty="0"/>
          </a:p>
          <a:p>
            <a:pPr marL="0" algn="just">
              <a:lnSpc>
                <a:spcPct val="100000"/>
              </a:lnSpc>
              <a:buNone/>
            </a:pPr>
            <a:r>
              <a:rPr lang="tr-TR" altLang="tr-TR" sz="1800" dirty="0">
                <a:solidFill>
                  <a:srgbClr val="000000"/>
                </a:solidFill>
                <a:latin typeface="Tahoma" panose="020B0604030504040204" pitchFamily="34" charset="0"/>
                <a:cs typeface="Tahoma" panose="020B0604030504040204" pitchFamily="34" charset="0"/>
              </a:rPr>
              <a:t> </a:t>
            </a:r>
            <a:endParaRPr lang="tr-TR" altLang="tr-TR" sz="1800" dirty="0"/>
          </a:p>
          <a:p>
            <a:pPr marL="0" algn="just">
              <a:lnSpc>
                <a:spcPct val="100000"/>
              </a:lnSpc>
              <a:buNone/>
            </a:pPr>
            <a:r>
              <a:rPr lang="tr-TR" altLang="tr-TR" sz="1800" b="1" dirty="0">
                <a:solidFill>
                  <a:srgbClr val="000000"/>
                </a:solidFill>
                <a:latin typeface="Tahoma" panose="020B0604030504040204" pitchFamily="34" charset="0"/>
                <a:cs typeface="Tahoma" panose="020B0604030504040204" pitchFamily="34" charset="0"/>
              </a:rPr>
              <a:t>A.</a:t>
            </a:r>
            <a:r>
              <a:rPr lang="tr-TR" altLang="tr-TR" sz="1800" dirty="0">
                <a:solidFill>
                  <a:srgbClr val="000000"/>
                </a:solidFill>
                <a:latin typeface="Times New Roman" panose="02020603050405020304" pitchFamily="18" charset="0"/>
                <a:cs typeface="Times New Roman" panose="02020603050405020304" pitchFamily="18" charset="0"/>
              </a:rPr>
              <a:t>     </a:t>
            </a:r>
            <a:r>
              <a:rPr lang="tr-TR" altLang="tr-TR" sz="1800" b="1" dirty="0">
                <a:solidFill>
                  <a:srgbClr val="000000"/>
                </a:solidFill>
                <a:latin typeface="Tahoma" panose="020B0604030504040204" pitchFamily="34" charset="0"/>
                <a:cs typeface="Tahoma" panose="020B0604030504040204" pitchFamily="34" charset="0"/>
              </a:rPr>
              <a:t>Söz  ile  dil arasındaki farklılıklar ,</a:t>
            </a:r>
            <a:endParaRPr lang="tr-TR" altLang="tr-TR" sz="1800" dirty="0"/>
          </a:p>
          <a:p>
            <a:pPr marL="0" algn="just">
              <a:lnSpc>
                <a:spcPct val="100000"/>
              </a:lnSpc>
              <a:buNone/>
            </a:pPr>
            <a:r>
              <a:rPr lang="tr-TR" altLang="tr-TR" sz="1800" dirty="0" err="1">
                <a:solidFill>
                  <a:srgbClr val="000000"/>
                </a:solidFill>
                <a:latin typeface="Tahoma" panose="020B0604030504040204" pitchFamily="34" charset="0"/>
                <a:cs typeface="Tahoma" panose="020B0604030504040204" pitchFamily="34" charset="0"/>
              </a:rPr>
              <a:t>Saussure</a:t>
            </a:r>
            <a:r>
              <a:rPr lang="tr-TR" altLang="tr-TR" sz="1800" dirty="0">
                <a:solidFill>
                  <a:srgbClr val="000000"/>
                </a:solidFill>
                <a:latin typeface="Tahoma" panose="020B0604030504040204" pitchFamily="34" charset="0"/>
                <a:cs typeface="Tahoma" panose="020B0604030504040204" pitchFamily="34" charset="0"/>
              </a:rPr>
              <a:t>, konuşmanın ferdi, dilin ise topluma ait olduğunu söylemiştir. Bu fikre göre dil bütünüyle bu veya başka bir kişide mevcut değildir. </a:t>
            </a:r>
          </a:p>
          <a:p>
            <a:pPr marL="0" algn="just">
              <a:lnSpc>
                <a:spcPct val="100000"/>
              </a:lnSpc>
              <a:buNone/>
            </a:pPr>
            <a:r>
              <a:rPr lang="tr-TR" altLang="tr-TR" sz="1800" dirty="0">
                <a:solidFill>
                  <a:srgbClr val="000000"/>
                </a:solidFill>
                <a:latin typeface="Tahoma" panose="020B0604030504040204" pitchFamily="34" charset="0"/>
                <a:cs typeface="Tahoma" panose="020B0604030504040204" pitchFamily="34" charset="0"/>
              </a:rPr>
              <a:t>Dil bütün olarak o dili konuşanların konuşmalarının toplamından ibarettir.</a:t>
            </a:r>
            <a:endParaRPr lang="tr-TR" altLang="tr-TR" sz="1800" dirty="0"/>
          </a:p>
          <a:p>
            <a:pPr marL="0" algn="just">
              <a:lnSpc>
                <a:spcPct val="100000"/>
              </a:lnSpc>
              <a:buNone/>
            </a:pPr>
            <a:r>
              <a:rPr lang="tr-TR" altLang="tr-TR" sz="1800" b="1" dirty="0">
                <a:solidFill>
                  <a:srgbClr val="000000"/>
                </a:solidFill>
                <a:latin typeface="Tahoma" panose="020B0604030504040204" pitchFamily="34" charset="0"/>
                <a:cs typeface="Tahoma" panose="020B0604030504040204" pitchFamily="34" charset="0"/>
              </a:rPr>
              <a:t>B.</a:t>
            </a:r>
            <a:r>
              <a:rPr lang="tr-TR" altLang="tr-TR" sz="1800" dirty="0">
                <a:solidFill>
                  <a:srgbClr val="000000"/>
                </a:solidFill>
                <a:latin typeface="Times New Roman" panose="02020603050405020304" pitchFamily="18" charset="0"/>
                <a:cs typeface="Times New Roman" panose="02020603050405020304" pitchFamily="18" charset="0"/>
              </a:rPr>
              <a:t>    </a:t>
            </a:r>
            <a:r>
              <a:rPr lang="tr-TR" altLang="tr-TR" sz="1800" b="1" dirty="0">
                <a:solidFill>
                  <a:srgbClr val="000000"/>
                </a:solidFill>
                <a:latin typeface="Tahoma" panose="020B0604030504040204" pitchFamily="34" charset="0"/>
                <a:cs typeface="Tahoma" panose="020B0604030504040204" pitchFamily="34" charset="0"/>
              </a:rPr>
              <a:t>Söz ile dilin ilişkisi,</a:t>
            </a:r>
            <a:endParaRPr lang="tr-TR" altLang="tr-TR" sz="1800" dirty="0"/>
          </a:p>
          <a:p>
            <a:pPr marL="0" algn="just">
              <a:lnSpc>
                <a:spcPct val="100000"/>
              </a:lnSpc>
              <a:buNone/>
            </a:pPr>
            <a:r>
              <a:rPr lang="tr-TR" altLang="tr-TR" sz="1800" dirty="0" err="1">
                <a:solidFill>
                  <a:srgbClr val="000000"/>
                </a:solidFill>
                <a:latin typeface="Tahoma" panose="020B0604030504040204" pitchFamily="34" charset="0"/>
                <a:cs typeface="Tahoma" panose="020B0604030504040204" pitchFamily="34" charset="0"/>
              </a:rPr>
              <a:t>Saussure’nin</a:t>
            </a:r>
            <a:r>
              <a:rPr lang="tr-TR" altLang="tr-TR" sz="1800" dirty="0">
                <a:solidFill>
                  <a:srgbClr val="000000"/>
                </a:solidFill>
                <a:latin typeface="Tahoma" panose="020B0604030504040204" pitchFamily="34" charset="0"/>
                <a:cs typeface="Tahoma" panose="020B0604030504040204" pitchFamily="34" charset="0"/>
              </a:rPr>
              <a:t> teorilerinde konuşma ile dil arasındaki farklılıkları gösterdiği gibi konuşma ile dil arasında sıkı bir ilişkinin bulunduğuna da dikkat çekmiştir. Ona göre dil ve konuşma iletişimin iki ayrı koludur. Bunlar, birbirleriyle sıkı bir birliktelik içindeler; biri diğeri için önemlidir. Dil için konuşma, konuşma için dil zaruridir. </a:t>
            </a:r>
            <a:r>
              <a:rPr lang="tr-TR" altLang="tr-TR" sz="1800" dirty="0" err="1">
                <a:solidFill>
                  <a:srgbClr val="000000"/>
                </a:solidFill>
                <a:latin typeface="Tahoma" panose="020B0604030504040204" pitchFamily="34" charset="0"/>
                <a:cs typeface="Tahoma" panose="020B0604030504040204" pitchFamily="34" charset="0"/>
              </a:rPr>
              <a:t>Saussure</a:t>
            </a:r>
            <a:r>
              <a:rPr lang="tr-TR" altLang="tr-TR" sz="1800" dirty="0">
                <a:solidFill>
                  <a:srgbClr val="000000"/>
                </a:solidFill>
                <a:latin typeface="Tahoma" panose="020B0604030504040204" pitchFamily="34" charset="0"/>
                <a:cs typeface="Tahoma" panose="020B0604030504040204" pitchFamily="34" charset="0"/>
              </a:rPr>
              <a:t> dile göre konuşmanın daha eski olduğu düşüncesindedir.</a:t>
            </a:r>
            <a:endParaRPr lang="tr-TR" altLang="tr-TR" sz="1800" dirty="0"/>
          </a:p>
        </p:txBody>
      </p:sp>
    </p:spTree>
    <p:extLst>
      <p:ext uri="{BB962C8B-B14F-4D97-AF65-F5344CB8AC3E}">
        <p14:creationId xmlns:p14="http://schemas.microsoft.com/office/powerpoint/2010/main" val="906401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Dil-söz</a:t>
            </a:r>
            <a:endParaRPr lang="tr-TR" dirty="0"/>
          </a:p>
        </p:txBody>
      </p:sp>
      <p:sp>
        <p:nvSpPr>
          <p:cNvPr id="3" name="İçerik Yer Tutucusu 2"/>
          <p:cNvSpPr>
            <a:spLocks noGrp="1"/>
          </p:cNvSpPr>
          <p:nvPr>
            <p:ph idx="1"/>
          </p:nvPr>
        </p:nvSpPr>
        <p:spPr/>
        <p:txBody>
          <a:bodyPr>
            <a:normAutofit fontScale="77500" lnSpcReduction="20000"/>
          </a:bodyPr>
          <a:lstStyle/>
          <a:p>
            <a:pPr marL="0" indent="0">
              <a:buNone/>
            </a:pPr>
            <a:r>
              <a:rPr lang="tr-TR" dirty="0"/>
              <a:t>Dil/Söz: Dil ve söz ayrımının temelinde yatan toplumsal ve psişik dünyadır. Dilsel bildirişim hem psişik dünya hem de toplumsal dünya ile bağlantılıdır. Bu noktada dil, toplumu ilgilendiren bir uzlaşımdır, bireysel değildir. Bu bireyüstü dizge aynı zamanda bir soyutlamadır. Dil dizgesinin varoluşuyla </a:t>
            </a:r>
            <a:r>
              <a:rPr lang="tr-TR" dirty="0" err="1"/>
              <a:t>uzlaşımsal</a:t>
            </a:r>
            <a:r>
              <a:rPr lang="tr-TR" dirty="0"/>
              <a:t> olarak bir bildirişim kurulur. Dile karşı söz, dil dizgesinin özerk ve özgül ama aynı zamanda değişken gerçekleşme şeklidir. Bu noktada söz, dilin somut ve bireysel kullanımıdır. Dil toplumsal yaşama ait, söz ise psişik yaşama dâhildir. Bu noktada dili sözden ayırmak “toplumsal olguyu bireysel olgudan ayırmak” demektir; çünkü “dil konuşan kişinin bir işlevi değildir, bireyin edilgen biçimde belleğine aktardığı üründür” oysa “söz bireysel bir isten ve anlık edimdir” (</a:t>
            </a:r>
            <a:r>
              <a:rPr lang="tr-TR" dirty="0" err="1"/>
              <a:t>Saussure</a:t>
            </a:r>
            <a:r>
              <a:rPr lang="tr-TR" dirty="0"/>
              <a:t> 1998: 44). Bu nedenle toplumsal bellek dil üzerindedir, bireysel yaratma ise söz üzerinde kendini gösterir. Sözde bireysel kullanımdan dolayı değişiklik, hareketlilik ve </a:t>
            </a:r>
            <a:r>
              <a:rPr lang="tr-TR" dirty="0" err="1"/>
              <a:t>devinimlik</a:t>
            </a:r>
            <a:r>
              <a:rPr lang="tr-TR" dirty="0"/>
              <a:t> görülür. Bu nedenle genel ve tümel ilkelere söz üzerinde varmak neredeyse imkânsızdır. Bu yüzden </a:t>
            </a:r>
            <a:r>
              <a:rPr lang="tr-TR" dirty="0" err="1"/>
              <a:t>Saussure</a:t>
            </a:r>
            <a:r>
              <a:rPr lang="tr-TR" dirty="0"/>
              <a:t> dilin işleyişi üzerine tümel ilkelere varmak için bireysel sözden ziyade bireyüstü bir dizge olan dil üzerinde çalışmalarını yoğunlaştırır. Somut konuşma şekillerini inceler, dilin dizgesi sözlerin betimlemesinden ortaya çıkarılmaya çalışılır. Bu incelemelerde varılmak istenilen hedef dilin tümel işleyiş yasalarıdır. </a:t>
            </a:r>
          </a:p>
        </p:txBody>
      </p:sp>
    </p:spTree>
    <p:extLst>
      <p:ext uri="{BB962C8B-B14F-4D97-AF65-F5344CB8AC3E}">
        <p14:creationId xmlns:p14="http://schemas.microsoft.com/office/powerpoint/2010/main" val="1670010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Eşsüremlilik-Artsüremlilik</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tr-TR" dirty="0"/>
              <a:t>Eş </a:t>
            </a:r>
            <a:r>
              <a:rPr lang="tr-TR" dirty="0" err="1"/>
              <a:t>süremlilik</a:t>
            </a:r>
            <a:r>
              <a:rPr lang="tr-TR" dirty="0"/>
              <a:t>/Art </a:t>
            </a:r>
            <a:r>
              <a:rPr lang="tr-TR" dirty="0" err="1"/>
              <a:t>süremlilik</a:t>
            </a:r>
            <a:r>
              <a:rPr lang="tr-TR" dirty="0"/>
              <a:t>: Herhangi bir dil dizgesinin betimlenmesinde bu dizgeyi var eden tarihsel, kültürel ve toplumsal gibi dış etken veya olgular askıya alınmaya çalışılır. Bu noktada değişim ve dönüşümün dil dizgesi üzerindeki etkilemesini en aza indirmek için sadece sınırlı bir zamandaki dil kesiti incelenmeye çalışılır. Böylelikle eş </a:t>
            </a:r>
            <a:r>
              <a:rPr lang="tr-TR" dirty="0" err="1"/>
              <a:t>süremli</a:t>
            </a:r>
            <a:r>
              <a:rPr lang="tr-TR" dirty="0"/>
              <a:t> dil bilimi (betimleyici dil bilimi) ve art </a:t>
            </a:r>
            <a:r>
              <a:rPr lang="tr-TR" dirty="0" err="1"/>
              <a:t>süremli</a:t>
            </a:r>
            <a:r>
              <a:rPr lang="tr-TR" dirty="0"/>
              <a:t> dil bilimi (tarihsel dil bilimi) anlayışı ortaya çıkar. Burada eş </a:t>
            </a:r>
            <a:r>
              <a:rPr lang="tr-TR" dirty="0" err="1"/>
              <a:t>süremli</a:t>
            </a:r>
            <a:r>
              <a:rPr lang="tr-TR" dirty="0"/>
              <a:t> anlatım; aynı zaman kesitinde bir dizge meydana getiren dilsel unsurları inceler. Art </a:t>
            </a:r>
            <a:r>
              <a:rPr lang="tr-TR" dirty="0" err="1"/>
              <a:t>süremli</a:t>
            </a:r>
            <a:r>
              <a:rPr lang="tr-TR" dirty="0"/>
              <a:t> dil bilimi ise dilin birbirini izleyen değişim aşamalarını, tarihsel değişimi ele alır. </a:t>
            </a:r>
            <a:r>
              <a:rPr lang="tr-TR" dirty="0" err="1"/>
              <a:t>Saussure</a:t>
            </a:r>
            <a:r>
              <a:rPr lang="tr-TR" dirty="0"/>
              <a:t> göre dil “bütün bölümleri eş </a:t>
            </a:r>
            <a:r>
              <a:rPr lang="tr-TR" dirty="0" err="1"/>
              <a:t>süremli</a:t>
            </a:r>
            <a:r>
              <a:rPr lang="tr-TR" dirty="0"/>
              <a:t> dayanışmaları bakımından ele alınabilen ve alınması gereken bir dizgedir” (</a:t>
            </a:r>
            <a:r>
              <a:rPr lang="tr-TR" dirty="0" err="1"/>
              <a:t>Saussure</a:t>
            </a:r>
            <a:r>
              <a:rPr lang="tr-TR" dirty="0"/>
              <a:t> 1998: 135). Bu iki dil bilimi anlayışı birbirini tamamen dışta bırakmaz. İnceleme yöntemi açısından dilsel göstergeler eş </a:t>
            </a:r>
            <a:r>
              <a:rPr lang="tr-TR" dirty="0" err="1"/>
              <a:t>süremli</a:t>
            </a:r>
            <a:r>
              <a:rPr lang="tr-TR" dirty="0"/>
              <a:t> inceleme özce, art </a:t>
            </a:r>
            <a:r>
              <a:rPr lang="tr-TR" dirty="0" err="1"/>
              <a:t>süremli</a:t>
            </a:r>
            <a:r>
              <a:rPr lang="tr-TR" dirty="0"/>
              <a:t> boyut sonradan gelir. Eş </a:t>
            </a:r>
            <a:r>
              <a:rPr lang="tr-TR" dirty="0" err="1"/>
              <a:t>süremli</a:t>
            </a:r>
            <a:r>
              <a:rPr lang="tr-TR" dirty="0"/>
              <a:t> dizgelerin art </a:t>
            </a:r>
          </a:p>
        </p:txBody>
      </p:sp>
    </p:spTree>
    <p:extLst>
      <p:ext uri="{BB962C8B-B14F-4D97-AF65-F5344CB8AC3E}">
        <p14:creationId xmlns:p14="http://schemas.microsoft.com/office/powerpoint/2010/main" val="962890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Eşsüremlilik</a:t>
            </a:r>
            <a:r>
              <a:rPr lang="tr-TR" dirty="0" smtClean="0"/>
              <a:t>-art </a:t>
            </a:r>
            <a:r>
              <a:rPr lang="tr-TR" dirty="0" err="1" smtClean="0"/>
              <a:t>süremlilik</a:t>
            </a:r>
            <a:endParaRPr lang="tr-TR" dirty="0"/>
          </a:p>
        </p:txBody>
      </p:sp>
      <p:sp>
        <p:nvSpPr>
          <p:cNvPr id="3" name="2 İçerik Yer Tutucusu"/>
          <p:cNvSpPr>
            <a:spLocks noGrp="1"/>
          </p:cNvSpPr>
          <p:nvPr>
            <p:ph idx="1"/>
          </p:nvPr>
        </p:nvSpPr>
        <p:spPr/>
        <p:txBody>
          <a:bodyPr>
            <a:normAutofit fontScale="92500" lnSpcReduction="10000"/>
          </a:bodyPr>
          <a:lstStyle/>
          <a:p>
            <a:pPr algn="just"/>
            <a:r>
              <a:rPr lang="tr-TR" b="1" dirty="0" err="1"/>
              <a:t>Artsuremli</a:t>
            </a:r>
            <a:r>
              <a:rPr lang="tr-TR" b="1" dirty="0"/>
              <a:t> boyutla </a:t>
            </a:r>
            <a:r>
              <a:rPr lang="tr-TR" b="1" dirty="0" err="1"/>
              <a:t>eşsuremli</a:t>
            </a:r>
            <a:r>
              <a:rPr lang="tr-TR" b="1" dirty="0"/>
              <a:t> boyut arasındaki </a:t>
            </a:r>
            <a:r>
              <a:rPr lang="tr-TR" b="1" dirty="0" smtClean="0"/>
              <a:t>karşıtlık</a:t>
            </a:r>
            <a:r>
              <a:rPr lang="tr-TR" dirty="0"/>
              <a:t> </a:t>
            </a:r>
            <a:r>
              <a:rPr lang="tr-TR" b="1" dirty="0" smtClean="0"/>
              <a:t>her </a:t>
            </a:r>
            <a:r>
              <a:rPr lang="tr-TR" b="1" dirty="0"/>
              <a:t>noktada </a:t>
            </a:r>
            <a:r>
              <a:rPr lang="tr-TR" b="1" dirty="0" err="1" smtClean="0"/>
              <a:t>apacıktır</a:t>
            </a:r>
            <a:r>
              <a:rPr lang="tr-TR" b="1" dirty="0" smtClean="0"/>
              <a:t>.</a:t>
            </a:r>
            <a:r>
              <a:rPr lang="tr-TR" dirty="0"/>
              <a:t> </a:t>
            </a:r>
            <a:r>
              <a:rPr lang="tr-TR" b="1" dirty="0" err="1" smtClean="0"/>
              <a:t>Orneğin</a:t>
            </a:r>
            <a:r>
              <a:rPr lang="tr-TR" b="1" dirty="0"/>
              <a:t>, en belirgin olgudan yola </a:t>
            </a:r>
            <a:r>
              <a:rPr lang="tr-TR" b="1" dirty="0" err="1"/>
              <a:t>cıkarak</a:t>
            </a:r>
            <a:r>
              <a:rPr lang="tr-TR" b="1" dirty="0"/>
              <a:t>, </a:t>
            </a:r>
            <a:r>
              <a:rPr lang="tr-TR" b="1" dirty="0" smtClean="0"/>
              <a:t>bunların</a:t>
            </a:r>
            <a:r>
              <a:rPr lang="tr-TR" dirty="0"/>
              <a:t> </a:t>
            </a:r>
            <a:r>
              <a:rPr lang="tr-TR" b="1" dirty="0" smtClean="0"/>
              <a:t>her </a:t>
            </a:r>
            <a:r>
              <a:rPr lang="tr-TR" b="1" dirty="0"/>
              <a:t>ikisinin de aynı oranda </a:t>
            </a:r>
            <a:r>
              <a:rPr lang="tr-TR" b="1" dirty="0" err="1"/>
              <a:t>onemli</a:t>
            </a:r>
            <a:r>
              <a:rPr lang="tr-TR" b="1" dirty="0"/>
              <a:t> olmadığını </a:t>
            </a:r>
            <a:r>
              <a:rPr lang="tr-TR" b="1" dirty="0" err="1" smtClean="0"/>
              <a:t>soyleyebiliriz</a:t>
            </a:r>
            <a:r>
              <a:rPr lang="tr-TR" b="1" dirty="0" smtClean="0"/>
              <a:t>.</a:t>
            </a:r>
            <a:r>
              <a:rPr lang="tr-TR" dirty="0"/>
              <a:t> </a:t>
            </a:r>
            <a:r>
              <a:rPr lang="tr-TR" b="1" dirty="0" err="1" smtClean="0"/>
              <a:t>Ihı</a:t>
            </a:r>
            <a:r>
              <a:rPr lang="tr-TR" b="1" dirty="0" smtClean="0"/>
              <a:t> </a:t>
            </a:r>
            <a:r>
              <a:rPr lang="tr-TR" b="1" dirty="0"/>
              <a:t>noktada, </a:t>
            </a:r>
            <a:r>
              <a:rPr lang="tr-TR" b="1" dirty="0" err="1"/>
              <a:t>eşuremli</a:t>
            </a:r>
            <a:r>
              <a:rPr lang="tr-TR" b="1" dirty="0"/>
              <a:t> yonun </a:t>
            </a:r>
            <a:r>
              <a:rPr lang="tr-TR" b="1" dirty="0" err="1"/>
              <a:t>oburunden</a:t>
            </a:r>
            <a:r>
              <a:rPr lang="tr-TR" b="1" dirty="0"/>
              <a:t> ustun olduğu </a:t>
            </a:r>
            <a:r>
              <a:rPr lang="tr-TR" b="1" dirty="0" err="1" smtClean="0"/>
              <a:t>acıkiır</a:t>
            </a:r>
            <a:r>
              <a:rPr lang="tr-TR" b="1" dirty="0" smtClean="0"/>
              <a:t>.</a:t>
            </a:r>
            <a:r>
              <a:rPr lang="tr-TR" dirty="0"/>
              <a:t> </a:t>
            </a:r>
            <a:r>
              <a:rPr lang="tr-TR" b="1" dirty="0" err="1" smtClean="0"/>
              <a:t>Cunku</a:t>
            </a:r>
            <a:r>
              <a:rPr lang="tr-TR" b="1" dirty="0" smtClean="0"/>
              <a:t> </a:t>
            </a:r>
            <a:r>
              <a:rPr lang="tr-TR" b="1" dirty="0"/>
              <a:t>konuşan topluluk </a:t>
            </a:r>
            <a:r>
              <a:rPr lang="tr-TR" b="1" dirty="0" err="1"/>
              <a:t>icin</a:t>
            </a:r>
            <a:r>
              <a:rPr lang="tr-TR" b="1" dirty="0"/>
              <a:t> </a:t>
            </a:r>
            <a:r>
              <a:rPr lang="tr-TR" b="1" dirty="0" err="1"/>
              <a:t>gozle</a:t>
            </a:r>
            <a:r>
              <a:rPr lang="tr-TR" b="1" dirty="0"/>
              <a:t> </a:t>
            </a:r>
            <a:r>
              <a:rPr lang="tr-TR" b="1" dirty="0" err="1"/>
              <a:t>gorulur</a:t>
            </a:r>
            <a:r>
              <a:rPr lang="tr-TR" b="1" dirty="0"/>
              <a:t> tek </a:t>
            </a:r>
            <a:r>
              <a:rPr lang="tr-TR" b="1" dirty="0" smtClean="0"/>
              <a:t>gerçeklik</a:t>
            </a:r>
            <a:r>
              <a:rPr lang="tr-TR" dirty="0" smtClean="0"/>
              <a:t> </a:t>
            </a:r>
            <a:r>
              <a:rPr lang="tr-TR" b="1" dirty="0" smtClean="0"/>
              <a:t>odur. </a:t>
            </a:r>
            <a:r>
              <a:rPr lang="tr-TR" b="1" dirty="0"/>
              <a:t>Dilbilimci </a:t>
            </a:r>
            <a:r>
              <a:rPr lang="tr-TR" b="1" dirty="0" err="1"/>
              <a:t>icin</a:t>
            </a:r>
            <a:r>
              <a:rPr lang="tr-TR" b="1" dirty="0"/>
              <a:t> de durum aynıdır: </a:t>
            </a:r>
            <a:r>
              <a:rPr lang="tr-TR" b="1" dirty="0" err="1" smtClean="0"/>
              <a:t>Artsuremli</a:t>
            </a:r>
            <a:r>
              <a:rPr lang="tr-TR" b="1" dirty="0" smtClean="0"/>
              <a:t> </a:t>
            </a:r>
            <a:r>
              <a:rPr lang="tr-TR" b="1" dirty="0"/>
              <a:t>bakış acısını benimseyen dilbilimci dilin kendisini </a:t>
            </a:r>
            <a:r>
              <a:rPr lang="tr-TR" b="1" dirty="0" smtClean="0"/>
              <a:t>değil,</a:t>
            </a:r>
            <a:r>
              <a:rPr lang="tr-TR" dirty="0"/>
              <a:t> </a:t>
            </a:r>
            <a:r>
              <a:rPr lang="tr-TR" b="1" dirty="0" smtClean="0"/>
              <a:t>onu </a:t>
            </a:r>
            <a:r>
              <a:rPr lang="tr-TR" b="1" dirty="0"/>
              <a:t>değiştiren olaylar dizisini </a:t>
            </a:r>
            <a:r>
              <a:rPr lang="tr-TR" b="1" dirty="0" err="1"/>
              <a:t>gorur</a:t>
            </a:r>
            <a:r>
              <a:rPr lang="tr-TR" b="1" dirty="0"/>
              <a:t>. Belli bir </a:t>
            </a:r>
            <a:r>
              <a:rPr lang="tr-TR" b="1" dirty="0" smtClean="0"/>
              <a:t>durumun</a:t>
            </a:r>
            <a:r>
              <a:rPr lang="tr-TR" dirty="0"/>
              <a:t> </a:t>
            </a:r>
            <a:r>
              <a:rPr lang="tr-TR" b="1" dirty="0" smtClean="0"/>
              <a:t>nasıl </a:t>
            </a:r>
            <a:r>
              <a:rPr lang="tr-TR" b="1" dirty="0"/>
              <a:t>oluştuğunu bilmek denli </a:t>
            </a:r>
            <a:r>
              <a:rPr lang="tr-TR" b="1" dirty="0" err="1"/>
              <a:t>onemli</a:t>
            </a:r>
            <a:r>
              <a:rPr lang="tr-TR" b="1" dirty="0"/>
              <a:t> bir şey </a:t>
            </a:r>
            <a:r>
              <a:rPr lang="tr-TR" b="1" dirty="0" smtClean="0"/>
              <a:t>bulunmadığı</a:t>
            </a:r>
            <a:r>
              <a:rPr lang="tr-TR" dirty="0"/>
              <a:t> </a:t>
            </a:r>
            <a:r>
              <a:rPr lang="tr-TR" b="1" dirty="0" smtClean="0"/>
              <a:t>sık </a:t>
            </a:r>
            <a:r>
              <a:rPr lang="tr-TR" b="1" dirty="0"/>
              <a:t>sık </a:t>
            </a:r>
            <a:r>
              <a:rPr lang="tr-TR" b="1" dirty="0" err="1"/>
              <a:t>soylenir</a:t>
            </a:r>
            <a:r>
              <a:rPr lang="tr-TR" b="1" dirty="0"/>
              <a:t>; bir bakıma doğrudur bu: </a:t>
            </a:r>
            <a:r>
              <a:rPr lang="tr-TR" b="1" dirty="0" err="1"/>
              <a:t>Soz</a:t>
            </a:r>
            <a:r>
              <a:rPr lang="tr-TR" b="1" dirty="0"/>
              <a:t> konusu </a:t>
            </a:r>
            <a:r>
              <a:rPr lang="tr-TR" b="1" dirty="0" smtClean="0"/>
              <a:t>durumu</a:t>
            </a:r>
            <a:r>
              <a:rPr lang="tr-TR" dirty="0"/>
              <a:t> </a:t>
            </a:r>
            <a:r>
              <a:rPr lang="tr-TR" b="1" dirty="0" smtClean="0"/>
              <a:t>yaratan </a:t>
            </a:r>
            <a:r>
              <a:rPr lang="tr-TR" b="1" dirty="0"/>
              <a:t>koşullar onun </a:t>
            </a:r>
            <a:r>
              <a:rPr lang="tr-TR" b="1" dirty="0" err="1"/>
              <a:t>gercek</a:t>
            </a:r>
            <a:r>
              <a:rPr lang="tr-TR" b="1" dirty="0"/>
              <a:t> </a:t>
            </a:r>
            <a:r>
              <a:rPr lang="tr-TR" b="1" dirty="0" err="1"/>
              <a:t>oz</a:t>
            </a:r>
            <a:r>
              <a:rPr lang="tr-TR" b="1" dirty="0"/>
              <a:t> niteliğini </a:t>
            </a:r>
            <a:r>
              <a:rPr lang="tr-TR" b="1" dirty="0" err="1" smtClean="0"/>
              <a:t>aydmlatarak</a:t>
            </a:r>
            <a:r>
              <a:rPr lang="tr-TR" dirty="0"/>
              <a:t> </a:t>
            </a:r>
            <a:r>
              <a:rPr lang="tr-TR" b="1" dirty="0" smtClean="0"/>
              <a:t>birtakım </a:t>
            </a:r>
            <a:r>
              <a:rPr lang="tr-TR" b="1" dirty="0"/>
              <a:t>yanılsamalara </a:t>
            </a:r>
            <a:r>
              <a:rPr lang="tr-TR" b="1" dirty="0" err="1"/>
              <a:t>duşmemizi</a:t>
            </a:r>
            <a:r>
              <a:rPr lang="tr-TR" b="1" dirty="0"/>
              <a:t> </a:t>
            </a:r>
            <a:r>
              <a:rPr lang="tr-TR" b="1" dirty="0" err="1" smtClean="0"/>
              <a:t>onler</a:t>
            </a:r>
            <a:r>
              <a:rPr lang="tr-TR" b="1" dirty="0" smtClean="0"/>
              <a:t>.</a:t>
            </a:r>
            <a:r>
              <a:rPr lang="tr-TR" dirty="0" smtClean="0"/>
              <a:t> </a:t>
            </a:r>
            <a:r>
              <a:rPr lang="tr-TR" b="1" dirty="0" smtClean="0"/>
              <a:t>Ama </a:t>
            </a:r>
            <a:r>
              <a:rPr lang="tr-TR" b="1" dirty="0"/>
              <a:t>bu da, </a:t>
            </a:r>
            <a:r>
              <a:rPr lang="tr-TR" b="1" dirty="0" err="1"/>
              <a:t>artsuremin</a:t>
            </a:r>
            <a:r>
              <a:rPr lang="tr-TR" b="1" dirty="0"/>
              <a:t> kendine </a:t>
            </a:r>
            <a:r>
              <a:rPr lang="tr-TR" b="1" dirty="0" err="1"/>
              <a:t>ozgu</a:t>
            </a:r>
            <a:r>
              <a:rPr lang="tr-TR" b="1" dirty="0"/>
              <a:t> bir </a:t>
            </a:r>
            <a:r>
              <a:rPr lang="tr-TR" b="1" dirty="0" err="1"/>
              <a:t>amac</a:t>
            </a:r>
            <a:r>
              <a:rPr lang="tr-TR" b="1" dirty="0"/>
              <a:t> </a:t>
            </a:r>
            <a:r>
              <a:rPr lang="tr-TR" b="1" dirty="0" smtClean="0"/>
              <a:t>içermediğini tanıtlar. Gazetecilik </a:t>
            </a:r>
            <a:r>
              <a:rPr lang="tr-TR" b="1" dirty="0" err="1"/>
              <a:t>icin</a:t>
            </a:r>
            <a:r>
              <a:rPr lang="tr-TR" b="1" dirty="0"/>
              <a:t> </a:t>
            </a:r>
            <a:r>
              <a:rPr lang="tr-TR" b="1" dirty="0" err="1"/>
              <a:t>soylenmiş</a:t>
            </a:r>
            <a:r>
              <a:rPr lang="tr-TR" b="1" dirty="0"/>
              <a:t> bir </a:t>
            </a:r>
            <a:r>
              <a:rPr lang="tr-TR" b="1" dirty="0" err="1"/>
              <a:t>sozu</a:t>
            </a:r>
            <a:r>
              <a:rPr lang="tr-TR" b="1" dirty="0"/>
              <a:t> </a:t>
            </a:r>
            <a:r>
              <a:rPr lang="tr-TR" b="1" dirty="0" err="1" smtClean="0"/>
              <a:t>artsurem</a:t>
            </a:r>
            <a:r>
              <a:rPr lang="tr-TR" dirty="0"/>
              <a:t> </a:t>
            </a:r>
            <a:r>
              <a:rPr lang="tr-TR" b="1" dirty="0" err="1" smtClean="0"/>
              <a:t>icin</a:t>
            </a:r>
            <a:r>
              <a:rPr lang="tr-TR" b="1" dirty="0" smtClean="0"/>
              <a:t> de </a:t>
            </a:r>
            <a:r>
              <a:rPr lang="tr-TR" b="1" dirty="0" err="1" smtClean="0"/>
              <a:t>soyleyebiliriz</a:t>
            </a:r>
            <a:r>
              <a:rPr lang="tr-TR" b="1" dirty="0"/>
              <a:t>: </a:t>
            </a:r>
            <a:r>
              <a:rPr lang="tr-TR" b="1" dirty="0" err="1"/>
              <a:t>Artsurem</a:t>
            </a:r>
            <a:r>
              <a:rPr lang="tr-TR" b="1" dirty="0"/>
              <a:t> bizi her şeye ulaştırır, </a:t>
            </a:r>
            <a:r>
              <a:rPr lang="tr-TR" b="1" dirty="0" smtClean="0"/>
              <a:t>ama</a:t>
            </a:r>
            <a:r>
              <a:rPr lang="tr-TR" dirty="0"/>
              <a:t> </a:t>
            </a:r>
            <a:r>
              <a:rPr lang="tr-TR" b="1" dirty="0" smtClean="0"/>
              <a:t>onun </a:t>
            </a:r>
            <a:r>
              <a:rPr lang="tr-TR" b="1" dirty="0"/>
              <a:t>dışına </a:t>
            </a:r>
            <a:r>
              <a:rPr lang="tr-TR" b="1" dirty="0" err="1"/>
              <a:t>cıkmak</a:t>
            </a:r>
            <a:r>
              <a:rPr lang="tr-TR" b="1" dirty="0"/>
              <a:t> koşuluyla.</a:t>
            </a:r>
            <a:endParaRPr lang="tr-TR" dirty="0"/>
          </a:p>
          <a:p>
            <a:pPr marL="0" indent="0">
              <a:buNone/>
            </a:pPr>
            <a:endParaRPr lang="tr-TR" dirty="0"/>
          </a:p>
        </p:txBody>
      </p:sp>
    </p:spTree>
    <p:extLst>
      <p:ext uri="{BB962C8B-B14F-4D97-AF65-F5344CB8AC3E}">
        <p14:creationId xmlns:p14="http://schemas.microsoft.com/office/powerpoint/2010/main" val="905851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Eşsüremlilik-artsüremlilik</a:t>
            </a:r>
            <a:endParaRPr lang="tr-TR" dirty="0"/>
          </a:p>
        </p:txBody>
      </p:sp>
      <p:sp>
        <p:nvSpPr>
          <p:cNvPr id="3" name="2 İçerik Yer Tutucusu"/>
          <p:cNvSpPr>
            <a:spLocks noGrp="1"/>
          </p:cNvSpPr>
          <p:nvPr>
            <p:ph idx="1"/>
          </p:nvPr>
        </p:nvSpPr>
        <p:spPr/>
        <p:txBody>
          <a:bodyPr>
            <a:normAutofit fontScale="62500" lnSpcReduction="20000"/>
          </a:bodyPr>
          <a:lstStyle/>
          <a:p>
            <a:pPr marL="0" indent="0">
              <a:buNone/>
            </a:pPr>
            <a:r>
              <a:rPr lang="tr-TR" sz="4900" b="1" dirty="0"/>
              <a:t>Her iki </a:t>
            </a:r>
            <a:r>
              <a:rPr lang="tr-TR" sz="4900" b="1" dirty="0" err="1"/>
              <a:t>duzeyin</a:t>
            </a:r>
            <a:r>
              <a:rPr lang="tr-TR" sz="4900" b="1" dirty="0"/>
              <a:t> </a:t>
            </a:r>
            <a:r>
              <a:rPr lang="tr-TR" sz="4900" b="1" dirty="0" err="1"/>
              <a:t>yontemleri</a:t>
            </a:r>
            <a:r>
              <a:rPr lang="tr-TR" sz="4900" b="1" dirty="0"/>
              <a:t> de birbirinden ayrıdır. </a:t>
            </a:r>
            <a:r>
              <a:rPr lang="tr-TR" sz="4900" b="1" dirty="0"/>
              <a:t>İki</a:t>
            </a:r>
            <a:r>
              <a:rPr lang="tr-TR" sz="4900" dirty="0"/>
              <a:t> </a:t>
            </a:r>
            <a:r>
              <a:rPr lang="tr-TR" sz="4900" b="1" dirty="0"/>
              <a:t>bakımdandır </a:t>
            </a:r>
            <a:r>
              <a:rPr lang="tr-TR" sz="4900" b="1" dirty="0"/>
              <a:t>bu ayrılık:</a:t>
            </a:r>
            <a:endParaRPr lang="tr-TR" sz="4900" dirty="0"/>
          </a:p>
          <a:p>
            <a:pPr marL="0" indent="0">
              <a:buNone/>
            </a:pPr>
            <a:r>
              <a:rPr lang="tr-TR" sz="4900" b="1" i="1" dirty="0"/>
              <a:t>a) </a:t>
            </a:r>
            <a:r>
              <a:rPr lang="tr-TR" sz="4900" b="1" dirty="0" err="1"/>
              <a:t>Eşsuremde</a:t>
            </a:r>
            <a:r>
              <a:rPr lang="tr-TR" sz="4900" b="1" dirty="0"/>
              <a:t> bir tek bakış acısı </a:t>
            </a:r>
            <a:r>
              <a:rPr lang="tr-TR" sz="4900" b="1" dirty="0" err="1"/>
              <a:t>soz</a:t>
            </a:r>
            <a:r>
              <a:rPr lang="tr-TR" sz="4900" b="1" dirty="0"/>
              <a:t> konusudur, o </a:t>
            </a:r>
            <a:r>
              <a:rPr lang="tr-TR" sz="4900" b="1" dirty="0" err="1"/>
              <a:t>dakonuşan</a:t>
            </a:r>
            <a:r>
              <a:rPr lang="tr-TR" sz="4900" dirty="0"/>
              <a:t> </a:t>
            </a:r>
            <a:r>
              <a:rPr lang="tr-TR" sz="4900" b="1" dirty="0"/>
              <a:t>bireylerinkidir</a:t>
            </a:r>
            <a:r>
              <a:rPr lang="tr-TR" sz="4900" b="1" dirty="0"/>
              <a:t>. </a:t>
            </a:r>
            <a:r>
              <a:rPr lang="tr-TR" sz="4900" b="1" dirty="0" err="1"/>
              <a:t>Eşsuremin</a:t>
            </a:r>
            <a:r>
              <a:rPr lang="tr-TR" sz="4900" b="1" dirty="0"/>
              <a:t> </a:t>
            </a:r>
            <a:r>
              <a:rPr lang="tr-TR" sz="4900" b="1" dirty="0" err="1"/>
              <a:t>tum</a:t>
            </a:r>
            <a:r>
              <a:rPr lang="tr-TR" sz="4900" b="1" dirty="0"/>
              <a:t> </a:t>
            </a:r>
            <a:r>
              <a:rPr lang="tr-TR" sz="4900" b="1" dirty="0" err="1"/>
              <a:t>yontemi</a:t>
            </a:r>
            <a:r>
              <a:rPr lang="tr-TR" sz="4900" b="1" dirty="0"/>
              <a:t> </a:t>
            </a:r>
            <a:r>
              <a:rPr lang="tr-TR" sz="4900" b="1" dirty="0"/>
              <a:t>bireylerin</a:t>
            </a:r>
            <a:r>
              <a:rPr lang="tr-TR" sz="4900" dirty="0"/>
              <a:t> </a:t>
            </a:r>
            <a:r>
              <a:rPr lang="tr-TR" sz="4900" b="1" dirty="0"/>
              <a:t>tanıklığına </a:t>
            </a:r>
            <a:r>
              <a:rPr lang="tr-TR" sz="4900" b="1" dirty="0"/>
              <a:t>başvurmaktır. Bir şeyin hangi oranda </a:t>
            </a:r>
            <a:r>
              <a:rPr lang="tr-TR" sz="4900" b="1" dirty="0"/>
              <a:t>gerçeklik</a:t>
            </a:r>
            <a:r>
              <a:rPr lang="tr-TR" sz="4900" dirty="0"/>
              <a:t> </a:t>
            </a:r>
            <a:r>
              <a:rPr lang="tr-TR" sz="4900" b="1" dirty="0"/>
              <a:t>taşıdığını </a:t>
            </a:r>
            <a:r>
              <a:rPr lang="tr-TR" sz="4900" b="1" dirty="0"/>
              <a:t>anlamak </a:t>
            </a:r>
            <a:r>
              <a:rPr lang="tr-TR" sz="4900" b="1" dirty="0" err="1"/>
              <a:t>icin</a:t>
            </a:r>
            <a:r>
              <a:rPr lang="tr-TR" sz="4900" b="1" dirty="0"/>
              <a:t> bireylerin bilincinde ne </a:t>
            </a:r>
            <a:r>
              <a:rPr lang="tr-TR" sz="4900" b="1" dirty="0" err="1"/>
              <a:t>olcude</a:t>
            </a:r>
            <a:r>
              <a:rPr lang="tr-TR" sz="4900" b="1" dirty="0"/>
              <a:t> var </a:t>
            </a:r>
            <a:r>
              <a:rPr lang="tr-TR" sz="4900" b="1" dirty="0"/>
              <a:t>olduğunu</a:t>
            </a:r>
            <a:r>
              <a:rPr lang="tr-TR" sz="4900" dirty="0"/>
              <a:t> </a:t>
            </a:r>
            <a:r>
              <a:rPr lang="tr-TR" sz="4900" b="1" dirty="0"/>
              <a:t>araştırmak </a:t>
            </a:r>
            <a:r>
              <a:rPr lang="tr-TR" sz="4900" b="1" dirty="0"/>
              <a:t>gerekli ve yeterlidir. Oysa, </a:t>
            </a:r>
            <a:r>
              <a:rPr lang="tr-TR" sz="4900" b="1" dirty="0" err="1"/>
              <a:t>artsuremli</a:t>
            </a:r>
            <a:r>
              <a:rPr lang="tr-TR" sz="4900" b="1" dirty="0"/>
              <a:t> </a:t>
            </a:r>
            <a:r>
              <a:rPr lang="tr-TR" sz="4900" b="1" dirty="0"/>
              <a:t>dilbilim</a:t>
            </a:r>
            <a:r>
              <a:rPr lang="tr-TR" sz="4900" dirty="0"/>
              <a:t> </a:t>
            </a:r>
            <a:r>
              <a:rPr lang="tr-TR" sz="4900" b="1" dirty="0"/>
              <a:t>iki </a:t>
            </a:r>
            <a:r>
              <a:rPr lang="tr-TR" sz="4900" b="1" dirty="0"/>
              <a:t>bakış acısını birbirinden ayırmak zorundadır: </a:t>
            </a:r>
            <a:r>
              <a:rPr lang="tr-TR" sz="4900" b="1" dirty="0"/>
              <a:t>Bunlardan</a:t>
            </a:r>
            <a:r>
              <a:rPr lang="tr-TR" sz="4900" dirty="0"/>
              <a:t> </a:t>
            </a:r>
            <a:r>
              <a:rPr lang="tr-TR" sz="4900" b="1" dirty="0"/>
              <a:t>biri</a:t>
            </a:r>
            <a:r>
              <a:rPr lang="tr-TR" sz="4900" b="1" dirty="0"/>
              <a:t>, </a:t>
            </a:r>
            <a:r>
              <a:rPr lang="tr-TR" sz="4900" b="1" dirty="0"/>
              <a:t>zamanın </a:t>
            </a:r>
            <a:r>
              <a:rPr lang="tr-TR" sz="4900" b="1" dirty="0"/>
              <a:t>akışını </a:t>
            </a:r>
            <a:r>
              <a:rPr lang="tr-TR" sz="4900" b="1" dirty="0" err="1"/>
              <a:t>gecmişten</a:t>
            </a:r>
            <a:r>
              <a:rPr lang="tr-TR" sz="4900" b="1" dirty="0"/>
              <a:t> </a:t>
            </a:r>
            <a:r>
              <a:rPr lang="tr-TR" sz="4900" b="1" dirty="0" err="1"/>
              <a:t>bugune</a:t>
            </a:r>
            <a:r>
              <a:rPr lang="tr-TR" sz="4900" b="1" dirty="0"/>
              <a:t> doğru </a:t>
            </a:r>
            <a:r>
              <a:rPr lang="tr-TR" sz="4900" b="1" dirty="0"/>
              <a:t>izleyen</a:t>
            </a:r>
            <a:r>
              <a:rPr lang="tr-TR" sz="4900" dirty="0"/>
              <a:t> </a:t>
            </a:r>
            <a:r>
              <a:rPr lang="tr-TR" sz="4900" b="1" i="1" dirty="0" err="1"/>
              <a:t>ongorumlu</a:t>
            </a:r>
            <a:r>
              <a:rPr lang="tr-TR" sz="4900" b="1" i="1" dirty="0"/>
              <a:t>, </a:t>
            </a:r>
            <a:r>
              <a:rPr lang="tr-TR" sz="4900" b="1" dirty="0" err="1"/>
              <a:t>oteki</a:t>
            </a:r>
            <a:r>
              <a:rPr lang="tr-TR" sz="4900" b="1" dirty="0"/>
              <a:t> ise </a:t>
            </a:r>
            <a:r>
              <a:rPr lang="tr-TR" sz="4900" b="1" dirty="0" err="1"/>
              <a:t>bugunden</a:t>
            </a:r>
            <a:r>
              <a:rPr lang="tr-TR" sz="4900" b="1" dirty="0"/>
              <a:t> </a:t>
            </a:r>
            <a:r>
              <a:rPr lang="tr-TR" sz="4900" b="1" dirty="0" err="1"/>
              <a:t>gecmişe</a:t>
            </a:r>
            <a:r>
              <a:rPr lang="tr-TR" sz="4900" b="1" dirty="0"/>
              <a:t> doğru uzanan </a:t>
            </a:r>
            <a:r>
              <a:rPr lang="tr-TR" sz="4900" b="1" i="1" dirty="0" err="1"/>
              <a:t>artgorumlu</a:t>
            </a:r>
            <a:r>
              <a:rPr lang="tr-TR" sz="4900" dirty="0"/>
              <a:t> </a:t>
            </a:r>
            <a:r>
              <a:rPr lang="tr-TR" sz="4900" b="1" dirty="0"/>
              <a:t>bakış </a:t>
            </a:r>
            <a:r>
              <a:rPr lang="tr-TR" sz="4900" b="1" dirty="0"/>
              <a:t>acısıdır. </a:t>
            </a:r>
            <a:r>
              <a:rPr lang="tr-TR" sz="4900" b="1" dirty="0" err="1"/>
              <a:t>Boylece</a:t>
            </a:r>
            <a:r>
              <a:rPr lang="tr-TR" sz="4900" b="1" dirty="0"/>
              <a:t> </a:t>
            </a:r>
            <a:r>
              <a:rPr lang="tr-TR" sz="4900" b="1" dirty="0" err="1"/>
              <a:t>yontem</a:t>
            </a:r>
            <a:r>
              <a:rPr lang="tr-TR" sz="4900" b="1" dirty="0"/>
              <a:t> </a:t>
            </a:r>
            <a:r>
              <a:rPr lang="tr-TR" sz="4900" b="1" dirty="0" err="1"/>
              <a:t>ikileşir</a:t>
            </a:r>
            <a:r>
              <a:rPr lang="tr-TR" sz="4900" b="1" dirty="0"/>
              <a:t>. </a:t>
            </a:r>
            <a:r>
              <a:rPr lang="tr-TR" b="1" dirty="0" smtClean="0"/>
              <a:t> </a:t>
            </a:r>
            <a:endParaRPr lang="tr-TR" dirty="0"/>
          </a:p>
          <a:p>
            <a:pPr marL="0" indent="0">
              <a:buNone/>
            </a:pPr>
            <a:endParaRPr lang="tr-TR" dirty="0"/>
          </a:p>
        </p:txBody>
      </p:sp>
    </p:spTree>
    <p:extLst>
      <p:ext uri="{BB962C8B-B14F-4D97-AF65-F5344CB8AC3E}">
        <p14:creationId xmlns:p14="http://schemas.microsoft.com/office/powerpoint/2010/main" val="4133828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Eşsüremlilik-artsüremlilik</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r>
              <a:rPr lang="tr-TR" b="1" i="1" dirty="0"/>
              <a:t>b) </a:t>
            </a:r>
            <a:r>
              <a:rPr lang="tr-TR" b="1" dirty="0"/>
              <a:t>İkinci bir ayrılık, bu dallardan her birinin </a:t>
            </a:r>
            <a:r>
              <a:rPr lang="tr-TR" b="1" dirty="0" smtClean="0"/>
              <a:t>kucakladığı</a:t>
            </a:r>
            <a:r>
              <a:rPr lang="tr-TR" dirty="0" smtClean="0"/>
              <a:t> </a:t>
            </a:r>
            <a:r>
              <a:rPr lang="tr-TR" b="1" dirty="0" smtClean="0"/>
              <a:t>alanın </a:t>
            </a:r>
            <a:r>
              <a:rPr lang="tr-TR" b="1" dirty="0"/>
              <a:t>sınırlarından kaynaklanır. </a:t>
            </a:r>
            <a:r>
              <a:rPr lang="tr-TR" b="1" dirty="0" err="1"/>
              <a:t>Eşsuremli</a:t>
            </a:r>
            <a:r>
              <a:rPr lang="tr-TR" b="1" dirty="0"/>
              <a:t> </a:t>
            </a:r>
            <a:r>
              <a:rPr lang="tr-TR" b="1" dirty="0" smtClean="0"/>
              <a:t>incelemenin</a:t>
            </a:r>
            <a:r>
              <a:rPr lang="tr-TR" dirty="0" smtClean="0"/>
              <a:t> </a:t>
            </a:r>
            <a:r>
              <a:rPr lang="tr-TR" b="1" dirty="0" smtClean="0"/>
              <a:t>konusunu </a:t>
            </a:r>
            <a:r>
              <a:rPr lang="tr-TR" b="1" dirty="0" err="1"/>
              <a:t>suremdeş</a:t>
            </a:r>
            <a:r>
              <a:rPr lang="tr-TR" b="1" dirty="0"/>
              <a:t> olan her şey değil, yalnızca her </a:t>
            </a:r>
            <a:r>
              <a:rPr lang="tr-TR" b="1" dirty="0" smtClean="0"/>
              <a:t>dildeki</a:t>
            </a:r>
            <a:r>
              <a:rPr lang="tr-TR" dirty="0" smtClean="0"/>
              <a:t> </a:t>
            </a:r>
            <a:r>
              <a:rPr lang="tr-TR" b="1" dirty="0" smtClean="0"/>
              <a:t>olgular </a:t>
            </a:r>
            <a:r>
              <a:rPr lang="tr-TR" b="1" dirty="0" err="1"/>
              <a:t>butunu</a:t>
            </a:r>
            <a:r>
              <a:rPr lang="tr-TR" b="1" dirty="0"/>
              <a:t> oluşturur. Gerekirse ayrım </a:t>
            </a:r>
            <a:r>
              <a:rPr lang="tr-TR" b="1" dirty="0" err="1"/>
              <a:t>lehcelerle</a:t>
            </a:r>
            <a:r>
              <a:rPr lang="tr-TR" b="1" dirty="0"/>
              <a:t> </a:t>
            </a:r>
            <a:r>
              <a:rPr lang="tr-TR" b="1" dirty="0" err="1" smtClean="0"/>
              <a:t>altlehcelere</a:t>
            </a:r>
            <a:r>
              <a:rPr lang="tr-TR" dirty="0" smtClean="0"/>
              <a:t> </a:t>
            </a:r>
            <a:r>
              <a:rPr lang="tr-TR" b="1" dirty="0" smtClean="0"/>
              <a:t>değin </a:t>
            </a:r>
            <a:r>
              <a:rPr lang="tr-TR" b="1" dirty="0"/>
              <a:t>uzanabilir. Doğrusunu isterseniz, </a:t>
            </a:r>
            <a:r>
              <a:rPr lang="tr-TR" b="1" i="1" dirty="0" err="1"/>
              <a:t>eşsuremli</a:t>
            </a:r>
            <a:r>
              <a:rPr lang="tr-TR" b="1" i="1" dirty="0"/>
              <a:t> </a:t>
            </a:r>
            <a:r>
              <a:rPr lang="tr-TR" b="1" dirty="0" smtClean="0"/>
              <a:t>terimi</a:t>
            </a:r>
            <a:r>
              <a:rPr lang="tr-TR" dirty="0" smtClean="0"/>
              <a:t> </a:t>
            </a:r>
            <a:r>
              <a:rPr lang="tr-TR" b="1" dirty="0" smtClean="0"/>
              <a:t>yeterince </a:t>
            </a:r>
            <a:r>
              <a:rPr lang="tr-TR" b="1" dirty="0"/>
              <a:t>kesin değil; onun yerine, biraz daha uzun </a:t>
            </a:r>
            <a:r>
              <a:rPr lang="tr-TR" b="1" dirty="0" smtClean="0"/>
              <a:t>olmakla</a:t>
            </a:r>
            <a:r>
              <a:rPr lang="tr-TR" dirty="0" smtClean="0"/>
              <a:t> </a:t>
            </a:r>
            <a:r>
              <a:rPr lang="tr-TR" b="1" dirty="0" smtClean="0"/>
              <a:t>birlikte</a:t>
            </a:r>
            <a:r>
              <a:rPr lang="tr-TR" b="1" dirty="0"/>
              <a:t>, </a:t>
            </a:r>
            <a:r>
              <a:rPr lang="tr-TR" b="1" i="1" dirty="0" err="1"/>
              <a:t>ozeşsiiremli</a:t>
            </a:r>
            <a:r>
              <a:rPr lang="tr-TR" b="1" i="1" dirty="0"/>
              <a:t> </a:t>
            </a:r>
            <a:r>
              <a:rPr lang="tr-TR" b="1" dirty="0"/>
              <a:t>terimi kullanılmak. Buna </a:t>
            </a:r>
            <a:r>
              <a:rPr lang="tr-TR" b="1" dirty="0" err="1" smtClean="0"/>
              <a:t>karşm</a:t>
            </a:r>
            <a:r>
              <a:rPr lang="tr-TR" b="1" dirty="0" smtClean="0"/>
              <a:t>,</a:t>
            </a:r>
            <a:r>
              <a:rPr lang="tr-TR" dirty="0" smtClean="0"/>
              <a:t> </a:t>
            </a:r>
            <a:r>
              <a:rPr lang="tr-TR" b="1" dirty="0" err="1" smtClean="0"/>
              <a:t>artsuremli</a:t>
            </a:r>
            <a:r>
              <a:rPr lang="tr-TR" b="1" dirty="0" smtClean="0"/>
              <a:t> </a:t>
            </a:r>
            <a:r>
              <a:rPr lang="tr-TR" b="1" dirty="0"/>
              <a:t>dilbilim </a:t>
            </a:r>
            <a:r>
              <a:rPr lang="tr-TR" b="1" dirty="0" err="1"/>
              <a:t>boyle</a:t>
            </a:r>
            <a:r>
              <a:rPr lang="tr-TR" b="1" dirty="0"/>
              <a:t> bir </a:t>
            </a:r>
            <a:r>
              <a:rPr lang="tr-TR" b="1" dirty="0" err="1"/>
              <a:t>ozelleşme</a:t>
            </a:r>
            <a:r>
              <a:rPr lang="tr-TR" b="1" dirty="0"/>
              <a:t> gerektirmez de, </a:t>
            </a:r>
            <a:r>
              <a:rPr lang="tr-TR" b="1" dirty="0" smtClean="0"/>
              <a:t>kaldırmaz</a:t>
            </a:r>
            <a:r>
              <a:rPr lang="tr-TR" dirty="0" smtClean="0"/>
              <a:t> </a:t>
            </a:r>
            <a:r>
              <a:rPr lang="tr-TR" b="1" dirty="0" smtClean="0"/>
              <a:t>da</a:t>
            </a:r>
            <a:r>
              <a:rPr lang="tr-TR" b="1" dirty="0"/>
              <a:t>. </a:t>
            </a:r>
            <a:r>
              <a:rPr lang="tr-TR" b="1" dirty="0" err="1"/>
              <a:t>Artsuremli</a:t>
            </a:r>
            <a:r>
              <a:rPr lang="tr-TR" b="1" dirty="0"/>
              <a:t> dilbilimin ele aldığı </a:t>
            </a:r>
            <a:r>
              <a:rPr lang="tr-TR" b="1" dirty="0" err="1"/>
              <a:t>oğelerin</a:t>
            </a:r>
            <a:r>
              <a:rPr lang="tr-TR" b="1" dirty="0"/>
              <a:t> hep </a:t>
            </a:r>
            <a:r>
              <a:rPr lang="tr-TR" b="1" dirty="0" smtClean="0"/>
              <a:t>aynı</a:t>
            </a:r>
            <a:r>
              <a:rPr lang="tr-TR" dirty="0" smtClean="0"/>
              <a:t> </a:t>
            </a:r>
            <a:r>
              <a:rPr lang="tr-TR" b="1" dirty="0" smtClean="0"/>
              <a:t>dilden </a:t>
            </a:r>
            <a:r>
              <a:rPr lang="tr-TR" b="1" dirty="0"/>
              <a:t>olması diye bir zorunluk yoktur (Hint-Avrupa </a:t>
            </a:r>
            <a:r>
              <a:rPr lang="tr-TR" b="1" dirty="0" smtClean="0"/>
              <a:t>dilindeki</a:t>
            </a:r>
            <a:r>
              <a:rPr lang="tr-TR" b="1" i="1" dirty="0" smtClean="0"/>
              <a:t>*esti</a:t>
            </a:r>
            <a:r>
              <a:rPr lang="tr-TR" b="1" i="1" dirty="0"/>
              <a:t>, </a:t>
            </a:r>
            <a:r>
              <a:rPr lang="tr-TR" b="1" dirty="0" err="1"/>
              <a:t>Yunanca’daki</a:t>
            </a:r>
            <a:r>
              <a:rPr lang="tr-TR" b="1" dirty="0"/>
              <a:t> </a:t>
            </a:r>
            <a:r>
              <a:rPr lang="tr-TR" b="1" i="1" dirty="0"/>
              <a:t>esti, </a:t>
            </a:r>
            <a:r>
              <a:rPr lang="tr-TR" b="1" dirty="0" err="1"/>
              <a:t>Almanca’daki</a:t>
            </a:r>
            <a:r>
              <a:rPr lang="tr-TR" b="1" dirty="0"/>
              <a:t> </a:t>
            </a:r>
            <a:r>
              <a:rPr lang="tr-TR" b="1" i="1" dirty="0" err="1"/>
              <a:t>ist</a:t>
            </a:r>
            <a:r>
              <a:rPr lang="tr-TR" b="1" i="1" dirty="0"/>
              <a:t>, </a:t>
            </a:r>
            <a:r>
              <a:rPr lang="tr-TR" b="1" dirty="0" err="1" smtClean="0"/>
              <a:t>Fransızca’daki</a:t>
            </a:r>
            <a:r>
              <a:rPr lang="tr-TR" dirty="0" smtClean="0"/>
              <a:t> </a:t>
            </a:r>
            <a:r>
              <a:rPr lang="tr-TR" b="1" i="1" dirty="0" err="1" smtClean="0"/>
              <a:t>est</a:t>
            </a:r>
            <a:r>
              <a:rPr lang="tr-TR" b="1" i="1" dirty="0" smtClean="0"/>
              <a:t> </a:t>
            </a:r>
            <a:r>
              <a:rPr lang="tr-TR" b="1" i="1" dirty="0"/>
              <a:t>[</a:t>
            </a:r>
            <a:r>
              <a:rPr lang="tr-TR" b="1" i="1" dirty="0" err="1"/>
              <a:t>etre</a:t>
            </a:r>
            <a:r>
              <a:rPr lang="tr-TR" b="1" i="1" dirty="0"/>
              <a:t> </a:t>
            </a:r>
            <a:r>
              <a:rPr lang="tr-TR" b="1" dirty="0"/>
              <a:t>"olmak", "var olmak" vb. eyleminin bildirme </a:t>
            </a:r>
            <a:r>
              <a:rPr lang="tr-TR" b="1" dirty="0" smtClean="0"/>
              <a:t>kipinin</a:t>
            </a:r>
            <a:r>
              <a:rPr lang="tr-TR" dirty="0" smtClean="0"/>
              <a:t> </a:t>
            </a:r>
            <a:r>
              <a:rPr lang="tr-TR" b="1" dirty="0" smtClean="0"/>
              <a:t>şimdiki </a:t>
            </a:r>
            <a:r>
              <a:rPr lang="tr-TR" b="1" dirty="0"/>
              <a:t>zaman tekil </a:t>
            </a:r>
            <a:r>
              <a:rPr lang="tr-TR" b="1" dirty="0" err="1"/>
              <a:t>ucuncu</a:t>
            </a:r>
            <a:r>
              <a:rPr lang="tr-TR" b="1" dirty="0"/>
              <a:t> kişisi] </a:t>
            </a:r>
            <a:r>
              <a:rPr lang="tr-TR" b="1" dirty="0" err="1"/>
              <a:t>sozcuklerini</a:t>
            </a:r>
            <a:r>
              <a:rPr lang="tr-TR" b="1" dirty="0"/>
              <a:t> karşılaştırın</a:t>
            </a:r>
            <a:r>
              <a:rPr lang="tr-TR" b="1" dirty="0" smtClean="0"/>
              <a:t>).</a:t>
            </a:r>
            <a:r>
              <a:rPr lang="tr-TR" dirty="0" smtClean="0"/>
              <a:t> </a:t>
            </a:r>
            <a:r>
              <a:rPr lang="tr-TR" b="1" dirty="0" smtClean="0"/>
              <a:t>Dillerin </a:t>
            </a:r>
            <a:r>
              <a:rPr lang="tr-TR" b="1" dirty="0" err="1"/>
              <a:t>ceşitliliğini</a:t>
            </a:r>
            <a:r>
              <a:rPr lang="tr-TR" b="1" dirty="0"/>
              <a:t> yaratan da doğrudan doğruya </a:t>
            </a:r>
            <a:r>
              <a:rPr lang="tr-TR" b="1" dirty="0" err="1" smtClean="0"/>
              <a:t>artsuremli</a:t>
            </a:r>
            <a:r>
              <a:rPr lang="tr-TR" b="1" dirty="0" smtClean="0"/>
              <a:t> </a:t>
            </a:r>
            <a:r>
              <a:rPr lang="tr-TR" b="1" dirty="0"/>
              <a:t>olguların birbirini izlemesi ve uzam </a:t>
            </a:r>
            <a:r>
              <a:rPr lang="tr-TR" b="1" dirty="0" err="1"/>
              <a:t>icinde</a:t>
            </a:r>
            <a:r>
              <a:rPr lang="tr-TR" b="1" dirty="0"/>
              <a:t> </a:t>
            </a:r>
            <a:r>
              <a:rPr lang="tr-TR" b="1" dirty="0" err="1" smtClean="0"/>
              <a:t>coğalmasıdır</a:t>
            </a:r>
            <a:r>
              <a:rPr lang="tr-TR" b="1" dirty="0" smtClean="0"/>
              <a:t>.</a:t>
            </a:r>
            <a:r>
              <a:rPr lang="tr-TR" dirty="0" smtClean="0"/>
              <a:t> </a:t>
            </a:r>
            <a:r>
              <a:rPr lang="tr-TR" b="1" dirty="0" smtClean="0"/>
              <a:t>İki </a:t>
            </a:r>
            <a:r>
              <a:rPr lang="tr-TR" b="1" dirty="0"/>
              <a:t>bicim arasında ilişki kurulabilmesi </a:t>
            </a:r>
            <a:r>
              <a:rPr lang="tr-TR" b="1" dirty="0" err="1"/>
              <a:t>icin</a:t>
            </a:r>
            <a:r>
              <a:rPr lang="tr-TR" b="1" dirty="0"/>
              <a:t> bunların </a:t>
            </a:r>
            <a:r>
              <a:rPr lang="tr-TR" b="1" dirty="0" smtClean="0"/>
              <a:t>tarihsel</a:t>
            </a:r>
            <a:r>
              <a:rPr lang="tr-TR" dirty="0" smtClean="0"/>
              <a:t> </a:t>
            </a:r>
            <a:r>
              <a:rPr lang="tr-TR" b="1" dirty="0" smtClean="0"/>
              <a:t>bir </a:t>
            </a:r>
            <a:r>
              <a:rPr lang="tr-TR" b="1" dirty="0"/>
              <a:t>bağları bulunması yeterlidir. Bu bağ ne denli </a:t>
            </a:r>
            <a:r>
              <a:rPr lang="tr-TR" b="1" dirty="0" smtClean="0"/>
              <a:t>dolaylı</a:t>
            </a:r>
            <a:r>
              <a:rPr lang="tr-TR" dirty="0" smtClean="0"/>
              <a:t> </a:t>
            </a:r>
            <a:r>
              <a:rPr lang="tr-TR" b="1" dirty="0" smtClean="0"/>
              <a:t>olursa </a:t>
            </a:r>
            <a:r>
              <a:rPr lang="tr-TR" b="1" dirty="0"/>
              <a:t>olsun, durum değişmez.</a:t>
            </a:r>
            <a:endParaRPr lang="tr-TR" dirty="0"/>
          </a:p>
          <a:p>
            <a:pPr marL="0" indent="0">
              <a:buNone/>
            </a:pPr>
            <a:endParaRPr lang="tr-TR" dirty="0"/>
          </a:p>
        </p:txBody>
      </p:sp>
    </p:spTree>
    <p:extLst>
      <p:ext uri="{BB962C8B-B14F-4D97-AF65-F5344CB8AC3E}">
        <p14:creationId xmlns:p14="http://schemas.microsoft.com/office/powerpoint/2010/main" val="1694012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Eşsüremlilik-artsüremlilik</a:t>
            </a:r>
            <a:endParaRPr lang="tr-TR" dirty="0"/>
          </a:p>
        </p:txBody>
      </p:sp>
      <p:sp>
        <p:nvSpPr>
          <p:cNvPr id="3" name="İçerik Yer Tutucusu 2"/>
          <p:cNvSpPr>
            <a:spLocks noGrp="1"/>
          </p:cNvSpPr>
          <p:nvPr>
            <p:ph idx="1"/>
          </p:nvPr>
        </p:nvSpPr>
        <p:spPr/>
        <p:txBody>
          <a:bodyPr>
            <a:normAutofit/>
          </a:bodyPr>
          <a:lstStyle/>
          <a:p>
            <a:r>
              <a:rPr lang="tr-TR" b="1" dirty="0"/>
              <a:t>Bunlar ne en </a:t>
            </a:r>
            <a:r>
              <a:rPr lang="tr-TR" b="1" dirty="0" err="1"/>
              <a:t>carpıcı</a:t>
            </a:r>
            <a:r>
              <a:rPr lang="tr-TR" b="1" dirty="0"/>
              <a:t>, ne de en derin karşıtlıklar: </a:t>
            </a:r>
            <a:r>
              <a:rPr lang="tr-TR" b="1" dirty="0" smtClean="0"/>
              <a:t>Evrimsel</a:t>
            </a:r>
            <a:r>
              <a:rPr lang="tr-TR" dirty="0"/>
              <a:t> </a:t>
            </a:r>
            <a:r>
              <a:rPr lang="tr-TR" b="1" dirty="0" smtClean="0"/>
              <a:t>olguyla </a:t>
            </a:r>
            <a:r>
              <a:rPr lang="tr-TR" b="1" dirty="0"/>
              <a:t>dural olgu arasındaki koklu </a:t>
            </a:r>
            <a:r>
              <a:rPr lang="tr-TR" b="1" dirty="0" err="1"/>
              <a:t>catışkıdan</a:t>
            </a:r>
            <a:r>
              <a:rPr lang="tr-TR" b="1" dirty="0"/>
              <a:t> </a:t>
            </a:r>
            <a:r>
              <a:rPr lang="tr-TR" b="1" dirty="0" err="1" smtClean="0"/>
              <a:t>oturu</a:t>
            </a:r>
            <a:r>
              <a:rPr lang="tr-TR" dirty="0"/>
              <a:t> </a:t>
            </a:r>
            <a:r>
              <a:rPr lang="tr-TR" b="1" dirty="0" smtClean="0"/>
              <a:t>bunlara </a:t>
            </a:r>
            <a:r>
              <a:rPr lang="tr-TR" b="1" dirty="0" err="1"/>
              <a:t>ozgu</a:t>
            </a:r>
            <a:r>
              <a:rPr lang="tr-TR" b="1" dirty="0"/>
              <a:t> kavramlar </a:t>
            </a:r>
            <a:r>
              <a:rPr lang="tr-TR" b="1" dirty="0" err="1"/>
              <a:t>hicbir</a:t>
            </a:r>
            <a:r>
              <a:rPr lang="tr-TR" b="1" dirty="0"/>
              <a:t> bicimde birbirlerine </a:t>
            </a:r>
            <a:r>
              <a:rPr lang="tr-TR" b="1" dirty="0" smtClean="0"/>
              <a:t>indirgenemez.</a:t>
            </a:r>
            <a:r>
              <a:rPr lang="tr-TR" dirty="0"/>
              <a:t> </a:t>
            </a:r>
            <a:r>
              <a:rPr lang="tr-TR" b="1" dirty="0" err="1" smtClean="0"/>
              <a:t>Orneğin</a:t>
            </a:r>
            <a:r>
              <a:rPr lang="tr-TR" b="1" dirty="0"/>
              <a:t>, </a:t>
            </a:r>
            <a:r>
              <a:rPr lang="tr-TR" b="1" dirty="0" err="1"/>
              <a:t>eşsuremli</a:t>
            </a:r>
            <a:r>
              <a:rPr lang="tr-TR" b="1" dirty="0"/>
              <a:t> olgunun </a:t>
            </a:r>
            <a:r>
              <a:rPr lang="tr-TR" b="1" dirty="0" err="1"/>
              <a:t>artsuremli</a:t>
            </a:r>
            <a:r>
              <a:rPr lang="tr-TR" b="1" dirty="0"/>
              <a:t> </a:t>
            </a:r>
            <a:r>
              <a:rPr lang="tr-TR" b="1" dirty="0" smtClean="0"/>
              <a:t>olguyla</a:t>
            </a:r>
            <a:r>
              <a:rPr lang="tr-TR" dirty="0"/>
              <a:t> </a:t>
            </a:r>
            <a:r>
              <a:rPr lang="tr-TR" b="1" dirty="0" err="1" smtClean="0"/>
              <a:t>hicbir</a:t>
            </a:r>
            <a:r>
              <a:rPr lang="tr-TR" b="1" dirty="0" smtClean="0"/>
              <a:t> </a:t>
            </a:r>
            <a:r>
              <a:rPr lang="tr-TR" b="1" dirty="0"/>
              <a:t>ortak yanı </a:t>
            </a:r>
            <a:r>
              <a:rPr lang="tr-TR" b="1" dirty="0" smtClean="0"/>
              <a:t>yoktur. Biri </a:t>
            </a:r>
            <a:r>
              <a:rPr lang="tr-TR" b="1" dirty="0" err="1" smtClean="0"/>
              <a:t>suremdeş</a:t>
            </a:r>
            <a:r>
              <a:rPr lang="tr-TR" dirty="0"/>
              <a:t> </a:t>
            </a:r>
            <a:r>
              <a:rPr lang="tr-TR" b="1" dirty="0" err="1" smtClean="0"/>
              <a:t>oğeler</a:t>
            </a:r>
            <a:r>
              <a:rPr lang="tr-TR" b="1" dirty="0" smtClean="0"/>
              <a:t> </a:t>
            </a:r>
            <a:r>
              <a:rPr lang="tr-TR" b="1" dirty="0"/>
              <a:t>arasındaki bağıntıdır, oburu zaman </a:t>
            </a:r>
            <a:r>
              <a:rPr lang="tr-TR" b="1" dirty="0" err="1"/>
              <a:t>icinde</a:t>
            </a:r>
            <a:r>
              <a:rPr lang="tr-TR" b="1" dirty="0"/>
              <a:t> bir </a:t>
            </a:r>
            <a:r>
              <a:rPr lang="tr-TR" b="1" dirty="0" err="1" smtClean="0"/>
              <a:t>oğenin</a:t>
            </a:r>
            <a:r>
              <a:rPr lang="tr-TR" dirty="0"/>
              <a:t> </a:t>
            </a:r>
            <a:r>
              <a:rPr lang="tr-TR" b="1" dirty="0" smtClean="0"/>
              <a:t>yerine </a:t>
            </a:r>
            <a:r>
              <a:rPr lang="tr-TR" b="1" dirty="0"/>
              <a:t>bir başka </a:t>
            </a:r>
            <a:r>
              <a:rPr lang="tr-TR" b="1" dirty="0" err="1"/>
              <a:t>oğenin</a:t>
            </a:r>
            <a:r>
              <a:rPr lang="tr-TR" b="1" dirty="0"/>
              <a:t> </a:t>
            </a:r>
            <a:r>
              <a:rPr lang="tr-TR" b="1" dirty="0" err="1"/>
              <a:t>gecmesidir</a:t>
            </a:r>
            <a:r>
              <a:rPr lang="tr-TR" b="1" dirty="0"/>
              <a:t>, bir oluştur. </a:t>
            </a:r>
            <a:r>
              <a:rPr lang="tr-TR" b="1" dirty="0" smtClean="0"/>
              <a:t> </a:t>
            </a:r>
            <a:endParaRPr lang="tr-TR" dirty="0"/>
          </a:p>
          <a:p>
            <a:pPr marL="0" indent="0">
              <a:buNone/>
            </a:pPr>
            <a:endParaRPr lang="tr-TR" dirty="0"/>
          </a:p>
        </p:txBody>
      </p:sp>
    </p:spTree>
    <p:extLst>
      <p:ext uri="{BB962C8B-B14F-4D97-AF65-F5344CB8AC3E}">
        <p14:creationId xmlns:p14="http://schemas.microsoft.com/office/powerpoint/2010/main" val="1257533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dirty="0" err="1"/>
              <a:t>Eşsüremlilik-artsüremlilik</a:t>
            </a:r>
            <a:r>
              <a:rPr lang="tr-TR" sz="2800" dirty="0"/>
              <a:t> karşılaştırma</a:t>
            </a:r>
            <a:endParaRPr lang="tr-TR" sz="2800" dirty="0"/>
          </a:p>
        </p:txBody>
      </p:sp>
      <p:sp>
        <p:nvSpPr>
          <p:cNvPr id="3" name="İçerik Yer Tutucusu 2"/>
          <p:cNvSpPr>
            <a:spLocks noGrp="1"/>
          </p:cNvSpPr>
          <p:nvPr>
            <p:ph idx="1"/>
          </p:nvPr>
        </p:nvSpPr>
        <p:spPr/>
        <p:txBody>
          <a:bodyPr>
            <a:noAutofit/>
          </a:bodyPr>
          <a:lstStyle/>
          <a:p>
            <a:pPr marL="0" indent="0">
              <a:buNone/>
            </a:pPr>
            <a:r>
              <a:rPr lang="tr-TR" sz="1600" b="1" dirty="0"/>
              <a:t>Yunanca </a:t>
            </a:r>
            <a:r>
              <a:rPr lang="tr-TR" sz="1600" b="1" dirty="0" err="1"/>
              <a:t>birkac</a:t>
            </a:r>
            <a:r>
              <a:rPr lang="tr-TR" sz="1600" b="1" dirty="0"/>
              <a:t> </a:t>
            </a:r>
            <a:r>
              <a:rPr lang="tr-TR" sz="1600" b="1" dirty="0" err="1"/>
              <a:t>ornek</a:t>
            </a:r>
            <a:r>
              <a:rPr lang="tr-TR" sz="1600" b="1" dirty="0"/>
              <a:t>:</a:t>
            </a:r>
            <a:endParaRPr lang="tr-TR" sz="1600" dirty="0"/>
          </a:p>
          <a:p>
            <a:pPr marL="0" indent="0">
              <a:buNone/>
            </a:pPr>
            <a:r>
              <a:rPr lang="tr-TR" sz="1600" b="1" dirty="0"/>
              <a:t>1. Hint-Avrupa dilindeki soluklu titreşimliler soluklu</a:t>
            </a:r>
            <a:endParaRPr lang="tr-TR" sz="1600" dirty="0"/>
          </a:p>
          <a:p>
            <a:pPr marL="0" indent="0">
              <a:buNone/>
            </a:pPr>
            <a:r>
              <a:rPr lang="tr-TR" sz="1600" b="1" dirty="0"/>
              <a:t>titreşimsiz olmuşlardır: </a:t>
            </a:r>
            <a:r>
              <a:rPr lang="tr-TR" sz="1600" b="1" i="1" dirty="0"/>
              <a:t>*</a:t>
            </a:r>
            <a:r>
              <a:rPr lang="tr-TR" sz="1600" b="1" i="1" dirty="0" err="1"/>
              <a:t>dhlımos</a:t>
            </a:r>
            <a:r>
              <a:rPr lang="tr-TR" sz="1600" b="1" i="1" dirty="0"/>
              <a:t> </a:t>
            </a:r>
            <a:r>
              <a:rPr lang="tr-TR" sz="1600" b="1" dirty="0"/>
              <a:t>-≫ </a:t>
            </a:r>
            <a:r>
              <a:rPr lang="tr-TR" sz="1600" b="1" i="1" dirty="0" err="1"/>
              <a:t>thumos</a:t>
            </a:r>
            <a:r>
              <a:rPr lang="tr-TR" sz="1600" b="1" i="1" dirty="0"/>
              <a:t> </a:t>
            </a:r>
            <a:r>
              <a:rPr lang="tr-TR" sz="1600" b="1" dirty="0"/>
              <a:t>"yaşam soluğu",</a:t>
            </a:r>
            <a:endParaRPr lang="tr-TR" sz="1600" dirty="0"/>
          </a:p>
          <a:p>
            <a:pPr marL="0" indent="0">
              <a:buNone/>
            </a:pPr>
            <a:r>
              <a:rPr lang="tr-TR" sz="1600" b="1" i="1" dirty="0"/>
              <a:t>*</a:t>
            </a:r>
            <a:r>
              <a:rPr lang="tr-TR" sz="1600" b="1" i="1" dirty="0" err="1"/>
              <a:t>hhero</a:t>
            </a:r>
            <a:r>
              <a:rPr lang="tr-TR" sz="1600" b="1" i="1" dirty="0"/>
              <a:t> -≫ </a:t>
            </a:r>
            <a:r>
              <a:rPr lang="tr-TR" sz="1600" b="1" i="1" dirty="0" err="1"/>
              <a:t>phero</a:t>
            </a:r>
            <a:r>
              <a:rPr lang="tr-TR" sz="1600" b="1" i="1" dirty="0"/>
              <a:t> </a:t>
            </a:r>
            <a:r>
              <a:rPr lang="tr-TR" sz="1600" b="1" dirty="0"/>
              <a:t>"taşıyorum", vb.</a:t>
            </a:r>
            <a:endParaRPr lang="tr-TR" sz="1600" dirty="0"/>
          </a:p>
          <a:p>
            <a:pPr marL="0" indent="0">
              <a:buNone/>
            </a:pPr>
            <a:r>
              <a:rPr lang="tr-TR" sz="1600" b="1" dirty="0"/>
              <a:t>2. Vurgu </a:t>
            </a:r>
            <a:r>
              <a:rPr lang="tr-TR" sz="1600" b="1" dirty="0" err="1"/>
              <a:t>hicbir</a:t>
            </a:r>
            <a:r>
              <a:rPr lang="tr-TR" sz="1600" b="1" dirty="0"/>
              <a:t> zaman sondaki </a:t>
            </a:r>
            <a:r>
              <a:rPr lang="tr-TR" sz="1600" b="1" dirty="0" err="1"/>
              <a:t>ucuncu</a:t>
            </a:r>
            <a:r>
              <a:rPr lang="tr-TR" sz="1600" b="1" dirty="0"/>
              <a:t> seslemden daha</a:t>
            </a:r>
            <a:endParaRPr lang="tr-TR" sz="1600" dirty="0"/>
          </a:p>
          <a:p>
            <a:pPr marL="0" indent="0">
              <a:buNone/>
            </a:pPr>
            <a:r>
              <a:rPr lang="tr-TR" sz="1600" b="1" dirty="0"/>
              <a:t>geriye gitmez.</a:t>
            </a:r>
            <a:endParaRPr lang="tr-TR" sz="1600" dirty="0"/>
          </a:p>
          <a:p>
            <a:pPr marL="0" indent="0">
              <a:buNone/>
            </a:pPr>
            <a:r>
              <a:rPr lang="tr-TR" sz="1600" b="1" dirty="0"/>
              <a:t>3. </a:t>
            </a:r>
            <a:r>
              <a:rPr lang="tr-TR" sz="1600" b="1" dirty="0" err="1"/>
              <a:t>Butun</a:t>
            </a:r>
            <a:r>
              <a:rPr lang="tr-TR" sz="1600" b="1" dirty="0"/>
              <a:t> </a:t>
            </a:r>
            <a:r>
              <a:rPr lang="tr-TR" sz="1600" b="1" dirty="0" err="1"/>
              <a:t>sozcukler</a:t>
            </a:r>
            <a:r>
              <a:rPr lang="tr-TR" sz="1600" b="1" dirty="0"/>
              <a:t> bir </a:t>
            </a:r>
            <a:r>
              <a:rPr lang="tr-TR" sz="1600" b="1" dirty="0" err="1"/>
              <a:t>unluyle</a:t>
            </a:r>
            <a:r>
              <a:rPr lang="tr-TR" sz="1600" b="1" dirty="0"/>
              <a:t> ya da yalnızca </a:t>
            </a:r>
            <a:r>
              <a:rPr lang="tr-TR" sz="1600" b="1" i="1" dirty="0"/>
              <a:t>s, n, r </a:t>
            </a:r>
            <a:r>
              <a:rPr lang="tr-TR" sz="1600" b="1" dirty="0" err="1"/>
              <a:t>unsuzleriyle</a:t>
            </a:r>
            <a:endParaRPr lang="tr-TR" sz="1600" dirty="0"/>
          </a:p>
          <a:p>
            <a:pPr marL="0" indent="0">
              <a:buNone/>
            </a:pPr>
            <a:r>
              <a:rPr lang="tr-TR" sz="1600" b="1" dirty="0"/>
              <a:t>biter.</a:t>
            </a:r>
            <a:endParaRPr lang="tr-TR" sz="1600" dirty="0"/>
          </a:p>
          <a:p>
            <a:pPr marL="0" indent="0">
              <a:buNone/>
            </a:pPr>
            <a:r>
              <a:rPr lang="tr-TR" sz="1600" b="1" dirty="0"/>
              <a:t>4. </a:t>
            </a:r>
            <a:r>
              <a:rPr lang="tr-TR" sz="1600" b="1" dirty="0" err="1"/>
              <a:t>Sozcuk</a:t>
            </a:r>
            <a:r>
              <a:rPr lang="tr-TR" sz="1600" b="1" dirty="0"/>
              <a:t> </a:t>
            </a:r>
            <a:r>
              <a:rPr lang="tr-TR" sz="1600" b="1" dirty="0" err="1"/>
              <a:t>başmda</a:t>
            </a:r>
            <a:r>
              <a:rPr lang="tr-TR" sz="1600" b="1" dirty="0"/>
              <a:t> ve bir unlu </a:t>
            </a:r>
            <a:r>
              <a:rPr lang="tr-TR" sz="1600" b="1" dirty="0" err="1"/>
              <a:t>onunde</a:t>
            </a:r>
            <a:r>
              <a:rPr lang="tr-TR" sz="1600" b="1" dirty="0"/>
              <a:t> bulunan </a:t>
            </a:r>
            <a:r>
              <a:rPr lang="tr-TR" sz="1600" b="1" i="1" dirty="0"/>
              <a:t>s </a:t>
            </a:r>
            <a:r>
              <a:rPr lang="tr-TR" sz="1600" b="1" dirty="0" err="1"/>
              <a:t>donuşerek</a:t>
            </a:r>
            <a:endParaRPr lang="tr-TR" sz="1600" dirty="0"/>
          </a:p>
          <a:p>
            <a:pPr marL="0" indent="0">
              <a:buNone/>
            </a:pPr>
            <a:r>
              <a:rPr lang="tr-TR" sz="1600" b="1" i="1" dirty="0"/>
              <a:t>h </a:t>
            </a:r>
            <a:r>
              <a:rPr lang="tr-TR" sz="1600" b="1" dirty="0"/>
              <a:t>(soluklu) olur: </a:t>
            </a:r>
            <a:r>
              <a:rPr lang="tr-TR" sz="1600" b="1" i="1" dirty="0"/>
              <a:t>*</a:t>
            </a:r>
            <a:r>
              <a:rPr lang="tr-TR" sz="1600" b="1" i="1" dirty="0" err="1"/>
              <a:t>septm</a:t>
            </a:r>
            <a:r>
              <a:rPr lang="tr-TR" sz="1600" b="1" i="1" dirty="0"/>
              <a:t> </a:t>
            </a:r>
            <a:r>
              <a:rPr lang="tr-TR" sz="1600" b="1" dirty="0"/>
              <a:t>(Lat. </a:t>
            </a:r>
            <a:r>
              <a:rPr lang="tr-TR" sz="1600" b="1" i="1" dirty="0" err="1"/>
              <a:t>septem</a:t>
            </a:r>
            <a:r>
              <a:rPr lang="tr-TR" sz="1600" b="1" i="1" dirty="0"/>
              <a:t> </a:t>
            </a:r>
            <a:r>
              <a:rPr lang="tr-TR" sz="1600" b="1" dirty="0"/>
              <a:t>"yedi") -* </a:t>
            </a:r>
            <a:r>
              <a:rPr lang="tr-TR" sz="1600" b="1" i="1" dirty="0" err="1"/>
              <a:t>lıepta</a:t>
            </a:r>
            <a:r>
              <a:rPr lang="tr-TR" sz="1600" b="1" i="1" dirty="0"/>
              <a:t>.</a:t>
            </a:r>
            <a:endParaRPr lang="tr-TR" sz="1600" dirty="0"/>
          </a:p>
          <a:p>
            <a:pPr marL="0" indent="0">
              <a:buNone/>
            </a:pPr>
            <a:r>
              <a:rPr lang="tr-TR" sz="1600" b="1" dirty="0"/>
              <a:t>5. </a:t>
            </a:r>
            <a:r>
              <a:rPr lang="tr-TR" sz="1600" b="1" dirty="0" err="1"/>
              <a:t>Sozcuk</a:t>
            </a:r>
            <a:r>
              <a:rPr lang="tr-TR" sz="1600" b="1" dirty="0"/>
              <a:t> sonundaki </a:t>
            </a:r>
            <a:r>
              <a:rPr lang="tr-TR" sz="1600" b="1" i="1" dirty="0"/>
              <a:t>m </a:t>
            </a:r>
            <a:r>
              <a:rPr lang="tr-TR" sz="1600" b="1" dirty="0" err="1"/>
              <a:t>donuşerek</a:t>
            </a:r>
            <a:r>
              <a:rPr lang="tr-TR" sz="1600" b="1" dirty="0"/>
              <a:t> </a:t>
            </a:r>
            <a:r>
              <a:rPr lang="tr-TR" sz="1600" b="1" i="1" dirty="0"/>
              <a:t>n </a:t>
            </a:r>
            <a:r>
              <a:rPr lang="tr-TR" sz="1600" b="1" dirty="0"/>
              <a:t>olmuştur:</a:t>
            </a:r>
            <a:endParaRPr lang="tr-TR" sz="1600" dirty="0"/>
          </a:p>
          <a:p>
            <a:pPr marL="0" indent="0">
              <a:buNone/>
            </a:pPr>
            <a:r>
              <a:rPr lang="tr-TR" sz="1600" b="1" i="1" dirty="0"/>
              <a:t>*</a:t>
            </a:r>
            <a:r>
              <a:rPr lang="tr-TR" sz="1600" b="1" i="1" dirty="0" err="1"/>
              <a:t>jugom</a:t>
            </a:r>
            <a:r>
              <a:rPr lang="tr-TR" sz="1600" b="1" i="1" dirty="0"/>
              <a:t> </a:t>
            </a:r>
            <a:r>
              <a:rPr lang="tr-TR" sz="1600" b="1" dirty="0"/>
              <a:t>-&gt; </a:t>
            </a:r>
            <a:r>
              <a:rPr lang="tr-TR" sz="1600" b="1" i="1" dirty="0" err="1"/>
              <a:t>zugon</a:t>
            </a:r>
            <a:r>
              <a:rPr lang="tr-TR" sz="1600" b="1" i="1" dirty="0"/>
              <a:t> </a:t>
            </a:r>
            <a:r>
              <a:rPr lang="tr-TR" sz="1600" b="1" dirty="0"/>
              <a:t>(bak. Lat. </a:t>
            </a:r>
            <a:r>
              <a:rPr lang="tr-TR" sz="1600" b="1" i="1" dirty="0" err="1"/>
              <a:t>jugum</a:t>
            </a:r>
            <a:r>
              <a:rPr lang="tr-TR" sz="1600" b="1" i="1" dirty="0"/>
              <a:t> </a:t>
            </a:r>
            <a:r>
              <a:rPr lang="tr-TR" sz="1600" b="1" dirty="0"/>
              <a:t>"boyunduruk''^1)).</a:t>
            </a:r>
            <a:endParaRPr lang="tr-TR" sz="1600" dirty="0"/>
          </a:p>
          <a:p>
            <a:pPr marL="0" indent="0">
              <a:buNone/>
            </a:pPr>
            <a:r>
              <a:rPr lang="tr-TR" sz="1600" b="1" dirty="0"/>
              <a:t>6. </a:t>
            </a:r>
            <a:r>
              <a:rPr lang="tr-TR" sz="1600" b="1" dirty="0" err="1"/>
              <a:t>Sozcuk</a:t>
            </a:r>
            <a:r>
              <a:rPr lang="tr-TR" sz="1600" b="1" dirty="0"/>
              <a:t> sonundaki </a:t>
            </a:r>
            <a:r>
              <a:rPr lang="tr-TR" sz="1600" b="1" dirty="0" err="1"/>
              <a:t>kapantılılar</a:t>
            </a:r>
            <a:r>
              <a:rPr lang="tr-TR" sz="1600" b="1" dirty="0"/>
              <a:t> </a:t>
            </a:r>
            <a:r>
              <a:rPr lang="tr-TR" sz="1600" b="1" dirty="0" err="1"/>
              <a:t>duşmuştur</a:t>
            </a:r>
            <a:r>
              <a:rPr lang="tr-TR" sz="1600" b="1" dirty="0"/>
              <a:t>:</a:t>
            </a:r>
            <a:endParaRPr lang="tr-TR" sz="1600" dirty="0"/>
          </a:p>
          <a:p>
            <a:pPr marL="0" indent="0">
              <a:buNone/>
            </a:pPr>
            <a:r>
              <a:rPr lang="tr-TR" sz="1600" b="1" i="1" dirty="0"/>
              <a:t>*</a:t>
            </a:r>
            <a:r>
              <a:rPr lang="tr-TR" sz="1600" b="1" i="1" dirty="0" err="1"/>
              <a:t>gunaik</a:t>
            </a:r>
            <a:r>
              <a:rPr lang="tr-TR" sz="1600" b="1" i="1" dirty="0"/>
              <a:t> </a:t>
            </a:r>
            <a:r>
              <a:rPr lang="tr-TR" sz="1600" b="1" dirty="0"/>
              <a:t>-≫ </a:t>
            </a:r>
            <a:r>
              <a:rPr lang="tr-TR" sz="1600" b="1" i="1" dirty="0" err="1"/>
              <a:t>gunai</a:t>
            </a:r>
            <a:r>
              <a:rPr lang="tr-TR" sz="1600" b="1" i="1" dirty="0"/>
              <a:t>, *</a:t>
            </a:r>
            <a:r>
              <a:rPr lang="tr-TR" sz="1600" b="1" i="1" dirty="0" err="1"/>
              <a:t>epheret</a:t>
            </a:r>
            <a:r>
              <a:rPr lang="tr-TR" sz="1600" b="1" i="1" dirty="0"/>
              <a:t> -* </a:t>
            </a:r>
            <a:r>
              <a:rPr lang="tr-TR" sz="1600" b="1" i="1" dirty="0" err="1"/>
              <a:t>ephere</a:t>
            </a:r>
            <a:r>
              <a:rPr lang="tr-TR" sz="1600" b="1" i="1" dirty="0"/>
              <a:t>, *</a:t>
            </a:r>
            <a:r>
              <a:rPr lang="tr-TR" sz="1600" b="1" i="1" dirty="0" err="1"/>
              <a:t>epherorıt</a:t>
            </a:r>
            <a:r>
              <a:rPr lang="tr-TR" sz="1600" b="1" i="1" dirty="0"/>
              <a:t> -* .</a:t>
            </a:r>
            <a:r>
              <a:rPr lang="tr-TR" sz="1600" b="1" i="1" dirty="0" err="1"/>
              <a:t>pheron</a:t>
            </a:r>
            <a:r>
              <a:rPr lang="tr-TR" sz="1600" b="1" i="1" dirty="0"/>
              <a:t>.</a:t>
            </a:r>
            <a:endParaRPr lang="tr-TR" sz="1600" dirty="0"/>
          </a:p>
          <a:p>
            <a:pPr marL="0" indent="0">
              <a:buNone/>
            </a:pPr>
            <a:endParaRPr lang="tr-TR" sz="1600" dirty="0"/>
          </a:p>
        </p:txBody>
      </p:sp>
    </p:spTree>
    <p:extLst>
      <p:ext uri="{BB962C8B-B14F-4D97-AF65-F5344CB8AC3E}">
        <p14:creationId xmlns:p14="http://schemas.microsoft.com/office/powerpoint/2010/main" val="281934750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1298</Words>
  <Application>Microsoft Office PowerPoint</Application>
  <PresentationFormat>Geniş ekran</PresentationFormat>
  <Paragraphs>47</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Calibri</vt:lpstr>
      <vt:lpstr>Calibri Light</vt:lpstr>
      <vt:lpstr>Tahoma</vt:lpstr>
      <vt:lpstr>Times New Roman</vt:lpstr>
      <vt:lpstr>Office Teması</vt:lpstr>
      <vt:lpstr>PowerPoint Sunusu</vt:lpstr>
      <vt:lpstr>Dil-söz</vt:lpstr>
      <vt:lpstr>Dil-söz</vt:lpstr>
      <vt:lpstr>Eşsüremlilik-Artsüremlilik</vt:lpstr>
      <vt:lpstr>Eşsüremlilik-art süremlilik</vt:lpstr>
      <vt:lpstr>Eşsüremlilik-artsüremlilik</vt:lpstr>
      <vt:lpstr>Eşsüremlilik-artsüremlilik</vt:lpstr>
      <vt:lpstr>Eşsüremlilik-artsüremlilik</vt:lpstr>
      <vt:lpstr>Eşsüremlilik-artsüremlilik karşılaştırma</vt:lpstr>
      <vt:lpstr>Eşsüremlilik-artsüremlilik</vt:lpstr>
      <vt:lpstr>Eşsüremlilik-artsüremlilik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SEDA</dc:creator>
  <cp:lastModifiedBy>SEDA</cp:lastModifiedBy>
  <cp:revision>1</cp:revision>
  <dcterms:created xsi:type="dcterms:W3CDTF">2020-03-18T08:09:23Z</dcterms:created>
  <dcterms:modified xsi:type="dcterms:W3CDTF">2020-03-18T08:09:32Z</dcterms:modified>
</cp:coreProperties>
</file>