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 autoAdjust="0"/>
    <p:restoredTop sz="93632"/>
  </p:normalViewPr>
  <p:slideViewPr>
    <p:cSldViewPr>
      <p:cViewPr varScale="1">
        <p:scale>
          <a:sx n="61" d="100"/>
          <a:sy n="61" d="100"/>
        </p:scale>
        <p:origin x="102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3CAF0-D126-4F87-B165-AF097F002FE8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A9FFE-DED2-46F9-B628-8A00C837F47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A9FFE-DED2-46F9-B628-8A00C837F47D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A9FFE-DED2-46F9-B628-8A00C837F47D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96E69-DC38-40AE-944D-573FB12061DF}" type="datetimeFigureOut">
              <a:rPr lang="tr-TR" smtClean="0"/>
              <a:pPr/>
              <a:t>2.05.2018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8E8E-006D-485B-BC40-9B90F395F224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names.org/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TIBBİ GENETİK ONLINE VERİTABANLARI</a:t>
            </a:r>
            <a:endParaRPr lang="tr-T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AÜTF D1M1 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142852"/>
            <a:ext cx="153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 smtClean="0"/>
              <a:t>Histon genleri </a:t>
            </a:r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4323" r="59375" b="12109"/>
          <a:stretch>
            <a:fillRect/>
          </a:stretch>
        </p:blipFill>
        <p:spPr bwMode="auto">
          <a:xfrm>
            <a:off x="285720" y="439229"/>
            <a:ext cx="4500594" cy="534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3385" t="18506" r="48177" b="66846"/>
          <a:stretch>
            <a:fillRect/>
          </a:stretch>
        </p:blipFill>
        <p:spPr bwMode="auto">
          <a:xfrm>
            <a:off x="0" y="5643578"/>
            <a:ext cx="8715436" cy="93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642910" y="2000240"/>
            <a:ext cx="5072098" cy="8572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86446" y="2000240"/>
            <a:ext cx="32653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Aşağıda büyütülmüş olan</a:t>
            </a:r>
          </a:p>
          <a:p>
            <a:r>
              <a:rPr lang="tr-TR" dirty="0" smtClean="0"/>
              <a:t>Histon gen kümesi 1</a:t>
            </a:r>
          </a:p>
          <a:p>
            <a:r>
              <a:rPr lang="tr-TR" dirty="0" smtClean="0"/>
              <a:t>H1 gen ailesi üyesi “a”</a:t>
            </a:r>
          </a:p>
          <a:p>
            <a:r>
              <a:rPr lang="tr-TR" dirty="0" smtClean="0"/>
              <a:t> </a:t>
            </a:r>
          </a:p>
          <a:p>
            <a:r>
              <a:rPr lang="tr-TR" dirty="0" smtClean="0"/>
              <a:t>Sembolü:HIST1H1A </a:t>
            </a:r>
          </a:p>
          <a:p>
            <a:r>
              <a:rPr lang="tr-TR" dirty="0" smtClean="0"/>
              <a:t>Kromozom lokusu: 6p22.2</a:t>
            </a:r>
          </a:p>
          <a:p>
            <a:endParaRPr lang="tr-TR" dirty="0"/>
          </a:p>
          <a:p>
            <a:endParaRPr lang="tr-TR" dirty="0" smtClean="0"/>
          </a:p>
          <a:p>
            <a:r>
              <a:rPr lang="tr-TR" dirty="0" smtClean="0"/>
              <a:t>Bu genin ayrıntılarını görmek için</a:t>
            </a:r>
          </a:p>
          <a:p>
            <a:r>
              <a:rPr lang="tr-TR" dirty="0"/>
              <a:t>ü</a:t>
            </a:r>
            <a:r>
              <a:rPr lang="tr-TR" dirty="0" smtClean="0"/>
              <a:t>stüne tıklayın.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3306" y="14285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HIST1H1A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5104" t="2197" r="60156" b="12109"/>
          <a:stretch>
            <a:fillRect/>
          </a:stretch>
        </p:blipFill>
        <p:spPr bwMode="auto">
          <a:xfrm>
            <a:off x="428596" y="642918"/>
            <a:ext cx="487243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3000364" y="2857496"/>
            <a:ext cx="2357454" cy="7143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86380" y="2571744"/>
            <a:ext cx="36281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/>
              <a:t>Ensemble bağlantısında bölgenin ayrıntılı </a:t>
            </a:r>
          </a:p>
          <a:p>
            <a:r>
              <a:rPr lang="tr-TR" sz="1600" dirty="0" smtClean="0"/>
              <a:t>şemasını görmek için tıklayın.</a:t>
            </a:r>
          </a:p>
          <a:p>
            <a:endParaRPr lang="tr-TR" sz="1600" dirty="0"/>
          </a:p>
          <a:p>
            <a:r>
              <a:rPr lang="tr-TR" sz="1600" dirty="0" smtClean="0"/>
              <a:t>Dizisi için “Sequence”e tıklayın</a:t>
            </a:r>
          </a:p>
          <a:p>
            <a:endParaRPr lang="tr-TR" sz="1600" dirty="0"/>
          </a:p>
          <a:p>
            <a:endParaRPr lang="tr-T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r="45833" b="10644"/>
          <a:stretch>
            <a:fillRect/>
          </a:stretch>
        </p:blipFill>
        <p:spPr bwMode="auto">
          <a:xfrm>
            <a:off x="642910" y="500042"/>
            <a:ext cx="791674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Arrow Connector 3"/>
          <p:cNvCxnSpPr>
            <a:endCxn id="6" idx="2"/>
          </p:cNvCxnSpPr>
          <p:nvPr/>
        </p:nvCxnSpPr>
        <p:spPr>
          <a:xfrm rot="5400000" flipH="1" flipV="1">
            <a:off x="-375082" y="1946662"/>
            <a:ext cx="4786346" cy="2607487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5643578"/>
            <a:ext cx="44582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Kromozom lokasyonu kırmızı barlar arasındaki yer.</a:t>
            </a:r>
          </a:p>
          <a:p>
            <a:r>
              <a:rPr lang="tr-TR" sz="1100" dirty="0" smtClean="0"/>
              <a:t>Alt pencerede  diktörgende ayrıntısı, komşuluğundaki diğer kodlayan, </a:t>
            </a:r>
          </a:p>
          <a:p>
            <a:r>
              <a:rPr lang="tr-TR" sz="1100" dirty="0" smtClean="0"/>
              <a:t>kodlamayan ya da genler arası bölgeleri görülüyor.</a:t>
            </a:r>
          </a:p>
          <a:p>
            <a:r>
              <a:rPr lang="tr-TR" sz="1100" dirty="0" smtClean="0"/>
              <a:t>İnce kırmızı çiginin olduğu bölge bir alt pencerede lacivert diktörgen içinde </a:t>
            </a:r>
          </a:p>
          <a:p>
            <a:r>
              <a:rPr lang="tr-TR" sz="1100" dirty="0" smtClean="0"/>
              <a:t>ayrıntılı görülüyor.</a:t>
            </a:r>
          </a:p>
          <a:p>
            <a:r>
              <a:rPr lang="tr-TR" sz="1100" dirty="0" smtClean="0"/>
              <a:t> </a:t>
            </a:r>
            <a:endParaRPr lang="tr-TR" sz="1100" dirty="0"/>
          </a:p>
        </p:txBody>
      </p:sp>
      <p:sp>
        <p:nvSpPr>
          <p:cNvPr id="6" name="Rectangle 5"/>
          <p:cNvSpPr/>
          <p:nvPr/>
        </p:nvSpPr>
        <p:spPr>
          <a:xfrm>
            <a:off x="3143240" y="500042"/>
            <a:ext cx="357190" cy="357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2071670" y="1214422"/>
            <a:ext cx="6500858" cy="11430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28992" y="785794"/>
            <a:ext cx="5000660" cy="4286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2143108" y="785794"/>
            <a:ext cx="1071570" cy="5000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2214552" y="1285860"/>
            <a:ext cx="3143267" cy="17859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57818" y="1285860"/>
            <a:ext cx="3143272" cy="17145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143108" y="3071810"/>
            <a:ext cx="6429420" cy="11430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2" name="Straight Arrow Connector 31"/>
          <p:cNvCxnSpPr/>
          <p:nvPr/>
        </p:nvCxnSpPr>
        <p:spPr>
          <a:xfrm rot="10800000" flipV="1">
            <a:off x="1000100" y="2071678"/>
            <a:ext cx="4357718" cy="41434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714744" y="0"/>
            <a:ext cx="1129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1" dirty="0" smtClean="0"/>
              <a:t>HIST1H1A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286248" y="5286388"/>
            <a:ext cx="392607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00" i="1" dirty="0" smtClean="0"/>
              <a:t>HIST1H1A </a:t>
            </a:r>
            <a:r>
              <a:rPr lang="tr-TR" sz="1100" dirty="0" smtClean="0"/>
              <a:t>geni ile ilgili ayrıntılı dizi bilgisi için “Genes”  yan başlığı </a:t>
            </a:r>
          </a:p>
          <a:p>
            <a:r>
              <a:rPr lang="tr-TR" sz="1100" dirty="0"/>
              <a:t>h</a:t>
            </a:r>
            <a:r>
              <a:rPr lang="tr-TR" sz="1100" dirty="0" smtClean="0"/>
              <a:t>izasındaki şerite tıklayın. </a:t>
            </a:r>
          </a:p>
          <a:p>
            <a:r>
              <a:rPr lang="tr-TR" sz="1100" dirty="0" smtClean="0">
                <a:solidFill>
                  <a:srgbClr val="FF0000"/>
                </a:solidFill>
              </a:rPr>
              <a:t>Dikkat ! işaret parmağı gözükünce tıklayın. 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10800000">
            <a:off x="1857356" y="3643314"/>
            <a:ext cx="2500330" cy="178595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V="1">
            <a:off x="4000496" y="4000504"/>
            <a:ext cx="1928826" cy="1214446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6250" t="21240" r="74219" b="33349"/>
          <a:stretch>
            <a:fillRect/>
          </a:stretch>
        </p:blipFill>
        <p:spPr bwMode="auto">
          <a:xfrm>
            <a:off x="1571604" y="785794"/>
            <a:ext cx="5929354" cy="49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286116" y="214290"/>
            <a:ext cx="1915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b="1" i="1" dirty="0" smtClean="0"/>
              <a:t>HIST1H1A </a:t>
            </a:r>
            <a:r>
              <a:rPr lang="tr-TR" sz="1400" b="1" dirty="0" smtClean="0"/>
              <a:t>geni haritası</a:t>
            </a:r>
            <a:endParaRPr lang="tr-TR" sz="1400" b="1" dirty="0" smtClean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2428860" y="4786322"/>
            <a:ext cx="2500330" cy="13573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28728" y="6119336"/>
            <a:ext cx="7822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Gen ile ilgili tüm bilgi sayfası için tıklayın.</a:t>
            </a:r>
          </a:p>
          <a:p>
            <a:r>
              <a:rPr lang="tr-TR" sz="1400" dirty="0" smtClean="0"/>
              <a:t>Doğrudan transkriptleri (birden çok olabilir), ekzonları (tek olabilir), cDNA ve peptid dizisi ni görmek için </a:t>
            </a:r>
          </a:p>
          <a:p>
            <a:r>
              <a:rPr lang="tr-TR" sz="1400" dirty="0"/>
              <a:t>u</a:t>
            </a:r>
            <a:r>
              <a:rPr lang="tr-TR" sz="1400" dirty="0" smtClean="0"/>
              <a:t>ygun yere tıklayın. </a:t>
            </a:r>
          </a:p>
          <a:p>
            <a:endParaRPr lang="tr-TR" sz="1400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143240" y="4500570"/>
            <a:ext cx="2786082" cy="6429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14546" y="3071810"/>
            <a:ext cx="71438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6116" y="71414"/>
            <a:ext cx="205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b="1" i="1" dirty="0" smtClean="0"/>
              <a:t>HIST1H1A</a:t>
            </a:r>
            <a:r>
              <a:rPr lang="tr-TR" sz="1600" b="1" dirty="0" smtClean="0"/>
              <a:t> bilgi sayfası</a:t>
            </a:r>
            <a:endParaRPr lang="tr-TR" sz="1600" b="1" dirty="0" smtClean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r="45573" b="12109"/>
          <a:stretch>
            <a:fillRect/>
          </a:stretch>
        </p:blipFill>
        <p:spPr bwMode="auto">
          <a:xfrm>
            <a:off x="142844" y="428604"/>
            <a:ext cx="883391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3571868" y="2428868"/>
            <a:ext cx="4000528" cy="25717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15008" y="5643578"/>
            <a:ext cx="2439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/>
              <a:t>141 ortolog, 5 paralogu var</a:t>
            </a:r>
          </a:p>
          <a:p>
            <a:r>
              <a:rPr lang="tr-TR" sz="1600" dirty="0" smtClean="0"/>
              <a:t>Ortologlarını gözleyelim. </a:t>
            </a:r>
            <a:endParaRPr lang="tr-TR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714348" y="1785926"/>
            <a:ext cx="5286412" cy="46434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29322" y="6286520"/>
            <a:ext cx="2750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Buradan da tıklayarak  gidebilirsiniz</a:t>
            </a:r>
            <a:endParaRPr lang="tr-T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6116" y="71414"/>
            <a:ext cx="2019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b="1" i="1" dirty="0" smtClean="0"/>
              <a:t>HIST1H1A</a:t>
            </a:r>
            <a:r>
              <a:rPr lang="tr-TR" sz="1600" b="1" dirty="0" smtClean="0"/>
              <a:t> ortologları</a:t>
            </a:r>
            <a:endParaRPr lang="tr-TR" sz="1600" b="1" dirty="0" smtClean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r="45312" b="12841"/>
          <a:stretch>
            <a:fillRect/>
          </a:stretch>
        </p:blipFill>
        <p:spPr bwMode="auto">
          <a:xfrm>
            <a:off x="642910" y="571480"/>
            <a:ext cx="806829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71472" y="5357826"/>
            <a:ext cx="836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Ya da sayfayı aşağıya kaydırarak tüm türlerle ilgili karşılaştırma tablosuna erişebilirsiniz </a:t>
            </a:r>
            <a:endParaRPr lang="tr-TR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000232" y="4214818"/>
            <a:ext cx="2000264" cy="12144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3929058" y="2071678"/>
            <a:ext cx="1143008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00628" y="1928802"/>
            <a:ext cx="3538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/>
              <a:t>İlgilendiğiniz türlerle ilgili seçim yapabilir</a:t>
            </a:r>
            <a:endParaRPr lang="tr-T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84" y="214290"/>
            <a:ext cx="46161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b="1" i="1" dirty="0" smtClean="0"/>
              <a:t>HIST1H1A</a:t>
            </a:r>
            <a:r>
              <a:rPr lang="tr-TR" sz="1600" b="1" dirty="0" smtClean="0"/>
              <a:t> insan – şempanze ortolog karşılaştırmaları</a:t>
            </a:r>
            <a:endParaRPr lang="tr-TR" sz="1600" b="1" dirty="0" smtClean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6771" r="45833" b="23828"/>
          <a:stretch>
            <a:fillRect/>
          </a:stretch>
        </p:blipFill>
        <p:spPr bwMode="auto">
          <a:xfrm>
            <a:off x="857224" y="642918"/>
            <a:ext cx="737599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785786" y="3643314"/>
            <a:ext cx="1785950" cy="12144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2844" y="5143512"/>
            <a:ext cx="3523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Türleri ağaç dalları şeklinde görüntülemek için tıklayın</a:t>
            </a:r>
          </a:p>
          <a:p>
            <a:r>
              <a:rPr lang="tr-TR" sz="1200" dirty="0" smtClean="0"/>
              <a:t>(İnsan ve şempanze ile ilgili dalları içerecek</a:t>
            </a:r>
            <a:endParaRPr lang="tr-TR" sz="12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3821901" y="3607595"/>
            <a:ext cx="1643074" cy="1428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14810" y="5143512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İnsan şempanze DNA/protein dizilerini hizalamak için tıklatın</a:t>
            </a:r>
            <a:endParaRPr lang="tr-T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22" y="1428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i="1" dirty="0" smtClean="0"/>
              <a:t>HIST1H1A</a:t>
            </a:r>
            <a:r>
              <a:rPr lang="tr-TR" b="1" dirty="0" smtClean="0"/>
              <a:t> insan – şempanze ağaç görüntüsü</a:t>
            </a:r>
            <a:endParaRPr lang="tr-TR" b="1" dirty="0" smtClean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l="8073" t="13916" r="46614" b="16504"/>
          <a:stretch>
            <a:fillRect/>
          </a:stretch>
        </p:blipFill>
        <p:spPr bwMode="auto">
          <a:xfrm>
            <a:off x="214282" y="428604"/>
            <a:ext cx="8643998" cy="471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 l="20833" t="14844" r="64063" b="34619"/>
          <a:stretch>
            <a:fillRect/>
          </a:stretch>
        </p:blipFill>
        <p:spPr bwMode="auto">
          <a:xfrm>
            <a:off x="5643570" y="3929065"/>
            <a:ext cx="2428892" cy="288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>
            <a:off x="3357554" y="3071810"/>
            <a:ext cx="2786082" cy="12858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5720" y="5286388"/>
            <a:ext cx="4874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İnsan ve şempanze için ayrım noktasına tıklayarak </a:t>
            </a:r>
          </a:p>
          <a:p>
            <a:r>
              <a:rPr lang="tr-TR" dirty="0" smtClean="0"/>
              <a:t>Yandaki pencereyi açabilirsiniz.</a:t>
            </a:r>
          </a:p>
          <a:p>
            <a:r>
              <a:rPr lang="tr-TR" dirty="0" smtClean="0"/>
              <a:t>Wasabi görüntüleyicisini tıklayarak</a:t>
            </a:r>
          </a:p>
          <a:p>
            <a:r>
              <a:rPr lang="tr-TR" dirty="0" smtClean="0"/>
              <a:t>iki türün peptid  dizilerini karşılaştırabilirsiniz.</a:t>
            </a:r>
            <a:endParaRPr lang="tr-TR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00100" y="6143644"/>
            <a:ext cx="5715040" cy="428628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8794" y="142852"/>
            <a:ext cx="5572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i="1" dirty="0" smtClean="0"/>
              <a:t>HIST1H1A</a:t>
            </a:r>
            <a:r>
              <a:rPr lang="tr-TR" b="1" dirty="0" smtClean="0"/>
              <a:t> insan – şempanze peptid dizisi karşılaştırması</a:t>
            </a:r>
            <a:endParaRPr lang="tr-TR" b="1" dirty="0" smtClean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7552" t="4394" r="54427" b="23095"/>
          <a:stretch>
            <a:fillRect/>
          </a:stretch>
        </p:blipFill>
        <p:spPr bwMode="auto">
          <a:xfrm>
            <a:off x="500034" y="714356"/>
            <a:ext cx="3857652" cy="261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r="44792" b="69776"/>
          <a:stretch>
            <a:fillRect/>
          </a:stretch>
        </p:blipFill>
        <p:spPr bwMode="auto">
          <a:xfrm>
            <a:off x="214282" y="3643314"/>
            <a:ext cx="8429684" cy="164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1571604" y="1000108"/>
            <a:ext cx="3786214" cy="35719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29256" y="857232"/>
            <a:ext cx="2616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Görüntüyü büyütmek için tıklayın</a:t>
            </a:r>
            <a:endParaRPr lang="tr-TR" sz="1400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2428860" y="2500306"/>
            <a:ext cx="2928958" cy="50006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29256" y="2357430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Görüntüyü kaydırmak için </a:t>
            </a:r>
          </a:p>
          <a:p>
            <a:r>
              <a:rPr lang="tr-TR" sz="1400" dirty="0"/>
              <a:t>t</a:t>
            </a:r>
            <a:r>
              <a:rPr lang="tr-TR" sz="1400" dirty="0" smtClean="0"/>
              <a:t>utup sürükleyin</a:t>
            </a:r>
            <a:endParaRPr lang="tr-TR" sz="1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 l="9375" t="4589" r="44010" b="74903"/>
          <a:stretch>
            <a:fillRect/>
          </a:stretch>
        </p:blipFill>
        <p:spPr bwMode="auto">
          <a:xfrm>
            <a:off x="357126" y="4912037"/>
            <a:ext cx="8786874" cy="137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57158" y="5929330"/>
            <a:ext cx="857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Aminoasitleri karşılaştırıp farklı olanları saptayabilir, Yüzde (%) farklılığı hesap edebilirsiniz.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142852"/>
            <a:ext cx="5500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 smtClean="0"/>
              <a:t>HIST1H1A</a:t>
            </a:r>
            <a:r>
              <a:rPr lang="tr-TR" sz="1200" b="1" dirty="0" smtClean="0"/>
              <a:t> insan – şempanze  </a:t>
            </a:r>
            <a:r>
              <a:rPr lang="tr-TR" sz="1200" dirty="0" smtClean="0"/>
              <a:t>DNA/protein dizilerini hizalamak (diğer bir seçenek)</a:t>
            </a:r>
            <a:endParaRPr lang="tr-TR" sz="1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8854" t="9521" r="45312" b="16504"/>
          <a:stretch>
            <a:fillRect/>
          </a:stretch>
        </p:blipFill>
        <p:spPr bwMode="auto">
          <a:xfrm>
            <a:off x="428595" y="500042"/>
            <a:ext cx="697121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1464447" y="4036223"/>
            <a:ext cx="2357454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28662" y="5429264"/>
            <a:ext cx="5858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Önce buraya tıklayın</a:t>
            </a:r>
          </a:p>
          <a:p>
            <a:r>
              <a:rPr lang="tr-TR" dirty="0" smtClean="0"/>
              <a:t>Çıkan pencerede cDNA ya da protein dizisi hizalamasını seçin</a:t>
            </a:r>
            <a:endParaRPr lang="tr-TR" dirty="0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4143372" y="3500438"/>
            <a:ext cx="2357454" cy="22145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www.ensemble.org</a:t>
            </a:r>
            <a:endParaRPr lang="tr-TR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44792" b="13569"/>
          <a:stretch>
            <a:fillRect/>
          </a:stretch>
        </p:blipFill>
        <p:spPr bwMode="auto">
          <a:xfrm>
            <a:off x="457199" y="1071546"/>
            <a:ext cx="8341950" cy="464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500034" y="4357694"/>
            <a:ext cx="2286016" cy="8572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8596" y="5929330"/>
            <a:ext cx="614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Ensemble’da kullanılan güncel (yeni) insan genomu “assembly”si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14612" y="214290"/>
            <a:ext cx="385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 smtClean="0"/>
              <a:t>HIST1H1A</a:t>
            </a:r>
            <a:r>
              <a:rPr lang="tr-TR" sz="1400" b="1" dirty="0" smtClean="0"/>
              <a:t> insan – şempanze  cDNA karşılaştırma</a:t>
            </a:r>
            <a:endParaRPr lang="tr-TR" sz="14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6771" t="8789" r="50000" b="15771"/>
          <a:stretch>
            <a:fillRect/>
          </a:stretch>
        </p:blipFill>
        <p:spPr bwMode="auto">
          <a:xfrm>
            <a:off x="285720" y="642918"/>
            <a:ext cx="7286644" cy="45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/>
          <p:cNvCxnSpPr/>
          <p:nvPr/>
        </p:nvCxnSpPr>
        <p:spPr>
          <a:xfrm rot="10800000" flipV="1">
            <a:off x="3286116" y="1857364"/>
            <a:ext cx="1857388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2786050" y="1857364"/>
            <a:ext cx="2286016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2214546" y="1857364"/>
            <a:ext cx="2857520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/>
          <p:cNvSpPr/>
          <p:nvPr/>
        </p:nvSpPr>
        <p:spPr>
          <a:xfrm rot="16200000">
            <a:off x="5018488" y="410744"/>
            <a:ext cx="357190" cy="153591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TextBox 22"/>
          <p:cNvSpPr txBox="1"/>
          <p:nvPr/>
        </p:nvSpPr>
        <p:spPr>
          <a:xfrm>
            <a:off x="4286248" y="714356"/>
            <a:ext cx="472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Bu bilgilere dikkat ! Peptid uzunluğu, % benzerlik</a:t>
            </a:r>
            <a:endParaRPr lang="tr-TR" dirty="0"/>
          </a:p>
        </p:txBody>
      </p:sp>
      <p:sp>
        <p:nvSpPr>
          <p:cNvPr id="24" name="TextBox 23"/>
          <p:cNvSpPr txBox="1"/>
          <p:nvPr/>
        </p:nvSpPr>
        <p:spPr>
          <a:xfrm>
            <a:off x="4714876" y="2285992"/>
            <a:ext cx="2806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Sayfa aşağıda devam ediyor,</a:t>
            </a:r>
          </a:p>
          <a:p>
            <a:r>
              <a:rPr lang="tr-TR" dirty="0"/>
              <a:t>k</a:t>
            </a:r>
            <a:r>
              <a:rPr lang="tr-TR" dirty="0" smtClean="0"/>
              <a:t>aydırabilirsiniz.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28860" y="214290"/>
            <a:ext cx="457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 smtClean="0"/>
              <a:t>HIST1H1A</a:t>
            </a:r>
            <a:r>
              <a:rPr lang="tr-TR" sz="1600" b="1" dirty="0" smtClean="0"/>
              <a:t> insan – şempanze  protein karşılaştırma</a:t>
            </a:r>
            <a:endParaRPr lang="tr-TR" sz="16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8073" r="49740" b="37012"/>
          <a:stretch>
            <a:fillRect/>
          </a:stretch>
        </p:blipFill>
        <p:spPr bwMode="auto">
          <a:xfrm>
            <a:off x="500034" y="1142984"/>
            <a:ext cx="807418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/>
          <p:nvPr/>
        </p:nvCxnSpPr>
        <p:spPr>
          <a:xfrm rot="10800000">
            <a:off x="2786050" y="5143512"/>
            <a:ext cx="3214710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4714876" y="4643446"/>
            <a:ext cx="1285884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2857488" y="4643446"/>
            <a:ext cx="3071834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/>
          <p:cNvSpPr/>
          <p:nvPr/>
        </p:nvSpPr>
        <p:spPr>
          <a:xfrm rot="16200000">
            <a:off x="5518554" y="1339438"/>
            <a:ext cx="357190" cy="153591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4286248" y="1571612"/>
            <a:ext cx="472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Bu bilgilere dikkat ! Peptid uzunluğu, % benzerlik</a:t>
            </a:r>
            <a:endParaRPr lang="tr-TR" dirty="0"/>
          </a:p>
        </p:txBody>
      </p:sp>
      <p:sp>
        <p:nvSpPr>
          <p:cNvPr id="37" name="TextBox 36"/>
          <p:cNvSpPr txBox="1"/>
          <p:nvPr/>
        </p:nvSpPr>
        <p:spPr>
          <a:xfrm>
            <a:off x="6000760" y="5000636"/>
            <a:ext cx="113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Farklılıklar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142852"/>
            <a:ext cx="348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Sinteni bölgelerinin karşılaştırılması</a:t>
            </a:r>
            <a:endParaRPr lang="tr-T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r="46093" b="13574"/>
          <a:stretch>
            <a:fillRect/>
          </a:stretch>
        </p:blipFill>
        <p:spPr bwMode="auto">
          <a:xfrm>
            <a:off x="52638" y="571480"/>
            <a:ext cx="902298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5929322" y="2000240"/>
            <a:ext cx="857256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5929322" y="2285992"/>
            <a:ext cx="857256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86578" y="1857364"/>
            <a:ext cx="19223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Canlı türünü seçip GO ya basın</a:t>
            </a:r>
            <a:endParaRPr lang="tr-TR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6786578" y="2428868"/>
            <a:ext cx="18437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Kromozom seçip GO ya basın</a:t>
            </a:r>
            <a:endParaRPr lang="tr-TR" sz="1100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2500298" y="3071810"/>
            <a:ext cx="242889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00628" y="3000372"/>
            <a:ext cx="245451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İnsan 2. kromozomunun şempanzedeki </a:t>
            </a:r>
          </a:p>
          <a:p>
            <a:r>
              <a:rPr lang="tr-TR" sz="1100" dirty="0" smtClean="0"/>
              <a:t>Sintenik bölgeleri</a:t>
            </a:r>
          </a:p>
          <a:p>
            <a:r>
              <a:rPr lang="tr-TR" sz="1100" dirty="0" smtClean="0"/>
              <a:t>2A, 2B, 9, 22 ve X kromozomlarında</a:t>
            </a:r>
            <a:endParaRPr lang="tr-T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45437" b="71977"/>
          <a:stretch>
            <a:fillRect/>
          </a:stretch>
        </p:blipFill>
        <p:spPr bwMode="auto">
          <a:xfrm>
            <a:off x="285720" y="428604"/>
            <a:ext cx="8606499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Arrow Connector 20"/>
          <p:cNvCxnSpPr/>
          <p:nvPr/>
        </p:nvCxnSpPr>
        <p:spPr>
          <a:xfrm rot="5400000" flipH="1" flipV="1">
            <a:off x="6536545" y="1250141"/>
            <a:ext cx="1143008" cy="7858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572000" y="2214554"/>
            <a:ext cx="4071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rgbClr val="FF0000"/>
                </a:solidFill>
              </a:rPr>
              <a:t>Hemoglobin beta geni araştıralım</a:t>
            </a:r>
          </a:p>
          <a:p>
            <a:r>
              <a:rPr lang="tr-TR" sz="1100" dirty="0" smtClean="0">
                <a:solidFill>
                  <a:srgbClr val="FF0000"/>
                </a:solidFill>
              </a:rPr>
              <a:t>HGNCden doğru isim ve sembolünü arayalım.</a:t>
            </a:r>
          </a:p>
          <a:p>
            <a:r>
              <a:rPr lang="tr-TR" sz="1100" b="1" dirty="0" smtClean="0">
                <a:solidFill>
                  <a:srgbClr val="FF0000"/>
                </a:solidFill>
              </a:rPr>
              <a:t>Hemoglobin subunit beta; </a:t>
            </a:r>
            <a:r>
              <a:rPr lang="tr-TR" sz="1100" b="1" i="1" dirty="0" smtClean="0">
                <a:solidFill>
                  <a:srgbClr val="FF0000"/>
                </a:solidFill>
              </a:rPr>
              <a:t>HBB. </a:t>
            </a:r>
            <a:r>
              <a:rPr lang="tr-TR" sz="1100" dirty="0" smtClean="0">
                <a:solidFill>
                  <a:srgbClr val="FF0000"/>
                </a:solidFill>
              </a:rPr>
              <a:t>Arama penceresine HBB girelim. </a:t>
            </a:r>
            <a:endParaRPr lang="tr-TR" sz="1100" b="1" i="1" dirty="0" smtClean="0">
              <a:solidFill>
                <a:srgbClr val="FF0000"/>
              </a:solidFill>
            </a:endParaRPr>
          </a:p>
          <a:p>
            <a:r>
              <a:rPr lang="tr-TR" sz="1100" dirty="0" smtClean="0">
                <a:solidFill>
                  <a:srgbClr val="FF0000"/>
                </a:solidFill>
              </a:rPr>
              <a:t> </a:t>
            </a:r>
            <a:endParaRPr lang="tr-TR" sz="11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0364" y="142852"/>
            <a:ext cx="345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 smtClean="0"/>
              <a:t>Ensemble ile insan genomunda arama </a:t>
            </a:r>
            <a:endParaRPr lang="tr-TR" sz="16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 r="44791" b="40674"/>
          <a:stretch>
            <a:fillRect/>
          </a:stretch>
        </p:blipFill>
        <p:spPr bwMode="auto">
          <a:xfrm>
            <a:off x="642910" y="2857496"/>
            <a:ext cx="747889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Straight Arrow Connector 13"/>
          <p:cNvCxnSpPr/>
          <p:nvPr/>
        </p:nvCxnSpPr>
        <p:spPr>
          <a:xfrm rot="5400000" flipH="1" flipV="1">
            <a:off x="535753" y="4607727"/>
            <a:ext cx="1857388" cy="10715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8596" y="6072206"/>
            <a:ext cx="110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Tıklayalım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214290"/>
            <a:ext cx="323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Hemoglobin beta altünitesi geni</a:t>
            </a:r>
            <a:endParaRPr lang="tr-TR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7552" t="11719" r="57292" b="22363"/>
          <a:stretch>
            <a:fillRect/>
          </a:stretch>
        </p:blipFill>
        <p:spPr bwMode="auto">
          <a:xfrm>
            <a:off x="500034" y="714355"/>
            <a:ext cx="6715172" cy="447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-357222" y="3643314"/>
            <a:ext cx="2714644" cy="10001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2844" y="5429264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En uzun transkripti tıklayarak seçelim. </a:t>
            </a:r>
            <a:r>
              <a:rPr lang="tr-TR" dirty="0" smtClean="0">
                <a:solidFill>
                  <a:srgbClr val="FF0000"/>
                </a:solidFill>
              </a:rPr>
              <a:t>Bilgilere dikkat! </a:t>
            </a:r>
            <a:r>
              <a:rPr lang="tr-TR" dirty="0" smtClean="0"/>
              <a:t>147aa; 628 bç</a:t>
            </a:r>
            <a:endParaRPr lang="tr-T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r="45833" b="12841"/>
          <a:stretch>
            <a:fillRect/>
          </a:stretch>
        </p:blipFill>
        <p:spPr bwMode="auto">
          <a:xfrm>
            <a:off x="206441" y="500042"/>
            <a:ext cx="8723277" cy="499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86050" y="142852"/>
            <a:ext cx="323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Hemoglobin beta altünitesi geni</a:t>
            </a:r>
            <a:endParaRPr lang="tr-TR" b="1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750067" y="3964785"/>
            <a:ext cx="2214578" cy="20002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5720" y="6000768"/>
            <a:ext cx="387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Bilgilere dikkat! 3 ekzon, 628 bç, 147 aa</a:t>
            </a:r>
            <a:endParaRPr lang="tr-TR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2643174" y="3571876"/>
            <a:ext cx="2928958" cy="2643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4893471" y="4179099"/>
            <a:ext cx="2714644" cy="13573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72132" y="3571876"/>
            <a:ext cx="2786082" cy="2643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43504" y="6143644"/>
            <a:ext cx="97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Ekzonlar</a:t>
            </a:r>
            <a:endParaRPr lang="tr-TR" dirty="0"/>
          </a:p>
        </p:txBody>
      </p:sp>
      <p:sp>
        <p:nvSpPr>
          <p:cNvPr id="15" name="Oval 14"/>
          <p:cNvSpPr/>
          <p:nvPr/>
        </p:nvSpPr>
        <p:spPr>
          <a:xfrm>
            <a:off x="142844" y="928670"/>
            <a:ext cx="714380" cy="4286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857224" y="1285860"/>
            <a:ext cx="6072230" cy="47149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29454" y="5786454"/>
            <a:ext cx="17209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Ekzon, cDNA, protein</a:t>
            </a:r>
          </a:p>
          <a:p>
            <a:r>
              <a:rPr lang="tr-TR" sz="1400" dirty="0" smtClean="0"/>
              <a:t>Dizilerini görmek için</a:t>
            </a:r>
          </a:p>
          <a:p>
            <a:r>
              <a:rPr lang="tr-TR" sz="1400" dirty="0" smtClean="0"/>
              <a:t>tıklayın</a:t>
            </a:r>
            <a:endParaRPr lang="tr-TR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643050"/>
            <a:ext cx="782477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Lütfen bu sitelere erişin ve yönlendirmeleri izleyerek uygulama alışkanlığı kazanın.</a:t>
            </a:r>
          </a:p>
          <a:p>
            <a:endParaRPr lang="tr-TR" dirty="0"/>
          </a:p>
          <a:p>
            <a:r>
              <a:rPr lang="tr-TR" dirty="0" smtClean="0"/>
              <a:t>Bu siteler ve benzeri veritabanları arasında çok fazla sayıda ilişkilendirmeler var.</a:t>
            </a:r>
          </a:p>
          <a:p>
            <a:endParaRPr lang="tr-TR" dirty="0"/>
          </a:p>
          <a:p>
            <a:r>
              <a:rPr lang="tr-TR" dirty="0" smtClean="0"/>
              <a:t>Fırsat buldukça, diğer sitelere de uzanın.  (NCBI, OMIM, v.b.)</a:t>
            </a:r>
          </a:p>
          <a:p>
            <a:endParaRPr lang="tr-TR" dirty="0"/>
          </a:p>
          <a:p>
            <a:r>
              <a:rPr lang="tr-TR" dirty="0" smtClean="0"/>
              <a:t>Kısa süre sonra sizlere bazı sorular göndereceğim.</a:t>
            </a:r>
          </a:p>
          <a:p>
            <a:endParaRPr lang="tr-TR" dirty="0"/>
          </a:p>
          <a:p>
            <a:r>
              <a:rPr lang="tr-TR" dirty="0" smtClean="0"/>
              <a:t>Yanıtlarını bu sunum kapsamında öğrendiğiniz becerilerle bulabileceksiniz.</a:t>
            </a:r>
          </a:p>
          <a:p>
            <a:endParaRPr lang="tr-TR" dirty="0"/>
          </a:p>
          <a:p>
            <a:r>
              <a:rPr lang="tr-TR" dirty="0" smtClean="0"/>
              <a:t>Kolay gelsin.</a:t>
            </a:r>
          </a:p>
          <a:p>
            <a:endParaRPr lang="tr-TR" dirty="0"/>
          </a:p>
          <a:p>
            <a:r>
              <a:rPr lang="tr-TR" dirty="0" smtClean="0"/>
              <a:t>Timur Tuncalı   </a:t>
            </a:r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44531" b="12109"/>
          <a:stretch>
            <a:fillRect/>
          </a:stretch>
        </p:blipFill>
        <p:spPr bwMode="auto">
          <a:xfrm>
            <a:off x="251781" y="285728"/>
            <a:ext cx="8749375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Arrow Connector 15"/>
          <p:cNvCxnSpPr/>
          <p:nvPr/>
        </p:nvCxnSpPr>
        <p:spPr>
          <a:xfrm rot="16200000" flipV="1">
            <a:off x="-357222" y="3500438"/>
            <a:ext cx="3071834" cy="6429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964513" y="3393281"/>
            <a:ext cx="3000396" cy="10715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3964777" y="1821645"/>
            <a:ext cx="4500594" cy="25717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8596" y="5357826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GRCh38.p7 ile ilgili</a:t>
            </a:r>
          </a:p>
          <a:p>
            <a:r>
              <a:rPr lang="tr-TR" sz="1400" dirty="0"/>
              <a:t>b</a:t>
            </a:r>
            <a:r>
              <a:rPr lang="tr-TR" sz="1400" dirty="0" smtClean="0"/>
              <a:t>ilgi ve istatistikler</a:t>
            </a:r>
            <a:endParaRPr lang="tr-TR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143108" y="5357826"/>
            <a:ext cx="2067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İnsan karyotip görüntüsü</a:t>
            </a:r>
            <a:endParaRPr lang="tr-TR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357686" y="5357826"/>
            <a:ext cx="2833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İnsan genomunda arama penceresi</a:t>
            </a:r>
            <a:endParaRPr lang="tr-T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14290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GRCh38.p7 ile ilgili bilgi ve istatistikler</a:t>
            </a:r>
            <a:endParaRPr lang="tr-TR" sz="1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r="47135" b="12842"/>
          <a:stretch>
            <a:fillRect/>
          </a:stretch>
        </p:blipFill>
        <p:spPr bwMode="auto">
          <a:xfrm>
            <a:off x="357190" y="1059251"/>
            <a:ext cx="8429652" cy="494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0" y="785794"/>
            <a:ext cx="4357718" cy="20717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/>
          <p:cNvSpPr/>
          <p:nvPr/>
        </p:nvSpPr>
        <p:spPr>
          <a:xfrm>
            <a:off x="4224334" y="866756"/>
            <a:ext cx="5072066" cy="61436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4707" y="142852"/>
            <a:ext cx="2067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 smtClean="0"/>
              <a:t>İnsan karyotip görüntüsü</a:t>
            </a:r>
            <a:endParaRPr lang="tr-TR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7812" r="53906" b="10644"/>
          <a:stretch>
            <a:fillRect/>
          </a:stretch>
        </p:blipFill>
        <p:spPr bwMode="auto">
          <a:xfrm>
            <a:off x="1357290" y="500041"/>
            <a:ext cx="6572296" cy="545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607191" y="3893347"/>
            <a:ext cx="1143008" cy="6429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2844" y="4857760"/>
            <a:ext cx="1295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tr-TR" sz="1200" dirty="0" smtClean="0"/>
              <a:t>Kromozom </a:t>
            </a:r>
          </a:p>
          <a:p>
            <a:pPr marL="228600" indent="-228600"/>
            <a:r>
              <a:rPr lang="tr-TR" sz="1200" dirty="0" smtClean="0"/>
              <a:t>için sayıya tıklayın</a:t>
            </a:r>
            <a:endParaRPr lang="tr-T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4427" r="58073" b="29688"/>
          <a:stretch>
            <a:fillRect/>
          </a:stretch>
        </p:blipFill>
        <p:spPr bwMode="auto">
          <a:xfrm>
            <a:off x="714348" y="500042"/>
            <a:ext cx="782248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-321503" y="3536157"/>
            <a:ext cx="3929090" cy="1143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282" y="6143644"/>
            <a:ext cx="240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Özet bilgiler için tıklayın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3504707" y="142852"/>
            <a:ext cx="2067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 smtClean="0"/>
              <a:t>İnsan karyotip görüntüsü</a:t>
            </a:r>
            <a:endParaRPr lang="tr-T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r="44791" b="38476"/>
          <a:stretch>
            <a:fillRect/>
          </a:stretch>
        </p:blipFill>
        <p:spPr bwMode="auto">
          <a:xfrm>
            <a:off x="142876" y="714356"/>
            <a:ext cx="8929718" cy="353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4572000" y="2500306"/>
            <a:ext cx="4357718" cy="20717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857620" y="2857496"/>
            <a:ext cx="3643338" cy="20002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43042" y="4929198"/>
            <a:ext cx="437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Diğer kromozomlar için seçin ve GO’ya basın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2857488" y="214290"/>
            <a:ext cx="3214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 smtClean="0"/>
              <a:t>İnsan 1. kromozom görüntüsü ve bilgileri</a:t>
            </a:r>
            <a:endParaRPr lang="tr-TR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15074" y="5429264"/>
            <a:ext cx="2697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Protein kodlayan gen sayısı</a:t>
            </a:r>
          </a:p>
          <a:p>
            <a:r>
              <a:rPr lang="tr-TR" dirty="0" smtClean="0"/>
              <a:t>Kodlamayan gen sayısı</a:t>
            </a:r>
          </a:p>
          <a:p>
            <a:r>
              <a:rPr lang="tr-TR" dirty="0" smtClean="0"/>
              <a:t>Psödogen sayısı v.b.</a:t>
            </a:r>
            <a:endParaRPr lang="tr-TR" dirty="0"/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rot="16200000" flipV="1">
            <a:off x="6782285" y="4647739"/>
            <a:ext cx="1428760" cy="1342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42844" y="1928802"/>
            <a:ext cx="714380" cy="2143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-785850" y="3286124"/>
            <a:ext cx="3500462" cy="12144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8596" y="5715016"/>
            <a:ext cx="348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Sinteni bölgelerinin karşılaştırılması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3016" y="142852"/>
            <a:ext cx="5422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 smtClean="0">
                <a:hlinkClick r:id="rId3"/>
              </a:rPr>
              <a:t>www.genenames.org</a:t>
            </a:r>
            <a:endParaRPr lang="tr-TR" sz="1400" b="1" dirty="0" smtClean="0"/>
          </a:p>
          <a:p>
            <a:pPr algn="ctr"/>
            <a:r>
              <a:rPr lang="tr-TR" sz="1400" b="1" dirty="0" smtClean="0"/>
              <a:t>HGNC  (Human Genome Organization Gene Nomenclature Committee)</a:t>
            </a:r>
          </a:p>
          <a:p>
            <a:pPr algn="ctr"/>
            <a:r>
              <a:rPr lang="tr-TR" sz="1400" b="1" dirty="0" smtClean="0"/>
              <a:t>HUGO=İnsan Genom Organizasyonu</a:t>
            </a:r>
          </a:p>
          <a:p>
            <a:pPr algn="ctr"/>
            <a:r>
              <a:rPr lang="tr-TR" sz="1400" b="1" dirty="0" smtClean="0"/>
              <a:t>Gen isimlendirme komitesi</a:t>
            </a:r>
            <a:endParaRPr lang="tr-TR" sz="1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14063" r="59114" b="12109"/>
          <a:stretch>
            <a:fillRect/>
          </a:stretch>
        </p:blipFill>
        <p:spPr bwMode="auto">
          <a:xfrm>
            <a:off x="500034" y="1036175"/>
            <a:ext cx="4690513" cy="546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857884" y="2357430"/>
            <a:ext cx="304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Gen isim ve sembollerini</a:t>
            </a:r>
          </a:p>
          <a:p>
            <a:r>
              <a:rPr lang="tr-TR" dirty="0"/>
              <a:t>ö</a:t>
            </a:r>
            <a:r>
              <a:rPr lang="tr-TR" dirty="0" smtClean="0"/>
              <a:t>ğrenmek için sorgu penceresi</a:t>
            </a:r>
            <a:endParaRPr lang="tr-TR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4714876" y="1357298"/>
            <a:ext cx="1214446" cy="10715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214290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Gen isim ve sembollerini sorgulama</a:t>
            </a:r>
          </a:p>
          <a:p>
            <a:pPr algn="ctr"/>
            <a:r>
              <a:rPr lang="tr-TR" b="1" dirty="0" smtClean="0"/>
              <a:t>örnek: histon genleri</a:t>
            </a:r>
            <a:endParaRPr lang="tr-TR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 l="12500" r="57812" b="38476"/>
          <a:stretch>
            <a:fillRect/>
          </a:stretch>
        </p:blipFill>
        <p:spPr bwMode="auto">
          <a:xfrm>
            <a:off x="928662" y="857231"/>
            <a:ext cx="5929354" cy="436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rot="10800000">
            <a:off x="2857488" y="3000372"/>
            <a:ext cx="3357586" cy="13573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72066" y="4429132"/>
            <a:ext cx="321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Histon genlerini listelemek için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600</Words>
  <Application>Microsoft Macintosh PowerPoint</Application>
  <PresentationFormat>On-screen Show (4:3)</PresentationFormat>
  <Paragraphs>125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TIBBİ GENETİK ONLINE VERİTABANLARI</vt:lpstr>
      <vt:lpstr>www.ensemble.org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VERİTABANLARI İLE İLGİLİ GÖRSELLER</dc:title>
  <dc:creator>Misafir</dc:creator>
  <cp:lastModifiedBy>Timur Tuncalı</cp:lastModifiedBy>
  <cp:revision>41</cp:revision>
  <dcterms:created xsi:type="dcterms:W3CDTF">2016-11-06T12:33:38Z</dcterms:created>
  <dcterms:modified xsi:type="dcterms:W3CDTF">2018-05-02T11:44:15Z</dcterms:modified>
</cp:coreProperties>
</file>