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8" r:id="rId5"/>
    <p:sldId id="258" r:id="rId6"/>
    <p:sldId id="259" r:id="rId7"/>
    <p:sldId id="269" r:id="rId8"/>
    <p:sldId id="260" r:id="rId9"/>
    <p:sldId id="261" r:id="rId10"/>
    <p:sldId id="270" r:id="rId11"/>
    <p:sldId id="262" r:id="rId12"/>
    <p:sldId id="263" r:id="rId13"/>
    <p:sldId id="264" r:id="rId14"/>
    <p:sldId id="271" r:id="rId15"/>
    <p:sldId id="265" r:id="rId16"/>
    <p:sldId id="272" r:id="rId17"/>
    <p:sldId id="266" r:id="rId18"/>
    <p:sldId id="2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2078-2D01-40B5-8A86-DD654E87D536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D9803-649C-4D27-A68A-658760F4D5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4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2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0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5AA886-129B-439F-96C4-167A6000313E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264CA-7DF5-410F-A1AD-50F76E7D3A2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1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B122E-F484-4A75-8F6A-9B801401C024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5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6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0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BAA6-4B9A-4FCD-8B1F-A36E5C8CAA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921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5268-E046-4CCF-BF00-8D10DF5D91E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332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923B-BE11-470F-88C9-749FDE99248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784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FB23-CF6B-4B44-BFB4-B343876C39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369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30FD-9367-43BB-9A9C-029398BB33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491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A9B7-0446-428F-8EAA-7EC60F302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155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A8AE-C69F-4B31-A5C5-F0433DD8B25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467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5CA0-5118-439E-8E72-9A255C37F3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123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44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8830-8FDD-4E0E-974F-995A831DBB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354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F37C-CBEE-479A-97C6-7A07FC2CDDC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2832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903D7-B9B6-4DA6-8031-7A335A5CFC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576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6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6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9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9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20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7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55A3-EB46-431A-8602-483AC9A61CDA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0331-BA07-473A-9567-3BB1D995D4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92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81C383-6311-4034-AE8C-F92BB043F2B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9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05347" y="1748364"/>
            <a:ext cx="978130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ABDOMEN - KARIN BÖLGESİ</a:t>
            </a:r>
          </a:p>
          <a:p>
            <a:pPr algn="just"/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Önde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arkada ise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sınırlandırılan bir bölgedir. Boşluğuna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verilir. Mide,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karaciğer, dalak, pankreas, böbrekler, damarlar, sinirler,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uterus’un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kısmı lenf yumruları gibi oluşumları ihtiva eder. Bu boşluğun duvarları büyük oranda iskeletten mahrum kalmıştır. Bölgeye ait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regio’lar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aşağıda belirtilmiştir.</a:t>
            </a:r>
            <a:endParaRPr lang="tr-TR" sz="2400" b="1" dirty="0">
              <a:ln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9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0255" y="1928428"/>
            <a:ext cx="858981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kısmında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jejunum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bulunur. Gebeliğin yaklaşık 7. ayından itibaren sağ tarafta yavru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edilebilir.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kısmında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crassum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kısmında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boyunca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ile ince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uzanır.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4509" y="1415948"/>
            <a:ext cx="9850582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Göbek deliğinin bulunduğu bölgedir. Karın duvarı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sadece bu delikle kesintiye uğrar.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umbilicalis’te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 göbek fıtıkları şekillenebilir. Özellikle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memenin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venöz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drenajını sağlayan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isimli damar bu bölgede kıvrımlı bir şekilde seyreder ve hayvanın süt verimi hakkında fikir verir. Ayrıca yeni doğanlarda yeterli asepsi ve antisepsi sağlanmaz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omphalitis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 göbek yangıları şekillenir.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göbek)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4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87237" y="1845347"/>
            <a:ext cx="8548255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umbilicalis’in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topografisi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aponeurosis’i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dış yaprağı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 yaprağı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periton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1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80176" y="61658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 charset="0"/>
              </a:rPr>
              <a:t>Omentum</a:t>
            </a:r>
            <a:r>
              <a:rPr lang="tr-TR" sz="2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2400" b="1" dirty="0" err="1">
                <a:ln w="50800"/>
                <a:solidFill>
                  <a:srgbClr val="0000FF"/>
                </a:solidFill>
                <a:latin typeface="Arial" charset="0"/>
              </a:rPr>
              <a:t>majus</a:t>
            </a:r>
            <a:endParaRPr lang="tr-TR" sz="2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40688" y="115889"/>
            <a:ext cx="223177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 charset="0"/>
              </a:rPr>
              <a:t>Abomasum</a:t>
            </a:r>
            <a:endParaRPr lang="tr-TR" sz="2400" b="1" dirty="0">
              <a:ln w="50800"/>
              <a:solidFill>
                <a:srgbClr val="0000FF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0000FF"/>
                </a:solidFill>
                <a:latin typeface="Arial" charset="0"/>
              </a:rPr>
              <a:t>(</a:t>
            </a:r>
            <a:r>
              <a:rPr lang="tr-TR" sz="1200" b="1" dirty="0" err="1">
                <a:ln w="50800"/>
                <a:solidFill>
                  <a:srgbClr val="0000FF"/>
                </a:solidFill>
                <a:latin typeface="Arial" charset="0"/>
              </a:rPr>
              <a:t>Abomasum</a:t>
            </a:r>
            <a:r>
              <a:rPr lang="tr-TR" sz="1200" b="1" dirty="0">
                <a:ln w="50800"/>
                <a:solidFill>
                  <a:srgbClr val="0000FF"/>
                </a:solidFill>
                <a:latin typeface="Arial" charset="0"/>
              </a:rPr>
              <a:t> deplasmanları)</a:t>
            </a:r>
            <a:endParaRPr lang="tr-TR" sz="11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79376"/>
            <a:ext cx="4151312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6672264" y="3284539"/>
            <a:ext cx="2447925" cy="28082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>
            <a:off x="5808663" y="476251"/>
            <a:ext cx="2087562" cy="9366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31951" y="16351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 charset="0"/>
              </a:rPr>
              <a:t>Omentum</a:t>
            </a:r>
            <a:r>
              <a:rPr lang="tr-TR" sz="24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2400" b="1" dirty="0" err="1">
                <a:ln w="50800"/>
                <a:solidFill>
                  <a:srgbClr val="0000FF"/>
                </a:solidFill>
                <a:latin typeface="Arial" charset="0"/>
              </a:rPr>
              <a:t>minus</a:t>
            </a:r>
            <a:endParaRPr lang="tr-TR" sz="24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3216276" y="692151"/>
            <a:ext cx="20161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2109" y="1471459"/>
            <a:ext cx="10266217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plicae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kavram)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Diz ekleminin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hemen önünde, karın duvarı üzerinde yer alan deri kıvrımının bulunduğu bölgedir. Bu kıvrımın arasında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yağ tabakası bulunur. Bu yağ tabakası hayvanın besi durumu hakkında fikir verir. Muayene sırasında hayvan sahibi ya da bir yardımcı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elle sıkıştırılırsa hayvanın sakin durması sağlanabilir. Ayrıca bu bölgede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içinde ya da biraz üzerinde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subiliaci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adında bir lenf yumrusu bulunur. Derinin altında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yüzlek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olarak bulunan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edilebilen bu lenf yumrusu enfeksiyon durumunda şişer.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6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63874" y="6237288"/>
            <a:ext cx="165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3300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0000FF"/>
                </a:solidFill>
                <a:latin typeface="Arial"/>
              </a:rPr>
              <a:t>Cecum</a:t>
            </a:r>
            <a:endParaRPr lang="tr-TR" sz="2800" b="1" dirty="0">
              <a:ln w="50800"/>
              <a:solidFill>
                <a:srgbClr val="0000FF"/>
              </a:solidFill>
              <a:latin typeface="Arial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464426" y="6021388"/>
            <a:ext cx="237599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0000FF"/>
                </a:solidFill>
                <a:latin typeface="Arial"/>
              </a:rPr>
              <a:t>Abomasum</a:t>
            </a:r>
            <a:endParaRPr lang="tr-TR" sz="2800" b="1" dirty="0">
              <a:ln w="50800"/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679451"/>
            <a:ext cx="8770938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3143672" y="2852738"/>
            <a:ext cx="936203" cy="3312566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6167438" y="4581525"/>
            <a:ext cx="1223962" cy="1511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>
            <a:off x="5448498" y="692696"/>
            <a:ext cx="791518" cy="100811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 bwMode="auto">
          <a:xfrm>
            <a:off x="6312025" y="332657"/>
            <a:ext cx="115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Ren 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719736" y="794322"/>
            <a:ext cx="936104" cy="1338535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 bwMode="auto">
          <a:xfrm>
            <a:off x="2567608" y="260649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Colon</a:t>
            </a:r>
            <a:r>
              <a:rPr lang="tr-TR" sz="2400" b="1" dirty="0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1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8654" y="1693039"/>
            <a:ext cx="11623963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hypogastrica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hypogastrium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8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Ortada bulunan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pubica’nın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sağında ve solunda yer alan kasık bölgeleridir. Burada erkek hayvanlarda ve dişi köpekte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verilen kasık kanalı bulunur.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hayvanın cinsiyetine göre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scrotales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supramammaria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adıyla bu bölgede yerleşmiştir.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4509" y="2150102"/>
            <a:ext cx="9892145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pubica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ortada yer alan bölgedir. Erkek hayvanlarda penis,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preputium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boğa, koç ve aygırda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bölgedir. Dişilerde ise inek, koyun ve kısrakta meme yer alır. Dolayısıyla bu bölge aynı zamanda erkeklerde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preputialis’i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dişilerde de inek, koyun ve kısrakta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uberi’yi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içine alır.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22218" y="460402"/>
            <a:ext cx="10086110" cy="60631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8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Karın bölgesi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regio’larını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belirlemek için biri son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costa’ların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caudal’inden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diğeri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coxae’lerin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cranial’inden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geçirilen iki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düzlem kullanılır. Böylece bölge üçe ayrılmış olur.</a:t>
            </a: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hypochondriaca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xiphoidea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Fossa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pubica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preputialis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uberi</a:t>
            </a:r>
            <a:endParaRPr lang="tr-TR" sz="20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44000" cy="61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439816" y="6048772"/>
            <a:ext cx="3672408" cy="6205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/>
                <a:solidFill>
                  <a:srgbClr val="333300"/>
                </a:solidFill>
                <a:latin typeface="Arial Black" pitchFamily="34" charset="0"/>
              </a:rPr>
              <a:t>Regiones</a:t>
            </a:r>
            <a:r>
              <a:rPr lang="tr-TR" sz="2000" b="1" dirty="0">
                <a:ln/>
                <a:solidFill>
                  <a:srgbClr val="333300"/>
                </a:solidFill>
                <a:latin typeface="Arial Black" pitchFamily="34" charset="0"/>
              </a:rPr>
              <a:t> </a:t>
            </a:r>
            <a:r>
              <a:rPr lang="tr-TR" sz="2000" b="1" dirty="0" err="1">
                <a:ln/>
                <a:solidFill>
                  <a:srgbClr val="333300"/>
                </a:solidFill>
                <a:latin typeface="Arial Black" pitchFamily="34" charset="0"/>
              </a:rPr>
              <a:t>abdominis</a:t>
            </a:r>
            <a:endParaRPr lang="tr-TR" sz="2000" b="1" dirty="0">
              <a:ln/>
              <a:solidFill>
                <a:srgbClr val="333300"/>
              </a:solidFill>
              <a:latin typeface="Arial Black" pitchFamily="34" charset="0"/>
            </a:endParaRPr>
          </a:p>
        </p:txBody>
      </p:sp>
      <p:cxnSp>
        <p:nvCxnSpPr>
          <p:cNvPr id="4" name="3 Düz Ok Bağlayıcısı"/>
          <p:cNvCxnSpPr>
            <a:cxnSpLocks noChangeShapeType="1"/>
          </p:cNvCxnSpPr>
          <p:nvPr/>
        </p:nvCxnSpPr>
        <p:spPr bwMode="auto">
          <a:xfrm>
            <a:off x="7680176" y="836712"/>
            <a:ext cx="360040" cy="72008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9" name="8 Metin kutusu"/>
          <p:cNvSpPr txBox="1"/>
          <p:nvPr/>
        </p:nvSpPr>
        <p:spPr>
          <a:xfrm>
            <a:off x="5951984" y="188640"/>
            <a:ext cx="259228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>
                <a:ln w="50800"/>
                <a:solidFill>
                  <a:srgbClr val="0000FF"/>
                </a:solidFill>
                <a:latin typeface="Arial" charset="0"/>
              </a:rPr>
              <a:t>Fossa </a:t>
            </a:r>
            <a:r>
              <a:rPr lang="tr-TR" sz="2000" b="1" dirty="0" err="1">
                <a:ln w="50800"/>
                <a:solidFill>
                  <a:srgbClr val="0000FF"/>
                </a:solidFill>
                <a:latin typeface="Arial" charset="0"/>
              </a:rPr>
              <a:t>paralumbalis</a:t>
            </a:r>
            <a:endParaRPr lang="tr-TR" sz="20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56040" y="4962654"/>
            <a:ext cx="18722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 charset="0"/>
              </a:rPr>
              <a:t>umbilicalis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7320136" y="4077072"/>
            <a:ext cx="72008" cy="79208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V="1">
            <a:off x="4007768" y="3789040"/>
            <a:ext cx="2160240" cy="7920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 bwMode="auto">
          <a:xfrm>
            <a:off x="1775520" y="4397042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Regio</a:t>
            </a:r>
            <a:r>
              <a:rPr lang="tr-TR" sz="2000" b="1" dirty="0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 </a:t>
            </a:r>
            <a:r>
              <a:rPr lang="tr-TR" sz="2000" b="1" dirty="0" err="1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xiphoidea</a:t>
            </a:r>
            <a:endParaRPr lang="tr-TR" sz="2000" b="1" dirty="0">
              <a:ln w="50800"/>
              <a:solidFill>
                <a:srgbClr val="0066FF"/>
              </a:solidFill>
              <a:latin typeface="Arial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2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1055" y="2233229"/>
            <a:ext cx="11222181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epigastrium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tr-TR" sz="28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Burası,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son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hizasından geçirilen düzlem arasında kalır.</a:t>
            </a:r>
          </a:p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hypochondriaca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costalis’lerin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altında kalan bölgedir.</a:t>
            </a:r>
          </a:p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xiphoidea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xiphoideus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xiphoidea’nın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bölümdür.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9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7933" y="1457560"/>
            <a:ext cx="11346871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mesogastrica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mesogastrium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Son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costa’lardan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düzlem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coxae’lerden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düzlem arasında kalır. Bazı muayene ve önemli operasyonların yapıldığı yer olması bakımından dikkat çekicidir.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dextra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Karın duvarının yan bölümleridir. Bu bölgede özellikle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adını alan çukur kısım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rumenotomi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sezaryen, atlarda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punksiyonu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ovariohysterectomie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gibi operasyonlarda karın boşluğuna giriş yeridir.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1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aspkin.com/wp-content/uploads/2007/07/grazing-cow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713"/>
            <a:ext cx="9144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Düz Ok Bağlayıcısı"/>
          <p:cNvCxnSpPr/>
          <p:nvPr/>
        </p:nvCxnSpPr>
        <p:spPr>
          <a:xfrm rot="5400000">
            <a:off x="3810001" y="785813"/>
            <a:ext cx="1071562" cy="500063"/>
          </a:xfrm>
          <a:prstGeom prst="straightConnector1">
            <a:avLst/>
          </a:prstGeom>
          <a:ln w="57150">
            <a:solidFill>
              <a:srgbClr val="9999FF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4727849" y="116632"/>
            <a:ext cx="43107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Fossa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paralumbalis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– açlık çukurluğu</a:t>
            </a:r>
          </a:p>
        </p:txBody>
      </p:sp>
      <p:sp>
        <p:nvSpPr>
          <p:cNvPr id="10" name="9 Metin kutusu"/>
          <p:cNvSpPr txBox="1">
            <a:spLocks noChangeArrowheads="1"/>
          </p:cNvSpPr>
          <p:nvPr/>
        </p:nvSpPr>
        <p:spPr bwMode="auto">
          <a:xfrm>
            <a:off x="6596064" y="6072188"/>
            <a:ext cx="295632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spc="15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Plica genus - kavram</a:t>
            </a:r>
          </a:p>
        </p:txBody>
      </p:sp>
      <p:cxnSp>
        <p:nvCxnSpPr>
          <p:cNvPr id="12294" name="11 Düz Ok Bağlayıcısı"/>
          <p:cNvCxnSpPr>
            <a:cxnSpLocks noChangeShapeType="1"/>
          </p:cNvCxnSpPr>
          <p:nvPr/>
        </p:nvCxnSpPr>
        <p:spPr bwMode="auto">
          <a:xfrm rot="16200000" flipV="1">
            <a:off x="2988470" y="4822032"/>
            <a:ext cx="1571625" cy="2143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prstDash val="dash"/>
            <a:round/>
            <a:headEnd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12 Metin kutusu"/>
          <p:cNvSpPr txBox="1"/>
          <p:nvPr/>
        </p:nvSpPr>
        <p:spPr>
          <a:xfrm>
            <a:off x="2566988" y="5857875"/>
            <a:ext cx="27369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ln w="50800"/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Uber</a:t>
            </a:r>
            <a:r>
              <a:rPr lang="tr-TR" sz="2800" b="1" dirty="0">
                <a:ln w="50800"/>
                <a:solidFill>
                  <a:srgbClr val="0000FF"/>
                </a:solidFill>
                <a:latin typeface="Arial" charset="0"/>
              </a:rPr>
              <a:t> - </a:t>
            </a: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mastos</a:t>
            </a:r>
            <a:endParaRPr lang="tr-TR" sz="28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559496" y="188641"/>
            <a:ext cx="172819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FFFF00"/>
                </a:solidFill>
                <a:latin typeface="Arial" charset="0"/>
              </a:rPr>
              <a:t>N.</a:t>
            </a:r>
            <a:r>
              <a:rPr lang="tr-TR" sz="1200" b="1" dirty="0" err="1">
                <a:ln w="50800"/>
                <a:solidFill>
                  <a:srgbClr val="FFFF00"/>
                </a:solidFill>
                <a:latin typeface="Arial" charset="0"/>
              </a:rPr>
              <a:t>iliohypogastricus</a:t>
            </a:r>
            <a:endParaRPr lang="tr-TR" sz="1200" b="1" dirty="0">
              <a:ln w="50800"/>
              <a:solidFill>
                <a:srgbClr val="FFFF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FFFF00"/>
                </a:solidFill>
                <a:latin typeface="Arial" charset="0"/>
              </a:rPr>
              <a:t>N.</a:t>
            </a:r>
            <a:r>
              <a:rPr lang="tr-TR" sz="1200" b="1" dirty="0" err="1">
                <a:ln w="50800"/>
                <a:solidFill>
                  <a:srgbClr val="FFFF00"/>
                </a:solidFill>
                <a:latin typeface="Arial" charset="0"/>
              </a:rPr>
              <a:t>ilioinguinalis</a:t>
            </a:r>
            <a:endParaRPr lang="tr-TR" sz="1200" b="1" dirty="0">
              <a:ln w="50800"/>
              <a:solidFill>
                <a:srgbClr val="FFFF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FFFF00"/>
                </a:solidFill>
                <a:latin typeface="Arial" charset="0"/>
              </a:rPr>
              <a:t>N.</a:t>
            </a:r>
            <a:r>
              <a:rPr lang="tr-TR" sz="1200" b="1" dirty="0" err="1">
                <a:ln w="50800"/>
                <a:solidFill>
                  <a:srgbClr val="FFFF00"/>
                </a:solidFill>
                <a:latin typeface="Arial" charset="0"/>
              </a:rPr>
              <a:t>genitofemoralis</a:t>
            </a:r>
            <a:endParaRPr lang="tr-TR" sz="1200" b="1" dirty="0">
              <a:ln w="50800"/>
              <a:solidFill>
                <a:srgbClr val="FFFF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200" b="1" dirty="0">
              <a:ln w="50800"/>
              <a:solidFill>
                <a:srgbClr val="FFFF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 err="1">
                <a:ln w="50800"/>
                <a:solidFill>
                  <a:srgbClr val="FFFF00"/>
                </a:solidFill>
                <a:latin typeface="Arial" charset="0"/>
              </a:rPr>
              <a:t>Aa</a:t>
            </a:r>
            <a:r>
              <a:rPr lang="tr-TR" sz="1200" b="1" dirty="0">
                <a:ln w="50800"/>
                <a:solidFill>
                  <a:srgbClr val="FFFF00"/>
                </a:solidFill>
                <a:latin typeface="Arial" charset="0"/>
              </a:rPr>
              <a:t>.</a:t>
            </a:r>
            <a:r>
              <a:rPr lang="tr-TR" sz="1200" b="1" dirty="0" err="1">
                <a:ln w="50800"/>
                <a:solidFill>
                  <a:srgbClr val="FFFF00"/>
                </a:solidFill>
                <a:latin typeface="Arial" charset="0"/>
              </a:rPr>
              <a:t>lumbales</a:t>
            </a:r>
            <a:endParaRPr lang="tr-TR" sz="1200" b="1" dirty="0">
              <a:ln w="50800"/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3575720" y="3356992"/>
            <a:ext cx="2808312" cy="25922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7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98761" y="1554631"/>
            <a:ext cx="11208327" cy="42165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Fossa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açlık çukurluğu - </a:t>
            </a:r>
            <a:r>
              <a:rPr lang="tr-TR" sz="28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flank</a:t>
            </a:r>
            <a:r>
              <a:rPr lang="tr-TR" sz="28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yönde genişleyerek giden üçgen tarzındaki çukurluktur. Gebelikte, çeşitli hastalıklara bağlı olarak mide ya 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gaz birikmesi olgularında ve besili hayvanlarda bu çukur görülmeyebilir. Atlarda sağ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sığırlarda ise sol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dayanır. Karın boşluğunda yapılacak operasyonlarda en çok kullanılan bölge olan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karnın yan duvarı 1., 2. ve 3. bel sinirlerinin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kolları olan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iliohypogastricus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ilioinguinalis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genitofemoralis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Bölgenin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vascularizasyonu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sağlanır.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5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14945" y="1485221"/>
            <a:ext cx="8922327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Fossa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paralumbalis’in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topoğrafisi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herbivora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peritoneum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parietale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Sağda atlarda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solda sığırlarda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0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65101"/>
            <a:ext cx="8964612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5951984" y="4653137"/>
            <a:ext cx="165618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ln w="50800"/>
                <a:solidFill>
                  <a:srgbClr val="0000FF"/>
                </a:solidFill>
                <a:latin typeface="Arial" charset="0"/>
              </a:rPr>
              <a:t>Rumen</a:t>
            </a:r>
          </a:p>
        </p:txBody>
      </p:sp>
      <p:cxnSp>
        <p:nvCxnSpPr>
          <p:cNvPr id="5" name="4 Düz Ok Bağlayıcısı"/>
          <p:cNvCxnSpPr/>
          <p:nvPr/>
        </p:nvCxnSpPr>
        <p:spPr>
          <a:xfrm flipH="1" flipV="1">
            <a:off x="7104112" y="3212976"/>
            <a:ext cx="72008" cy="136815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2063552" y="4725144"/>
            <a:ext cx="172819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0000FF"/>
                </a:solidFill>
                <a:latin typeface="Arial Black" pitchFamily="34" charset="0"/>
              </a:rPr>
              <a:t>Reticulum</a:t>
            </a:r>
            <a:endParaRPr lang="tr-TR" sz="2000" b="1" dirty="0">
              <a:ln w="50800"/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7 Düz Ok Bağlayıcısı"/>
          <p:cNvCxnSpPr/>
          <p:nvPr/>
        </p:nvCxnSpPr>
        <p:spPr bwMode="auto">
          <a:xfrm flipV="1">
            <a:off x="3431704" y="3212976"/>
            <a:ext cx="1944216" cy="1296144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cxnSp>
    </p:spTree>
    <p:extLst>
      <p:ext uri="{BB962C8B-B14F-4D97-AF65-F5344CB8AC3E}">
        <p14:creationId xmlns:p14="http://schemas.microsoft.com/office/powerpoint/2010/main" val="13468540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headEnd/>
          <a:tailEnd/>
        </a:ln>
      </a:spPr>
      <a:bodyPr wrap="none" anchor="ctr"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2800" b="1" dirty="0" err="1" smtClean="0">
            <a:ln w="11430"/>
            <a:solidFill>
              <a:srgbClr val="3333FF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itchFamily="34" charset="0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  <a:lnDef>
      <a:spPr>
        <a:ln w="57150">
          <a:solidFill>
            <a:srgbClr val="3333FF"/>
          </a:solidFill>
          <a:tailEnd type="triangle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>
          <a:outerShdw dist="17961" dir="13500000" algn="ctr" rotWithShape="0">
            <a:srgbClr val="0000FF"/>
          </a:outerShdw>
        </a:effectLst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>
          <a:defRPr sz="2400" b="1" dirty="0" err="1" smtClean="0">
            <a:ln w="50800"/>
            <a:solidFill>
              <a:srgbClr val="0066FF"/>
            </a:solidFill>
            <a:latin typeface="+mn-lt"/>
            <a:cs typeface="Aharoni" pitchFamily="2" charset="-79"/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480</Words>
  <Application>Microsoft Office PowerPoint</Application>
  <PresentationFormat>Geniş ekran</PresentationFormat>
  <Paragraphs>86</Paragraphs>
  <Slides>17</Slides>
  <Notes>5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12</cp:revision>
  <dcterms:created xsi:type="dcterms:W3CDTF">2019-03-19T12:31:45Z</dcterms:created>
  <dcterms:modified xsi:type="dcterms:W3CDTF">2019-03-21T07:57:54Z</dcterms:modified>
</cp:coreProperties>
</file>