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0604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8961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9615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0911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431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0273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3416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1104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3696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54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32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79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092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3456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2363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5312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0937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FCB82A7-9C85-4D47-8361-B0ADE436D7E5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6D876EB-D7BF-4DCA-BBA4-289309DEE1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5593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49782"/>
          </a:xfrm>
        </p:spPr>
        <p:txBody>
          <a:bodyPr/>
          <a:lstStyle/>
          <a:p>
            <a:r>
              <a:rPr lang="tr-TR" dirty="0" err="1" smtClean="0"/>
              <a:t>Tevratta</a:t>
            </a:r>
            <a:r>
              <a:rPr lang="tr-TR" dirty="0" smtClean="0"/>
              <a:t> Aile İçi Barış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673927"/>
            <a:ext cx="9144000" cy="2583873"/>
          </a:xfrm>
        </p:spPr>
        <p:txBody>
          <a:bodyPr>
            <a:normAutofit/>
          </a:bodyPr>
          <a:lstStyle/>
          <a:p>
            <a:r>
              <a:rPr lang="tr-TR" dirty="0"/>
              <a:t>Yahudi toplumunda aile </a:t>
            </a:r>
            <a:r>
              <a:rPr lang="tr-TR" dirty="0" err="1"/>
              <a:t>buyuk</a:t>
            </a:r>
            <a:r>
              <a:rPr lang="tr-TR" dirty="0"/>
              <a:t> bir </a:t>
            </a:r>
            <a:r>
              <a:rPr lang="tr-TR" dirty="0" err="1"/>
              <a:t>oneme</a:t>
            </a:r>
            <a:r>
              <a:rPr lang="tr-TR" dirty="0"/>
              <a:t> sahiptir ve aile bireyleri birbirlerine son</a:t>
            </a:r>
          </a:p>
          <a:p>
            <a:r>
              <a:rPr lang="en-US" dirty="0" err="1"/>
              <a:t>derece</a:t>
            </a:r>
            <a:r>
              <a:rPr lang="en-US" dirty="0"/>
              <a:t> </a:t>
            </a:r>
            <a:r>
              <a:rPr lang="en-US" dirty="0" err="1"/>
              <a:t>bağlıdır</a:t>
            </a:r>
            <a:r>
              <a:rPr lang="en-US" dirty="0"/>
              <a:t>. </a:t>
            </a:r>
            <a:r>
              <a:rPr lang="en-US" dirty="0" err="1"/>
              <a:t>Aile</a:t>
            </a:r>
            <a:r>
              <a:rPr lang="en-US" dirty="0"/>
              <a:t> </a:t>
            </a:r>
            <a:r>
              <a:rPr lang="en-US" dirty="0" err="1"/>
              <a:t>bireylerinin</a:t>
            </a:r>
            <a:r>
              <a:rPr lang="en-US" dirty="0"/>
              <a:t> </a:t>
            </a:r>
            <a:r>
              <a:rPr lang="en-US" dirty="0" err="1"/>
              <a:t>birbirlerine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olmaları</a:t>
            </a:r>
            <a:r>
              <a:rPr lang="en-US" dirty="0"/>
              <a:t>, </a:t>
            </a:r>
            <a:r>
              <a:rPr lang="en-US" dirty="0" err="1"/>
              <a:t>kutsal</a:t>
            </a:r>
            <a:r>
              <a:rPr lang="en-US" dirty="0"/>
              <a:t> </a:t>
            </a:r>
            <a:r>
              <a:rPr lang="en-US" dirty="0" err="1"/>
              <a:t>metinlerdeki</a:t>
            </a:r>
            <a:r>
              <a:rPr lang="en-US" dirty="0"/>
              <a:t> </a:t>
            </a:r>
            <a:r>
              <a:rPr lang="en-US" dirty="0" err="1"/>
              <a:t>aile</a:t>
            </a:r>
            <a:r>
              <a:rPr lang="en-US" dirty="0"/>
              <a:t> </a:t>
            </a:r>
            <a:r>
              <a:rPr lang="en-US" dirty="0" err="1"/>
              <a:t>ve</a:t>
            </a:r>
            <a:endParaRPr lang="en-US" dirty="0"/>
          </a:p>
          <a:p>
            <a:r>
              <a:rPr lang="tr-TR" dirty="0"/>
              <a:t>onun </a:t>
            </a:r>
            <a:r>
              <a:rPr lang="tr-TR" dirty="0" err="1"/>
              <a:t>onemine</a:t>
            </a:r>
            <a:r>
              <a:rPr lang="tr-TR" dirty="0"/>
              <a:t> dair ifadelere dayanmaktadır</a:t>
            </a:r>
          </a:p>
        </p:txBody>
      </p:sp>
    </p:spTree>
    <p:extLst>
      <p:ext uri="{BB962C8B-B14F-4D97-AF65-F5344CB8AC3E}">
        <p14:creationId xmlns:p14="http://schemas.microsoft.com/office/powerpoint/2010/main" val="2962899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Evlilik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Aile kurmak, Tanrının </a:t>
            </a:r>
            <a:r>
              <a:rPr lang="tr-TR" dirty="0" smtClean="0"/>
              <a:t>adıyla nikahlanmak</a:t>
            </a:r>
            <a:r>
              <a:rPr lang="tr-TR" dirty="0"/>
              <a:t>, Yahudi toplumunun geleceğini korumak adına yapılabilecek en </a:t>
            </a:r>
            <a:r>
              <a:rPr lang="tr-TR" dirty="0" err="1" smtClean="0"/>
              <a:t>buyuk</a:t>
            </a:r>
            <a:r>
              <a:rPr lang="tr-TR" dirty="0" smtClean="0"/>
              <a:t> faaliyet </a:t>
            </a:r>
            <a:r>
              <a:rPr lang="tr-TR" dirty="0"/>
              <a:t>olarak </a:t>
            </a:r>
            <a:r>
              <a:rPr lang="tr-TR" dirty="0" smtClean="0"/>
              <a:t>görülmektedir.</a:t>
            </a:r>
          </a:p>
          <a:p>
            <a:r>
              <a:rPr lang="tr-TR" dirty="0" err="1"/>
              <a:t>Tevratta</a:t>
            </a:r>
            <a:r>
              <a:rPr lang="tr-TR" dirty="0"/>
              <a:t>, </a:t>
            </a:r>
            <a:r>
              <a:rPr lang="tr-TR" dirty="0" err="1"/>
              <a:t>ureyip</a:t>
            </a:r>
            <a:r>
              <a:rPr lang="tr-TR" dirty="0"/>
              <a:t> </a:t>
            </a:r>
            <a:r>
              <a:rPr lang="tr-TR" dirty="0" err="1"/>
              <a:t>coğalmak</a:t>
            </a:r>
            <a:r>
              <a:rPr lang="tr-TR" dirty="0"/>
              <a:t>, </a:t>
            </a:r>
            <a:r>
              <a:rPr lang="tr-TR" dirty="0" err="1"/>
              <a:t>cocuk</a:t>
            </a:r>
            <a:r>
              <a:rPr lang="tr-TR" dirty="0"/>
              <a:t> </a:t>
            </a:r>
            <a:r>
              <a:rPr lang="tr-TR" dirty="0" smtClean="0"/>
              <a:t>sahibi olmak</a:t>
            </a:r>
            <a:r>
              <a:rPr lang="tr-TR" dirty="0"/>
              <a:t>, Yahudi erkeklerine, bir dini </a:t>
            </a:r>
            <a:r>
              <a:rPr lang="tr-TR" dirty="0" err="1"/>
              <a:t>gorev</a:t>
            </a:r>
            <a:r>
              <a:rPr lang="tr-TR" dirty="0"/>
              <a:t> olarak </a:t>
            </a:r>
            <a:r>
              <a:rPr lang="tr-TR" dirty="0" err="1"/>
              <a:t>yuklenmekte</a:t>
            </a:r>
            <a:r>
              <a:rPr lang="tr-TR" dirty="0"/>
              <a:t> ve bunun, evlilik akdi </a:t>
            </a:r>
            <a:r>
              <a:rPr lang="tr-TR" dirty="0" smtClean="0"/>
              <a:t>ile oluşturulmuş </a:t>
            </a:r>
            <a:r>
              <a:rPr lang="tr-TR" dirty="0"/>
              <a:t>bir aile ile </a:t>
            </a:r>
            <a:r>
              <a:rPr lang="tr-TR" dirty="0" err="1"/>
              <a:t>gercekleştirilmesi</a:t>
            </a:r>
            <a:r>
              <a:rPr lang="tr-TR" dirty="0"/>
              <a:t>, zorunlu </a:t>
            </a:r>
            <a:r>
              <a:rPr lang="tr-TR" dirty="0" smtClean="0"/>
              <a:t>tutulmaktadır</a:t>
            </a:r>
          </a:p>
          <a:p>
            <a:r>
              <a:rPr lang="tr-TR" dirty="0"/>
              <a:t>Dini bir </a:t>
            </a:r>
            <a:r>
              <a:rPr lang="tr-TR" dirty="0" smtClean="0"/>
              <a:t>vecibe olarak </a:t>
            </a:r>
            <a:r>
              <a:rPr lang="tr-TR" dirty="0"/>
              <a:t>algılanan evlilik akdi ile kurulan aile, Yahudiler </a:t>
            </a:r>
            <a:r>
              <a:rPr lang="tr-TR" dirty="0" err="1"/>
              <a:t>icin</a:t>
            </a:r>
            <a:r>
              <a:rPr lang="tr-TR" dirty="0"/>
              <a:t>, Tanrı’nın ilahi </a:t>
            </a:r>
            <a:r>
              <a:rPr lang="tr-TR" dirty="0" smtClean="0"/>
              <a:t>yaratılış planının</a:t>
            </a:r>
            <a:r>
              <a:rPr lang="tr-TR" dirty="0"/>
              <a:t>, en temel </a:t>
            </a:r>
            <a:r>
              <a:rPr lang="tr-TR" dirty="0" err="1"/>
              <a:t>oğesi</a:t>
            </a:r>
            <a:r>
              <a:rPr lang="tr-TR" dirty="0"/>
              <a:t> olarak </a:t>
            </a:r>
            <a:r>
              <a:rPr lang="tr-TR" dirty="0" err="1"/>
              <a:t>gorulmekte</a:t>
            </a:r>
            <a:r>
              <a:rPr lang="tr-TR" dirty="0"/>
              <a:t> ve aile kurumunun Tanrı </a:t>
            </a:r>
            <a:r>
              <a:rPr lang="tr-TR" dirty="0" smtClean="0"/>
              <a:t>tarafından </a:t>
            </a:r>
            <a:r>
              <a:rPr lang="tr-TR" dirty="0" err="1" smtClean="0"/>
              <a:t>duzenlendiği</a:t>
            </a:r>
            <a:r>
              <a:rPr lang="tr-TR" dirty="0" smtClean="0"/>
              <a:t> </a:t>
            </a:r>
            <a:r>
              <a:rPr lang="tr-TR" dirty="0"/>
              <a:t>kabul edilmektedir.</a:t>
            </a:r>
          </a:p>
        </p:txBody>
      </p:sp>
    </p:spTree>
    <p:extLst>
      <p:ext uri="{BB962C8B-B14F-4D97-AF65-F5344CB8AC3E}">
        <p14:creationId xmlns:p14="http://schemas.microsoft.com/office/powerpoint/2010/main" val="534987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Eşlerin Birbirlerine Karşı Görevleri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Eşlerin birbirlerine karşı </a:t>
            </a:r>
            <a:r>
              <a:rPr lang="tr-TR" dirty="0" err="1"/>
              <a:t>gorevlerinde</a:t>
            </a:r>
            <a:r>
              <a:rPr lang="tr-TR" dirty="0"/>
              <a:t> ilk akla gelen husus, karı-kocanın </a:t>
            </a:r>
            <a:r>
              <a:rPr lang="tr-TR" dirty="0" smtClean="0"/>
              <a:t>eşitliği konusudur</a:t>
            </a:r>
            <a:r>
              <a:rPr lang="tr-TR" dirty="0"/>
              <a:t>. Yahudi geleneğinde kadın, erkekten sosyal </a:t>
            </a:r>
            <a:r>
              <a:rPr lang="tr-TR" dirty="0" err="1"/>
              <a:t>statu</a:t>
            </a:r>
            <a:r>
              <a:rPr lang="tr-TR" dirty="0"/>
              <a:t> olarak daha </a:t>
            </a:r>
            <a:r>
              <a:rPr lang="tr-TR" dirty="0" smtClean="0"/>
              <a:t>aşağıda </a:t>
            </a:r>
            <a:r>
              <a:rPr lang="tr-TR" dirty="0" err="1" smtClean="0"/>
              <a:t>gorulmektedir</a:t>
            </a:r>
            <a:r>
              <a:rPr lang="tr-TR" dirty="0"/>
              <a:t>. Yaratılış itibariyle kadın, erkeğe bağımlı bir şekilde yaratılmıştır. </a:t>
            </a:r>
            <a:r>
              <a:rPr lang="tr-TR" dirty="0" smtClean="0"/>
              <a:t>Ancak erkek </a:t>
            </a:r>
            <a:r>
              <a:rPr lang="tr-TR" dirty="0" err="1"/>
              <a:t>icin</a:t>
            </a:r>
            <a:r>
              <a:rPr lang="tr-TR" dirty="0"/>
              <a:t> de, kadın </a:t>
            </a:r>
            <a:r>
              <a:rPr lang="tr-TR" dirty="0" err="1"/>
              <a:t>icin</a:t>
            </a:r>
            <a:r>
              <a:rPr lang="tr-TR" dirty="0"/>
              <a:t> de evlilik, birbirlerini tamamlama bicimi </a:t>
            </a:r>
            <a:r>
              <a:rPr lang="tr-TR" dirty="0" smtClean="0"/>
              <a:t>olarak algılanmaktadır</a:t>
            </a:r>
          </a:p>
          <a:p>
            <a:r>
              <a:rPr lang="tr-TR" dirty="0"/>
              <a:t>Yahudilikte eşlerin birbirlerine </a:t>
            </a:r>
            <a:r>
              <a:rPr lang="tr-TR" dirty="0" smtClean="0"/>
              <a:t>karşı </a:t>
            </a:r>
            <a:r>
              <a:rPr lang="tr-TR" dirty="0" err="1" smtClean="0"/>
              <a:t>gorevlerinin</a:t>
            </a:r>
            <a:r>
              <a:rPr lang="tr-TR" dirty="0" smtClean="0"/>
              <a:t> </a:t>
            </a:r>
            <a:r>
              <a:rPr lang="tr-TR" dirty="0"/>
              <a:t>en başında, birbirlerinin namus ve onurlarını korumaları, başka </a:t>
            </a:r>
            <a:r>
              <a:rPr lang="tr-TR" dirty="0" smtClean="0"/>
              <a:t>insanlarla cinsel </a:t>
            </a:r>
            <a:r>
              <a:rPr lang="tr-TR" dirty="0"/>
              <a:t>ilişkiye girmemeleri </a:t>
            </a:r>
            <a:r>
              <a:rPr lang="tr-TR" dirty="0" smtClean="0"/>
              <a:t>gelmektedir</a:t>
            </a:r>
          </a:p>
          <a:p>
            <a:r>
              <a:rPr lang="tr-TR" dirty="0"/>
              <a:t>Erkeğin </a:t>
            </a:r>
            <a:r>
              <a:rPr lang="tr-TR" dirty="0" smtClean="0"/>
              <a:t>eşine karşı </a:t>
            </a:r>
            <a:r>
              <a:rPr lang="tr-TR" dirty="0"/>
              <a:t>ilk </a:t>
            </a:r>
            <a:r>
              <a:rPr lang="tr-TR" dirty="0" err="1"/>
              <a:t>gorevi</a:t>
            </a:r>
            <a:r>
              <a:rPr lang="tr-TR" dirty="0"/>
              <a:t>, nikah esnasında ona </a:t>
            </a:r>
            <a:r>
              <a:rPr lang="tr-TR" dirty="0" err="1"/>
              <a:t>mehir</a:t>
            </a:r>
            <a:r>
              <a:rPr lang="tr-TR" dirty="0"/>
              <a:t> vermektir. Kutsal evlilik bağına sadık </a:t>
            </a:r>
            <a:r>
              <a:rPr lang="tr-TR" dirty="0" smtClean="0"/>
              <a:t>kalmak ve </a:t>
            </a:r>
            <a:r>
              <a:rPr lang="tr-TR" dirty="0"/>
              <a:t>eşini aldatmamak, kadında olduğu gibi erkekte de bir </a:t>
            </a:r>
            <a:r>
              <a:rPr lang="tr-TR" dirty="0" err="1"/>
              <a:t>gorev</a:t>
            </a:r>
            <a:r>
              <a:rPr lang="tr-TR" dirty="0"/>
              <a:t> olarak </a:t>
            </a:r>
            <a:r>
              <a:rPr lang="tr-TR" dirty="0" err="1"/>
              <a:t>gorulmektedir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639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Anne-Babanın Çocuğa Karşı Görevleri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Eşlerin birbirlerine karşı hak ve sorumluluklarının belirlenmesinden sonra, </a:t>
            </a:r>
            <a:r>
              <a:rPr lang="tr-TR" dirty="0" err="1" smtClean="0"/>
              <a:t>annebabanın</a:t>
            </a:r>
            <a:r>
              <a:rPr lang="tr-TR" dirty="0" smtClean="0"/>
              <a:t> </a:t>
            </a:r>
            <a:r>
              <a:rPr lang="tr-TR" dirty="0" err="1" smtClean="0"/>
              <a:t>cocuklarına</a:t>
            </a:r>
            <a:r>
              <a:rPr lang="tr-TR" dirty="0" smtClean="0"/>
              <a:t> </a:t>
            </a:r>
            <a:r>
              <a:rPr lang="tr-TR" dirty="0"/>
              <a:t>karşı </a:t>
            </a:r>
            <a:r>
              <a:rPr lang="tr-TR" dirty="0" err="1"/>
              <a:t>gorevleri</a:t>
            </a:r>
            <a:r>
              <a:rPr lang="tr-TR" dirty="0"/>
              <a:t> konusu da, Yahudilikte </a:t>
            </a:r>
            <a:r>
              <a:rPr lang="tr-TR" dirty="0" err="1"/>
              <a:t>ozellikle</a:t>
            </a:r>
            <a:r>
              <a:rPr lang="tr-TR" dirty="0"/>
              <a:t> </a:t>
            </a:r>
            <a:r>
              <a:rPr lang="tr-TR" dirty="0" err="1"/>
              <a:t>uzerinde</a:t>
            </a:r>
            <a:r>
              <a:rPr lang="tr-TR" dirty="0"/>
              <a:t> </a:t>
            </a:r>
            <a:r>
              <a:rPr lang="tr-TR" dirty="0" smtClean="0"/>
              <a:t>durulan hususlardan </a:t>
            </a:r>
            <a:r>
              <a:rPr lang="tr-TR" dirty="0"/>
              <a:t>biridir. Bu </a:t>
            </a:r>
            <a:r>
              <a:rPr lang="tr-TR" dirty="0" err="1"/>
              <a:t>cercevede</a:t>
            </a:r>
            <a:r>
              <a:rPr lang="tr-TR" dirty="0"/>
              <a:t>, Yahudilikte ailenin </a:t>
            </a:r>
            <a:r>
              <a:rPr lang="tr-TR" dirty="0" err="1"/>
              <a:t>oncelikli</a:t>
            </a:r>
            <a:r>
              <a:rPr lang="tr-TR" dirty="0"/>
              <a:t> </a:t>
            </a:r>
            <a:r>
              <a:rPr lang="tr-TR" dirty="0" err="1"/>
              <a:t>gorevi</a:t>
            </a:r>
            <a:r>
              <a:rPr lang="tr-TR" dirty="0"/>
              <a:t>, </a:t>
            </a:r>
            <a:r>
              <a:rPr lang="tr-TR" dirty="0" err="1"/>
              <a:t>cocuk</a:t>
            </a:r>
            <a:r>
              <a:rPr lang="tr-TR" dirty="0"/>
              <a:t> </a:t>
            </a:r>
            <a:r>
              <a:rPr lang="tr-TR" dirty="0" smtClean="0"/>
              <a:t>sahibi olmaktır</a:t>
            </a:r>
            <a:r>
              <a:rPr lang="tr-TR" dirty="0"/>
              <a:t>. Bundan dolayı, </a:t>
            </a:r>
            <a:r>
              <a:rPr lang="tr-TR" dirty="0" err="1"/>
              <a:t>cocuğun</a:t>
            </a:r>
            <a:r>
              <a:rPr lang="tr-TR" dirty="0"/>
              <a:t>, sosyal hayat ile uyumlu, adanmış ve tam bir </a:t>
            </a:r>
            <a:r>
              <a:rPr lang="tr-TR" dirty="0" smtClean="0"/>
              <a:t>kutsiyet </a:t>
            </a:r>
            <a:r>
              <a:rPr lang="tr-TR" dirty="0" err="1" smtClean="0"/>
              <a:t>icerisinde</a:t>
            </a:r>
            <a:r>
              <a:rPr lang="tr-TR" dirty="0" smtClean="0"/>
              <a:t> </a:t>
            </a:r>
            <a:r>
              <a:rPr lang="tr-TR" dirty="0"/>
              <a:t>yetiştirilmesi, </a:t>
            </a:r>
            <a:r>
              <a:rPr lang="tr-TR" dirty="0" err="1"/>
              <a:t>oncelikle</a:t>
            </a:r>
            <a:r>
              <a:rPr lang="tr-TR" dirty="0"/>
              <a:t> anne olmak </a:t>
            </a:r>
            <a:r>
              <a:rPr lang="tr-TR" dirty="0" err="1"/>
              <a:t>uzere</a:t>
            </a:r>
            <a:r>
              <a:rPr lang="tr-TR" dirty="0"/>
              <a:t>, ebeveynin sorumluluğudur</a:t>
            </a:r>
            <a:endParaRPr lang="tr-TR" dirty="0" smtClean="0"/>
          </a:p>
          <a:p>
            <a:r>
              <a:rPr lang="tr-TR" dirty="0" smtClean="0"/>
              <a:t>Genel </a:t>
            </a:r>
            <a:r>
              <a:rPr lang="tr-TR" dirty="0"/>
              <a:t>olarak, Yahudi ailesinde baba, evin iaşesinden, anne ise ev işleri </a:t>
            </a:r>
            <a:r>
              <a:rPr lang="tr-TR" dirty="0" smtClean="0"/>
              <a:t>ve </a:t>
            </a:r>
            <a:r>
              <a:rPr lang="tr-TR" dirty="0" err="1" smtClean="0"/>
              <a:t>cocukların</a:t>
            </a:r>
            <a:r>
              <a:rPr lang="tr-TR" dirty="0" smtClean="0"/>
              <a:t> </a:t>
            </a:r>
            <a:r>
              <a:rPr lang="tr-TR" dirty="0"/>
              <a:t>eğitiminden sorumlu </a:t>
            </a:r>
            <a:r>
              <a:rPr lang="tr-TR" dirty="0" err="1"/>
              <a:t>gorulmektedir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0348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Çocuğun Anne-Babaya Karşı Görevleri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Yahudilikte, anne-</a:t>
            </a:r>
            <a:r>
              <a:rPr lang="tr-TR" dirty="0" err="1"/>
              <a:t>babnın</a:t>
            </a:r>
            <a:r>
              <a:rPr lang="tr-TR" dirty="0"/>
              <a:t> </a:t>
            </a:r>
            <a:r>
              <a:rPr lang="tr-TR" dirty="0" err="1"/>
              <a:t>cocuklarına</a:t>
            </a:r>
            <a:r>
              <a:rPr lang="tr-TR" dirty="0"/>
              <a:t> karşı yapmakla </a:t>
            </a:r>
            <a:r>
              <a:rPr lang="tr-TR" dirty="0" err="1"/>
              <a:t>yukumlu</a:t>
            </a:r>
            <a:r>
              <a:rPr lang="tr-TR" dirty="0"/>
              <a:t> olduğu </a:t>
            </a:r>
            <a:r>
              <a:rPr lang="tr-TR" dirty="0" smtClean="0"/>
              <a:t>görevler kadar</a:t>
            </a:r>
            <a:r>
              <a:rPr lang="tr-TR" dirty="0"/>
              <a:t>, </a:t>
            </a:r>
            <a:r>
              <a:rPr lang="tr-TR" dirty="0" err="1"/>
              <a:t>cocukların</a:t>
            </a:r>
            <a:r>
              <a:rPr lang="tr-TR" dirty="0"/>
              <a:t> da ebeveynlerine karşı bir takım sorumlulukları bulunmaktadır. </a:t>
            </a:r>
            <a:r>
              <a:rPr lang="tr-TR" dirty="0" smtClean="0"/>
              <a:t>Yahudi inancında</a:t>
            </a:r>
            <a:r>
              <a:rPr lang="tr-TR" dirty="0"/>
              <a:t>, anne-baba, </a:t>
            </a:r>
            <a:r>
              <a:rPr lang="tr-TR" dirty="0" err="1"/>
              <a:t>cok</a:t>
            </a:r>
            <a:r>
              <a:rPr lang="tr-TR" dirty="0"/>
              <a:t> </a:t>
            </a:r>
            <a:r>
              <a:rPr lang="tr-TR" dirty="0" err="1"/>
              <a:t>ozel</a:t>
            </a:r>
            <a:r>
              <a:rPr lang="tr-TR" dirty="0"/>
              <a:t> bir konuma sahiptir. Bu durumun kanıtı, Yahudi </a:t>
            </a:r>
            <a:r>
              <a:rPr lang="tr-TR" dirty="0" smtClean="0"/>
              <a:t>şeriatının da </a:t>
            </a:r>
            <a:r>
              <a:rPr lang="tr-TR" dirty="0" err="1"/>
              <a:t>ozu</a:t>
            </a:r>
            <a:r>
              <a:rPr lang="tr-TR" dirty="0"/>
              <a:t> kabul edilen On Emir’deki </a:t>
            </a:r>
            <a:r>
              <a:rPr lang="tr-TR" dirty="0" err="1"/>
              <a:t>hukumlerdir</a:t>
            </a:r>
            <a:r>
              <a:rPr lang="tr-TR" dirty="0"/>
              <a:t>. “Annene babana saygı </a:t>
            </a:r>
            <a:r>
              <a:rPr lang="tr-TR" dirty="0" err="1"/>
              <a:t>goster</a:t>
            </a:r>
            <a:r>
              <a:rPr lang="tr-TR" dirty="0"/>
              <a:t>, </a:t>
            </a:r>
            <a:r>
              <a:rPr lang="tr-TR" dirty="0" err="1"/>
              <a:t>oyle</a:t>
            </a:r>
            <a:r>
              <a:rPr lang="tr-TR" dirty="0"/>
              <a:t> </a:t>
            </a:r>
            <a:r>
              <a:rPr lang="tr-TR" dirty="0" smtClean="0"/>
              <a:t>ki, Tanrın </a:t>
            </a:r>
            <a:r>
              <a:rPr lang="tr-TR" dirty="0"/>
              <a:t>Rabbin sana vereceği </a:t>
            </a:r>
            <a:r>
              <a:rPr lang="tr-TR" dirty="0" err="1"/>
              <a:t>ulkede</a:t>
            </a:r>
            <a:r>
              <a:rPr lang="tr-TR" dirty="0"/>
              <a:t> </a:t>
            </a:r>
            <a:r>
              <a:rPr lang="tr-TR" dirty="0" err="1"/>
              <a:t>omrun</a:t>
            </a:r>
            <a:r>
              <a:rPr lang="tr-TR" dirty="0"/>
              <a:t> uzun olsun</a:t>
            </a:r>
            <a:r>
              <a:rPr lang="tr-TR" dirty="0" smtClean="0"/>
              <a:t>.» </a:t>
            </a:r>
            <a:r>
              <a:rPr lang="tr-TR" dirty="0"/>
              <a:t>ifadesiyle, Tanrının sevgisi </a:t>
            </a:r>
            <a:r>
              <a:rPr lang="tr-TR" dirty="0" smtClean="0"/>
              <a:t>ve </a:t>
            </a:r>
            <a:r>
              <a:rPr lang="tr-TR" dirty="0" err="1" smtClean="0"/>
              <a:t>lutfu</a:t>
            </a:r>
            <a:r>
              <a:rPr lang="tr-TR" dirty="0"/>
              <a:t>, anne-babaya </a:t>
            </a:r>
            <a:r>
              <a:rPr lang="tr-TR" dirty="0" err="1"/>
              <a:t>gosterilecek</a:t>
            </a:r>
            <a:r>
              <a:rPr lang="tr-TR" dirty="0"/>
              <a:t> saygıya bağlanmaktadır.</a:t>
            </a:r>
          </a:p>
        </p:txBody>
      </p:sp>
    </p:spTree>
    <p:extLst>
      <p:ext uri="{BB962C8B-B14F-4D97-AF65-F5344CB8AC3E}">
        <p14:creationId xmlns:p14="http://schemas.microsoft.com/office/powerpoint/2010/main" val="1572479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Boşanma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Boşanma, hemen her tur dini gelenekte ya yasaklanmış ya da izin </a:t>
            </a:r>
            <a:r>
              <a:rPr lang="tr-TR" dirty="0" smtClean="0"/>
              <a:t>verilmekle birlikte</a:t>
            </a:r>
            <a:r>
              <a:rPr lang="tr-TR" dirty="0"/>
              <a:t>, hoş karşılanmayan bir durum olarak ifade edilmiştir</a:t>
            </a:r>
            <a:endParaRPr lang="tr-TR" dirty="0" smtClean="0"/>
          </a:p>
          <a:p>
            <a:r>
              <a:rPr lang="tr-TR" dirty="0" smtClean="0"/>
              <a:t>Evlilik </a:t>
            </a:r>
            <a:r>
              <a:rPr lang="tr-TR" dirty="0"/>
              <a:t>akdini bitirme, iptal etme hakkı, Tevrat’a </a:t>
            </a:r>
            <a:r>
              <a:rPr lang="tr-TR" dirty="0" err="1" smtClean="0"/>
              <a:t>gore</a:t>
            </a:r>
            <a:r>
              <a:rPr lang="tr-TR" dirty="0" smtClean="0"/>
              <a:t>, erkeğe </a:t>
            </a:r>
            <a:r>
              <a:rPr lang="tr-TR" dirty="0"/>
              <a:t>verilen bir hak olarak </a:t>
            </a:r>
            <a:r>
              <a:rPr lang="tr-TR" dirty="0" err="1"/>
              <a:t>gorulmektedir</a:t>
            </a:r>
            <a:r>
              <a:rPr lang="tr-TR" dirty="0"/>
              <a:t>. Ancak, boşanmanın kabul </a:t>
            </a:r>
            <a:r>
              <a:rPr lang="tr-TR" dirty="0" err="1"/>
              <a:t>gormesi</a:t>
            </a:r>
            <a:r>
              <a:rPr lang="tr-TR" dirty="0"/>
              <a:t> </a:t>
            </a:r>
            <a:r>
              <a:rPr lang="tr-TR" dirty="0" err="1"/>
              <a:t>icin</a:t>
            </a:r>
            <a:r>
              <a:rPr lang="tr-TR" dirty="0"/>
              <a:t>, </a:t>
            </a:r>
            <a:r>
              <a:rPr lang="tr-TR" dirty="0" smtClean="0"/>
              <a:t>bir takım </a:t>
            </a:r>
            <a:r>
              <a:rPr lang="tr-TR" dirty="0"/>
              <a:t>şartların </a:t>
            </a:r>
            <a:r>
              <a:rPr lang="tr-TR" dirty="0" err="1"/>
              <a:t>gercekleşmiş</a:t>
            </a:r>
            <a:r>
              <a:rPr lang="tr-TR" dirty="0"/>
              <a:t> olması da gerekli </a:t>
            </a:r>
            <a:r>
              <a:rPr lang="tr-TR" dirty="0" err="1"/>
              <a:t>gorulmektedir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4704279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</TotalTime>
  <Words>441</Words>
  <Application>Microsoft Office PowerPoint</Application>
  <PresentationFormat>Geniş ekran</PresentationFormat>
  <Paragraphs>20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Dilim</vt:lpstr>
      <vt:lpstr>Tevratta Aile İçi Barış</vt:lpstr>
      <vt:lpstr>Evlilik</vt:lpstr>
      <vt:lpstr>Eşlerin Birbirlerine Karşı Görevleri</vt:lpstr>
      <vt:lpstr>Anne-Babanın Çocuğa Karşı Görevleri</vt:lpstr>
      <vt:lpstr>Çocuğun Anne-Babaya Karşı Görevleri</vt:lpstr>
      <vt:lpstr>Boşanma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Tevratta Aile İçi Barış</dc:title>
  <dc:creator>şahin</dc:creator>
  <cp:lastModifiedBy>şahin</cp:lastModifiedBy>
  <cp:revision>3</cp:revision>
  <dcterms:created xsi:type="dcterms:W3CDTF">2019-04-13T16:25:23Z</dcterms:created>
  <dcterms:modified xsi:type="dcterms:W3CDTF">2019-04-15T08:39:32Z</dcterms:modified>
</cp:coreProperties>
</file>