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5332-BE51-4BC8-AADC-9540A9BEF681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6EC66-1892-4652-BAD4-C1E2B7490A1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r>
              <a:rPr lang="tr-TR" dirty="0" smtClean="0"/>
              <a:t>NÜKLEER VE RADYOAKTİFLİK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90600" y="1752600"/>
            <a:ext cx="7620000" cy="426720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tr-TR" sz="128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Atom çekirdeği ve atom çekirdeğindeki değişimleri inceleyen kimya dalına Nükleer kimya adı verilmektedir.</a:t>
            </a:r>
          </a:p>
          <a:p>
            <a:pPr algn="just"/>
            <a:r>
              <a:rPr lang="tr-TR" sz="128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Bilindiği gibi Çekirdek proton ve nötrondan oluşmuştur. Atom numaraları aynı  kütle numaraları farklı çekirdeğe </a:t>
            </a:r>
            <a:r>
              <a:rPr lang="tr-TR" sz="128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izotop</a:t>
            </a:r>
            <a:r>
              <a:rPr lang="tr-TR" sz="128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adı verilmektedir.  Kendiliğinden yapısını değiştiren ve ışıma veren çekirdeklere radyoaktif çekirdek adı verilmektedir.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/>
              <a:t>Nükleer Füzyon</a:t>
            </a:r>
            <a:r>
              <a:rPr lang="tr-TR" dirty="0" smtClean="0"/>
              <a:t>:</a:t>
            </a:r>
          </a:p>
          <a:p>
            <a:r>
              <a:rPr lang="tr-TR" dirty="0" smtClean="0"/>
              <a:t>İki veya daha fazla çekirdeğin açığa çıkan enerjiyi kullanarak  daha ağır bir çekirdek meydana getirerek birleşmesi olayıdır. Füzyon için çok yüksek bir aktivasyon enerjisi yani çok yüksek sıcaklığa </a:t>
            </a:r>
            <a:r>
              <a:rPr lang="tr-TR" smtClean="0"/>
              <a:t>ihtiyaç duyulmaktadır.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Kaynaklar</a:t>
            </a:r>
          </a:p>
          <a:p>
            <a:r>
              <a:rPr lang="tr-TR" dirty="0" smtClean="0"/>
              <a:t>1. Temel Kimya 2, Peter ATKİNS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Loretta</a:t>
            </a:r>
            <a:r>
              <a:rPr lang="tr-TR" dirty="0" smtClean="0"/>
              <a:t> </a:t>
            </a:r>
            <a:r>
              <a:rPr lang="tr-TR" dirty="0" err="1" smtClean="0"/>
              <a:t>Jones</a:t>
            </a:r>
            <a:r>
              <a:rPr lang="tr-TR" dirty="0" smtClean="0"/>
              <a:t> Çeviri Editörleri , E.Kılıç,F.Köseoğlu ,H.Yılmaz</a:t>
            </a:r>
          </a:p>
          <a:p>
            <a:r>
              <a:rPr lang="tr-TR" dirty="0" smtClean="0"/>
              <a:t>2.Temel Kimya , M.J.</a:t>
            </a:r>
            <a:r>
              <a:rPr lang="tr-TR" dirty="0" err="1" smtClean="0"/>
              <a:t>Sienko</a:t>
            </a:r>
            <a:r>
              <a:rPr lang="tr-TR" dirty="0" smtClean="0"/>
              <a:t> , R.A. </a:t>
            </a:r>
          </a:p>
          <a:p>
            <a:r>
              <a:rPr lang="tr-TR" dirty="0" smtClean="0"/>
              <a:t>   </a:t>
            </a:r>
            <a:r>
              <a:rPr lang="tr-TR" dirty="0" err="1" smtClean="0"/>
              <a:t>Plane</a:t>
            </a:r>
            <a:r>
              <a:rPr lang="tr-TR" dirty="0" smtClean="0"/>
              <a:t>,</a:t>
            </a:r>
            <a:r>
              <a:rPr lang="tr-TR" dirty="0" err="1" smtClean="0"/>
              <a:t>Principles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endParaRPr lang="tr-TR" dirty="0" smtClean="0"/>
          </a:p>
          <a:p>
            <a:r>
              <a:rPr lang="tr-TR" dirty="0" smtClean="0"/>
              <a:t>3. Genel Kimya İlkeler ve modern uygulamalar </a:t>
            </a:r>
          </a:p>
          <a:p>
            <a:r>
              <a:rPr lang="tr-TR" dirty="0" smtClean="0"/>
              <a:t>  </a:t>
            </a:r>
            <a:r>
              <a:rPr lang="tr-TR" dirty="0" err="1" smtClean="0"/>
              <a:t>Petruccı</a:t>
            </a:r>
            <a:r>
              <a:rPr lang="tr-TR" dirty="0" smtClean="0"/>
              <a:t> </a:t>
            </a:r>
            <a:r>
              <a:rPr lang="tr-TR" dirty="0" err="1" smtClean="0"/>
              <a:t>Herring</a:t>
            </a:r>
            <a:r>
              <a:rPr lang="tr-TR" dirty="0" smtClean="0"/>
              <a:t>  </a:t>
            </a:r>
            <a:r>
              <a:rPr lang="tr-TR" dirty="0" err="1" smtClean="0"/>
              <a:t>Madura</a:t>
            </a:r>
            <a:r>
              <a:rPr lang="tr-TR" dirty="0" smtClean="0"/>
              <a:t> </a:t>
            </a:r>
            <a:r>
              <a:rPr lang="tr-TR" dirty="0" err="1" smtClean="0"/>
              <a:t>Bissonnette</a:t>
            </a:r>
            <a:r>
              <a:rPr lang="tr-TR" dirty="0" smtClean="0"/>
              <a:t>, Çevirenler T.Uyar, S.Aksoy, R. </a:t>
            </a:r>
            <a:r>
              <a:rPr lang="tr-TR" smtClean="0"/>
              <a:t>İnam</a:t>
            </a:r>
          </a:p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Çekirdeklerin uğradığı değişikliklere ki bunlara nükleer reaksiyon adı verilmekte olup bunların  </a:t>
            </a:r>
            <a:r>
              <a:rPr lang="tr-TR" dirty="0" err="1" smtClean="0"/>
              <a:t>başlıcaları</a:t>
            </a:r>
            <a:r>
              <a:rPr lang="tr-TR" dirty="0" smtClean="0"/>
              <a:t> :</a:t>
            </a:r>
          </a:p>
          <a:p>
            <a:r>
              <a:rPr lang="tr-TR" dirty="0" smtClean="0"/>
              <a:t>1- Atom çekirdeği bir başka atom çekirdeğine dönebilmekte</a:t>
            </a:r>
          </a:p>
          <a:p>
            <a:r>
              <a:rPr lang="tr-TR" dirty="0" smtClean="0"/>
              <a:t>2- çekirdekler birleşerek yeni bir çekirdek meydana getirebilmekte</a:t>
            </a:r>
          </a:p>
          <a:p>
            <a:r>
              <a:rPr lang="tr-TR" dirty="0" smtClean="0"/>
              <a:t>3-çekirdekler parçalanarak daha küçük parçacıklar oluşabilmekte olup ,</a:t>
            </a:r>
          </a:p>
          <a:p>
            <a:r>
              <a:rPr lang="tr-TR" dirty="0" smtClean="0"/>
              <a:t>Reaksiyonlar sonucu farklı elementler oluşmaktadır.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Rutherford tarafından 3 farklı ışıma varlığı saptanmıştır. Bunlardan ;</a:t>
            </a:r>
          </a:p>
          <a:p>
            <a:r>
              <a:rPr lang="tr-TR" dirty="0" smtClean="0"/>
              <a:t>1-   </a:t>
            </a:r>
            <a:r>
              <a:rPr lang="tr-TR" b="1" dirty="0" smtClean="0">
                <a:sym typeface="Symbol"/>
              </a:rPr>
              <a:t></a:t>
            </a:r>
            <a:r>
              <a:rPr lang="tr-TR" b="1" dirty="0" smtClean="0"/>
              <a:t>  Işıması (</a:t>
            </a:r>
            <a:r>
              <a:rPr lang="tr-TR" b="1" baseline="-25000" dirty="0" smtClean="0"/>
              <a:t>2</a:t>
            </a:r>
            <a:r>
              <a:rPr lang="tr-TR" b="1" baseline="30000" dirty="0" smtClean="0"/>
              <a:t>4</a:t>
            </a:r>
            <a:r>
              <a:rPr lang="tr-TR" b="1" dirty="0" smtClean="0"/>
              <a:t>He) :</a:t>
            </a:r>
          </a:p>
          <a:p>
            <a:pPr algn="just"/>
            <a:r>
              <a:rPr lang="tr-TR" dirty="0" smtClean="0"/>
              <a:t>Pozitif yüklü parçacıklar tarafından oluşmakta olup </a:t>
            </a:r>
            <a:r>
              <a:rPr lang="tr-TR" dirty="0" smtClean="0">
                <a:sym typeface="Symbol"/>
              </a:rPr>
              <a:t>-</a:t>
            </a:r>
            <a:r>
              <a:rPr lang="tr-TR" dirty="0" smtClean="0"/>
              <a:t>parçacıklar çevreden elektronları toplayıp helyum çekirdeğini oluşturmaktadır. </a:t>
            </a:r>
          </a:p>
          <a:p>
            <a:pPr algn="just"/>
            <a:r>
              <a:rPr lang="tr-TR" dirty="0" smtClean="0"/>
              <a:t>2-  </a:t>
            </a:r>
            <a:r>
              <a:rPr lang="tr-TR" b="1" dirty="0" smtClean="0">
                <a:sym typeface="Symbol"/>
              </a:rPr>
              <a:t></a:t>
            </a:r>
            <a:r>
              <a:rPr lang="tr-TR" b="1" dirty="0" smtClean="0"/>
              <a:t> Işıması (</a:t>
            </a:r>
            <a:r>
              <a:rPr lang="tr-TR" b="1" baseline="30000" dirty="0" smtClean="0"/>
              <a:t>0</a:t>
            </a:r>
            <a:r>
              <a:rPr lang="tr-TR" b="1" baseline="-25000" dirty="0" smtClean="0"/>
              <a:t>-1</a:t>
            </a:r>
            <a:r>
              <a:rPr lang="tr-TR" b="1" dirty="0" smtClean="0"/>
              <a:t>e) :</a:t>
            </a:r>
          </a:p>
          <a:p>
            <a:pPr algn="just"/>
            <a:r>
              <a:rPr lang="tr-TR" dirty="0" smtClean="0"/>
              <a:t>Negatif yüklü parçacık olduğu , kütle numarasının 0 ve yükünün ise -1 olduğu saptamışlardır.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3-   Işıması :</a:t>
            </a:r>
          </a:p>
          <a:p>
            <a:r>
              <a:rPr lang="tr-TR" dirty="0" smtClean="0"/>
              <a:t>Enerjisi yüksek ve çekirdeğin kütle numarası ve atom numarasını değiştirmeyen ışıma türüdür.</a:t>
            </a:r>
          </a:p>
          <a:p>
            <a:r>
              <a:rPr lang="tr-TR" b="1" i="1" dirty="0" smtClean="0"/>
              <a:t>Nükleer Kararlılık kuralları</a:t>
            </a:r>
          </a:p>
          <a:p>
            <a:endParaRPr lang="tr-TR" dirty="0"/>
          </a:p>
          <a:p>
            <a:r>
              <a:rPr lang="tr-TR" dirty="0" smtClean="0"/>
              <a:t>Çift sayıda proton ve nötron içeren çekirdekler kararlı çekirdekler olarak tanımlanmaktadır. 2,8,20,50,82,ve 126  tane proton veya nötron taşıyan çekirdeklere kararlı çekirdek adı verilip sayılara ise sihirli sayılar adı verilmektedir.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Radyoaktivite Çeşitleri</a:t>
            </a:r>
          </a:p>
          <a:p>
            <a:r>
              <a:rPr lang="tr-TR" dirty="0" smtClean="0"/>
              <a:t>1-Yapay Radyoaktiflik:</a:t>
            </a:r>
          </a:p>
          <a:p>
            <a:r>
              <a:rPr lang="tr-TR" dirty="0" smtClean="0"/>
              <a:t>Kararlı bir çekirdek bazı taneciklerle bombardıman edilirse yapay radyoaktiflik oluşmaktadır.</a:t>
            </a:r>
          </a:p>
          <a:p>
            <a:r>
              <a:rPr lang="tr-TR" dirty="0" smtClean="0"/>
              <a:t>2- Doğal Radyoaktiflik :</a:t>
            </a:r>
          </a:p>
          <a:p>
            <a:r>
              <a:rPr lang="tr-TR" dirty="0" smtClean="0"/>
              <a:t>Tabiatta bulunan kararsız çekirdeklerin bozunması ile </a:t>
            </a:r>
            <a:r>
              <a:rPr lang="tr-TR" dirty="0" err="1" smtClean="0"/>
              <a:t>meydena</a:t>
            </a:r>
            <a:r>
              <a:rPr lang="tr-TR" dirty="0" smtClean="0"/>
              <a:t> gelmektedirler.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Radyoaktif Bozunma Hızı</a:t>
            </a:r>
          </a:p>
          <a:p>
            <a:r>
              <a:rPr lang="tr-TR" dirty="0" smtClean="0"/>
              <a:t>Radyoaktif bir maddenin bozunma hızı yani nükleer bozunma sayısı kararsız çekirdek sayısı ile orantılı olup;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Log</a:t>
            </a:r>
            <a:r>
              <a:rPr lang="tr-TR" dirty="0" smtClean="0"/>
              <a:t>  N</a:t>
            </a:r>
            <a:r>
              <a:rPr lang="tr-TR" baseline="-25000" dirty="0" smtClean="0"/>
              <a:t>0</a:t>
            </a:r>
            <a:r>
              <a:rPr lang="tr-TR" dirty="0" smtClean="0"/>
              <a:t>/N = </a:t>
            </a:r>
            <a:r>
              <a:rPr lang="tr-TR" dirty="0" err="1" smtClean="0"/>
              <a:t>kt</a:t>
            </a:r>
            <a:r>
              <a:rPr lang="tr-TR" dirty="0" smtClean="0"/>
              <a:t>/2.303   </a:t>
            </a:r>
          </a:p>
          <a:p>
            <a:r>
              <a:rPr lang="tr-TR" dirty="0" smtClean="0"/>
              <a:t>N</a:t>
            </a:r>
            <a:r>
              <a:rPr lang="tr-TR" baseline="-25000" dirty="0" smtClean="0"/>
              <a:t>0</a:t>
            </a:r>
            <a:r>
              <a:rPr lang="tr-TR" dirty="0" smtClean="0"/>
              <a:t> = Başlangıç zamandaki çekirdek sayısı</a:t>
            </a:r>
          </a:p>
          <a:p>
            <a:r>
              <a:rPr lang="tr-TR" dirty="0" smtClean="0"/>
              <a:t>N = t zaman sonraki çekirdek sayısı</a:t>
            </a:r>
          </a:p>
          <a:p>
            <a:r>
              <a:rPr lang="tr-TR" dirty="0" smtClean="0"/>
              <a:t>k= Bozunma sabiti</a:t>
            </a:r>
          </a:p>
          <a:p>
            <a:r>
              <a:rPr lang="tr-TR" dirty="0" smtClean="0"/>
              <a:t>t= Zaman </a:t>
            </a:r>
          </a:p>
          <a:p>
            <a:r>
              <a:rPr lang="tr-TR" dirty="0" smtClean="0"/>
              <a:t>şeklinde formüle edilmektedir.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Radyoaktif bozunma hızı aynı zamanda çekirdeğin kararlılığının bir ölçüsüdür.</a:t>
            </a:r>
          </a:p>
          <a:p>
            <a:r>
              <a:rPr lang="tr-TR" dirty="0" smtClean="0"/>
              <a:t>Radyoaktif çekirdek sayısının yarıya inmesi için geçecek süre ise yarılanma ömrü olarak verilmektedir. t</a:t>
            </a:r>
            <a:r>
              <a:rPr lang="tr-TR" baseline="-25000" dirty="0" smtClean="0"/>
              <a:t>1/2</a:t>
            </a:r>
            <a:r>
              <a:rPr lang="tr-TR" dirty="0" smtClean="0"/>
              <a:t> olarak ifade edilen yarı ömür t</a:t>
            </a:r>
            <a:r>
              <a:rPr lang="tr-TR" baseline="-25000" dirty="0" smtClean="0"/>
              <a:t>1/2</a:t>
            </a:r>
            <a:r>
              <a:rPr lang="tr-TR" dirty="0" smtClean="0"/>
              <a:t> = 0.693/k  şeklinde formüle edilmektedir. k ile ifade edilen bozunma hızı değeri artıkça yarı ömür azalmaktadır.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NÜKLEER ENERJİ</a:t>
            </a:r>
          </a:p>
          <a:p>
            <a:r>
              <a:rPr lang="tr-TR" dirty="0" smtClean="0"/>
              <a:t>Çekirdekte yer alan proton ve nötronların daha kararlı yapıya dönüşmesi nükleer reaksiyonlar ile olmaktadır. Bu nükleer reaksiyonlar çok güçlü enerjiye </a:t>
            </a:r>
            <a:r>
              <a:rPr lang="tr-TR" dirty="0" err="1" smtClean="0"/>
              <a:t>sahiptirle</a:t>
            </a:r>
            <a:r>
              <a:rPr lang="tr-TR" dirty="0" smtClean="0"/>
              <a:t>. Einstein a’ göre ‘’ bir cismin kütlesinin o cismin içerdiği enerji miktarının bir ölçüsü olduğu ifade edilmektedir. Yani E = mc</a:t>
            </a:r>
            <a:r>
              <a:rPr lang="tr-TR" baseline="30000" dirty="0" smtClean="0"/>
              <a:t>2</a:t>
            </a:r>
            <a:r>
              <a:rPr lang="tr-TR" dirty="0" smtClean="0"/>
              <a:t> , E=Enerji,m= cismin kütlesi, c= Işık hızı şeklindedir.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u="sng" dirty="0" smtClean="0"/>
              <a:t>Nükleer </a:t>
            </a:r>
            <a:r>
              <a:rPr lang="tr-TR" b="1" u="sng" dirty="0" err="1" smtClean="0"/>
              <a:t>Fisyon</a:t>
            </a:r>
            <a:endParaRPr lang="tr-TR" b="1" u="sng" dirty="0" smtClean="0"/>
          </a:p>
          <a:p>
            <a:r>
              <a:rPr lang="tr-TR" dirty="0" smtClean="0"/>
              <a:t>Ağır bir çekirdeğin kütleleri birbirine yakın iki veya daha fazla çekirdeğe bölünmesidir. Radyoaktif çekirdekler daha küçük parçalara bölündüğünde çok güçlü enerji açığa çıkarırlar. Her </a:t>
            </a:r>
            <a:r>
              <a:rPr lang="tr-TR" dirty="0" err="1" smtClean="0"/>
              <a:t>fisyon</a:t>
            </a:r>
            <a:r>
              <a:rPr lang="tr-TR" dirty="0" smtClean="0"/>
              <a:t> olayında gittikçe artan ve gerekenden fazla nötron meydana geldiği için </a:t>
            </a:r>
            <a:r>
              <a:rPr lang="tr-TR" dirty="0" err="1" smtClean="0"/>
              <a:t>fisyon</a:t>
            </a:r>
            <a:r>
              <a:rPr lang="tr-TR" dirty="0" smtClean="0"/>
              <a:t> kendi kendini yürüyen reaksiyon haline gelir.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516</Words>
  <Application>Microsoft Office PowerPoint</Application>
  <PresentationFormat>Ekran Gösterisi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NÜKLEER VE RADYOAKTİFLİK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NÜKLEER VE RADYOAKTİFLİK</dc:title>
  <dc:creator>Ecehan</dc:creator>
  <cp:lastModifiedBy>başkan</cp:lastModifiedBy>
  <cp:revision>10</cp:revision>
  <dcterms:created xsi:type="dcterms:W3CDTF">2017-07-13T21:37:17Z</dcterms:created>
  <dcterms:modified xsi:type="dcterms:W3CDTF">2017-07-17T09:39:30Z</dcterms:modified>
</cp:coreProperties>
</file>