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5"/>
  </p:notesMasterIdLst>
  <p:handoutMasterIdLst>
    <p:handoutMasterId r:id="rId16"/>
  </p:handoutMasterIdLst>
  <p:sldIdLst>
    <p:sldId id="670" r:id="rId4"/>
    <p:sldId id="673" r:id="rId5"/>
    <p:sldId id="674" r:id="rId6"/>
    <p:sldId id="675" r:id="rId7"/>
    <p:sldId id="676" r:id="rId8"/>
    <p:sldId id="677" r:id="rId9"/>
    <p:sldId id="678" r:id="rId10"/>
    <p:sldId id="679" r:id="rId11"/>
    <p:sldId id="680" r:id="rId12"/>
    <p:sldId id="681" r:id="rId13"/>
    <p:sldId id="682"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C4CA"/>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24.02.2020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2/24/2020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2/24/2020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782855" y="1973610"/>
            <a:ext cx="7520222" cy="2357568"/>
          </a:xfrm>
          <a:prstGeom prst="rect">
            <a:avLst/>
          </a:prstGeom>
        </p:spPr>
        <p:txBody>
          <a:bodyPr wrap="square">
            <a:spAutoFit/>
          </a:bodyPr>
          <a:lstStyle/>
          <a:p>
            <a:pPr marL="0" lvl="1" algn="ctr">
              <a:spcBef>
                <a:spcPct val="20000"/>
              </a:spcBef>
              <a:buClr>
                <a:schemeClr val="accent1"/>
              </a:buClr>
            </a:pPr>
            <a:r>
              <a:rPr lang="tr-TR" sz="3200" b="1" dirty="0" smtClean="0"/>
              <a:t>GGY401</a:t>
            </a:r>
          </a:p>
          <a:p>
            <a:pPr marL="0" lvl="1" algn="ctr">
              <a:spcBef>
                <a:spcPct val="20000"/>
              </a:spcBef>
              <a:buClr>
                <a:schemeClr val="accent1"/>
              </a:buClr>
            </a:pPr>
            <a:endParaRPr lang="tr-TR" sz="3200" b="1" dirty="0" smtClean="0"/>
          </a:p>
          <a:p>
            <a:pPr marL="0" lvl="1" algn="ctr">
              <a:spcBef>
                <a:spcPct val="20000"/>
              </a:spcBef>
              <a:buClr>
                <a:schemeClr val="accent1"/>
              </a:buClr>
            </a:pPr>
            <a:r>
              <a:rPr lang="tr-TR" sz="3200" b="1" dirty="0" smtClean="0"/>
              <a:t>Gayrimenkul ve Varlık Değerleme I</a:t>
            </a:r>
          </a:p>
          <a:p>
            <a:pPr marL="0" lvl="1" algn="ctr">
              <a:spcBef>
                <a:spcPct val="20000"/>
              </a:spcBef>
              <a:buClr>
                <a:schemeClr val="accent1"/>
              </a:buClr>
            </a:pPr>
            <a:endParaRPr lang="tr-TR" sz="3200" b="1" dirty="0">
              <a:solidFill>
                <a:schemeClr val="tx2"/>
              </a:solidFill>
            </a:endParaRPr>
          </a:p>
        </p:txBody>
      </p:sp>
    </p:spTree>
    <p:extLst>
      <p:ext uri="{BB962C8B-B14F-4D97-AF65-F5344CB8AC3E}">
        <p14:creationId xmlns:p14="http://schemas.microsoft.com/office/powerpoint/2010/main" val="1175487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8" y="967636"/>
            <a:ext cx="7557470" cy="4416594"/>
          </a:xfrm>
          <a:prstGeom prst="rect">
            <a:avLst/>
          </a:prstGeom>
        </p:spPr>
        <p:txBody>
          <a:bodyPr wrap="square">
            <a:spAutoFit/>
          </a:bodyPr>
          <a:lstStyle/>
          <a:p>
            <a:pPr algn="ctr">
              <a:lnSpc>
                <a:spcPct val="150000"/>
              </a:lnSpc>
              <a:spcBef>
                <a:spcPts val="600"/>
              </a:spcBef>
              <a:spcAft>
                <a:spcPts val="600"/>
              </a:spcAft>
            </a:pPr>
            <a:r>
              <a:rPr lang="tr-TR" sz="1400" b="1" spc="-50" dirty="0">
                <a:solidFill>
                  <a:srgbClr val="000000"/>
                </a:solidFill>
                <a:ea typeface="Trebuchet MS" panose="020B0603020202020204" pitchFamily="34" charset="0"/>
                <a:cs typeface="Trebuchet MS" panose="020B0603020202020204" pitchFamily="34" charset="0"/>
              </a:rPr>
              <a:t>Kaynaklar</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Nix</a:t>
            </a:r>
            <a:r>
              <a:rPr lang="tr-TR" sz="1400" spc="-50" dirty="0">
                <a:solidFill>
                  <a:srgbClr val="000000"/>
                </a:solidFill>
                <a:ea typeface="Trebuchet MS" panose="020B0603020202020204" pitchFamily="34" charset="0"/>
                <a:cs typeface="Trebuchet MS" panose="020B0603020202020204" pitchFamily="34" charset="0"/>
              </a:rPr>
              <a:t>, J. </a:t>
            </a:r>
            <a:r>
              <a:rPr lang="tr-TR" sz="1400" spc="-50" dirty="0" err="1">
                <a:solidFill>
                  <a:srgbClr val="000000"/>
                </a:solidFill>
                <a:ea typeface="Trebuchet MS" panose="020B0603020202020204" pitchFamily="34" charset="0"/>
                <a:cs typeface="Trebuchet MS" panose="020B0603020202020204" pitchFamily="34" charset="0"/>
              </a:rPr>
              <a:t>Hill</a:t>
            </a:r>
            <a:r>
              <a:rPr lang="tr-TR" sz="1400" spc="-50" dirty="0">
                <a:solidFill>
                  <a:srgbClr val="000000"/>
                </a:solidFill>
                <a:ea typeface="Trebuchet MS" panose="020B0603020202020204" pitchFamily="34" charset="0"/>
                <a:cs typeface="Trebuchet MS" panose="020B0603020202020204" pitchFamily="34" charset="0"/>
              </a:rPr>
              <a:t>, P. Williams N. </a:t>
            </a:r>
            <a:r>
              <a:rPr lang="tr-TR" sz="1400" spc="-50" dirty="0" err="1">
                <a:solidFill>
                  <a:srgbClr val="000000"/>
                </a:solidFill>
                <a:ea typeface="Trebuchet MS" panose="020B0603020202020204" pitchFamily="34" charset="0"/>
                <a:cs typeface="Trebuchet MS" panose="020B0603020202020204" pitchFamily="34" charset="0"/>
              </a:rPr>
              <a:t>and</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Bough</a:t>
            </a:r>
            <a:r>
              <a:rPr lang="tr-TR" sz="1400" spc="-50" dirty="0">
                <a:solidFill>
                  <a:srgbClr val="000000"/>
                </a:solidFill>
                <a:ea typeface="Trebuchet MS" panose="020B0603020202020204" pitchFamily="34" charset="0"/>
                <a:cs typeface="Trebuchet MS" panose="020B0603020202020204" pitchFamily="34" charset="0"/>
              </a:rPr>
              <a:t> J., 1999. Land </a:t>
            </a:r>
            <a:r>
              <a:rPr lang="tr-TR" sz="1400" spc="-50" dirty="0" err="1">
                <a:solidFill>
                  <a:srgbClr val="000000"/>
                </a:solidFill>
                <a:ea typeface="Trebuchet MS" panose="020B0603020202020204" pitchFamily="34" charset="0"/>
                <a:cs typeface="Trebuchet MS" panose="020B0603020202020204" pitchFamily="34" charset="0"/>
              </a:rPr>
              <a:t>and</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Estate</a:t>
            </a:r>
            <a:r>
              <a:rPr lang="tr-TR" sz="1400" spc="-50" dirty="0">
                <a:solidFill>
                  <a:srgbClr val="000000"/>
                </a:solidFill>
                <a:ea typeface="Trebuchet MS" panose="020B0603020202020204" pitchFamily="34" charset="0"/>
                <a:cs typeface="Trebuchet MS" panose="020B0603020202020204" pitchFamily="34" charset="0"/>
              </a:rPr>
              <a:t> Management, , Packard Publishing Limited, Third Edition, </a:t>
            </a:r>
            <a:r>
              <a:rPr lang="tr-TR" sz="1400" spc="-50" dirty="0" err="1">
                <a:solidFill>
                  <a:srgbClr val="000000"/>
                </a:solidFill>
                <a:ea typeface="Trebuchet MS" panose="020B0603020202020204" pitchFamily="34" charset="0"/>
                <a:cs typeface="Trebuchet MS" panose="020B0603020202020204" pitchFamily="34" charset="0"/>
              </a:rPr>
              <a:t>Chichester</a:t>
            </a:r>
            <a:r>
              <a:rPr lang="tr-TR" sz="1400" spc="-50" dirty="0">
                <a:solidFill>
                  <a:srgbClr val="000000"/>
                </a:solidFill>
                <a:ea typeface="Trebuchet MS" panose="020B0603020202020204" pitchFamily="34" charset="0"/>
                <a:cs typeface="Trebuchet MS" panose="020B0603020202020204" pitchFamily="34" charset="0"/>
              </a:rPr>
              <a:t>, UK.</a:t>
            </a:r>
          </a:p>
          <a:p>
            <a:pPr marL="342900" indent="-342900">
              <a:lnSpc>
                <a:spcPct val="150000"/>
              </a:lnSpc>
              <a:spcBef>
                <a:spcPts val="600"/>
              </a:spcBef>
              <a:spcAft>
                <a:spcPts val="600"/>
              </a:spcAft>
              <a:buFont typeface="Wingdings" panose="05000000000000000000" pitchFamily="2" charset="2"/>
              <a:buChar char="Ø"/>
            </a:pPr>
            <a:r>
              <a:rPr lang="tr-TR" sz="1400" spc="-50" dirty="0" err="1">
                <a:solidFill>
                  <a:srgbClr val="000000"/>
                </a:solidFill>
                <a:ea typeface="Trebuchet MS" panose="020B0603020202020204" pitchFamily="34" charset="0"/>
                <a:cs typeface="Trebuchet MS" panose="020B0603020202020204" pitchFamily="34" charset="0"/>
              </a:rPr>
              <a:t>Scarette</a:t>
            </a:r>
            <a:r>
              <a:rPr lang="tr-TR" sz="1400" spc="-50" dirty="0">
                <a:solidFill>
                  <a:srgbClr val="000000"/>
                </a:solidFill>
                <a:ea typeface="Trebuchet MS" panose="020B0603020202020204" pitchFamily="34" charset="0"/>
                <a:cs typeface="Trebuchet MS" panose="020B0603020202020204" pitchFamily="34" charset="0"/>
              </a:rPr>
              <a:t>, D., 1991. </a:t>
            </a:r>
            <a:r>
              <a:rPr lang="tr-TR" sz="1400" spc="-50" dirty="0" err="1">
                <a:solidFill>
                  <a:srgbClr val="000000"/>
                </a:solidFill>
                <a:ea typeface="Trebuchet MS" panose="020B0603020202020204" pitchFamily="34" charset="0"/>
                <a:cs typeface="Trebuchet MS" panose="020B0603020202020204" pitchFamily="34" charset="0"/>
              </a:rPr>
              <a:t>Property</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Valuation</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The</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Five</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Methods</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London</a:t>
            </a:r>
            <a:r>
              <a:rPr lang="tr-TR" sz="1400" spc="-50" dirty="0">
                <a:solidFill>
                  <a:srgbClr val="000000"/>
                </a:solidFill>
                <a:ea typeface="Trebuchet MS" panose="020B0603020202020204" pitchFamily="34" charset="0"/>
                <a:cs typeface="Trebuchet MS" panose="020B0603020202020204" pitchFamily="34" charset="0"/>
              </a:rPr>
              <a:t>, UK.</a:t>
            </a:r>
          </a:p>
          <a:p>
            <a:pPr marL="342900" indent="-342900">
              <a:lnSpc>
                <a:spcPct val="150000"/>
              </a:lnSpc>
              <a:spcBef>
                <a:spcPts val="600"/>
              </a:spcBef>
              <a:spcAft>
                <a:spcPts val="600"/>
              </a:spcAft>
              <a:buFont typeface="Wingdings" panose="05000000000000000000" pitchFamily="2" charset="2"/>
              <a:buChar char="Ø"/>
            </a:pPr>
            <a:r>
              <a:rPr lang="tr-TR" sz="1400" spc="-50" dirty="0" err="1">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 Gündoğmuş, E. ve Demirci, R., 2004. Arazilerin Kamulaştırma Bedellerinin Takdiri Tarım Arazilerinin Kamulaştırma Bedellerinin Takdirinde Kullanılabilecek </a:t>
            </a:r>
            <a:r>
              <a:rPr lang="tr-TR" sz="1400" spc="-50" dirty="0" err="1">
                <a:solidFill>
                  <a:srgbClr val="000000"/>
                </a:solidFill>
                <a:ea typeface="Trebuchet MS" panose="020B0603020202020204" pitchFamily="34" charset="0"/>
                <a:cs typeface="Trebuchet MS" panose="020B0603020202020204" pitchFamily="34" charset="0"/>
              </a:rPr>
              <a:t>Kapitalizasyon</a:t>
            </a:r>
            <a:r>
              <a:rPr lang="tr-TR" sz="1400" spc="-50" dirty="0">
                <a:solidFill>
                  <a:srgbClr val="000000"/>
                </a:solidFill>
                <a:ea typeface="Trebuchet MS" panose="020B0603020202020204" pitchFamily="34" charset="0"/>
                <a:cs typeface="Trebuchet MS" panose="020B0603020202020204" pitchFamily="34" charset="0"/>
              </a:rPr>
              <a:t> Faiz Oranları, Arazi Gelirleri ve Arazi Birim Değerleri, EDUSER Limited Şirketi, Ankara.</a:t>
            </a:r>
          </a:p>
          <a:p>
            <a:pPr marL="342900" indent="-342900">
              <a:lnSpc>
                <a:spcPct val="150000"/>
              </a:lnSpc>
              <a:spcBef>
                <a:spcPts val="600"/>
              </a:spcBef>
              <a:spcAft>
                <a:spcPts val="600"/>
              </a:spcAft>
              <a:buFont typeface="Wingdings" panose="05000000000000000000" pitchFamily="2" charset="2"/>
              <a:buChar char="Ø"/>
            </a:pPr>
            <a:r>
              <a:rPr lang="tr-TR" sz="1400" spc="-50" dirty="0" err="1">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H.,2008. Taşınmaz Değerlemede Gelir Çarpanları Yaklaşımı ve Türkiye’de Kentsel ve Kırsal Taşınmaz Değerleme Uygulamalarında Kullanım Olanakları, , Vergi Sorunları Dergisi, Sayı:241:106-148, İstanbul.</a:t>
            </a:r>
          </a:p>
          <a:p>
            <a:pPr marL="342900" indent="-342900">
              <a:lnSpc>
                <a:spcPct val="150000"/>
              </a:lnSpc>
              <a:spcBef>
                <a:spcPts val="600"/>
              </a:spcBef>
              <a:spcAft>
                <a:spcPts val="600"/>
              </a:spcAft>
              <a:buFont typeface="Wingdings" panose="05000000000000000000" pitchFamily="2" charset="2"/>
              <a:buChar char="Ø"/>
            </a:pPr>
            <a:endParaRPr lang="tr-TR" sz="1400" b="1" spc="-50" dirty="0" smtClean="0">
              <a:solidFill>
                <a:srgbClr val="000000"/>
              </a:solidFill>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18668696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8" y="967636"/>
            <a:ext cx="7557470" cy="3293209"/>
          </a:xfrm>
          <a:prstGeom prst="rect">
            <a:avLst/>
          </a:prstGeom>
        </p:spPr>
        <p:txBody>
          <a:bodyPr wrap="square">
            <a:spAutoFit/>
          </a:bodyPr>
          <a:lstStyle/>
          <a:p>
            <a:pPr algn="ctr">
              <a:lnSpc>
                <a:spcPct val="150000"/>
              </a:lnSpc>
              <a:spcBef>
                <a:spcPts val="600"/>
              </a:spcBef>
              <a:spcAft>
                <a:spcPts val="600"/>
              </a:spcAft>
            </a:pPr>
            <a:r>
              <a:rPr lang="tr-TR" sz="1400" b="1" spc="-50" dirty="0">
                <a:solidFill>
                  <a:srgbClr val="000000"/>
                </a:solidFill>
                <a:ea typeface="Trebuchet MS" panose="020B0603020202020204" pitchFamily="34" charset="0"/>
                <a:cs typeface="Trebuchet MS" panose="020B0603020202020204" pitchFamily="34" charset="0"/>
              </a:rPr>
              <a:t>Kaynaklar</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 ve </a:t>
            </a:r>
            <a:r>
              <a:rPr lang="tr-TR" sz="1400" spc="-50" dirty="0" err="1">
                <a:solidFill>
                  <a:srgbClr val="000000"/>
                </a:solidFill>
                <a:ea typeface="Trebuchet MS" panose="020B0603020202020204" pitchFamily="34" charset="0"/>
                <a:cs typeface="Trebuchet MS" panose="020B0603020202020204" pitchFamily="34" charset="0"/>
              </a:rPr>
              <a:t>Aliefendioğlu</a:t>
            </a:r>
            <a:r>
              <a:rPr lang="tr-TR" sz="1400" spc="-50" dirty="0">
                <a:solidFill>
                  <a:srgbClr val="000000"/>
                </a:solidFill>
                <a:ea typeface="Trebuchet MS" panose="020B0603020202020204" pitchFamily="34" charset="0"/>
                <a:cs typeface="Trebuchet MS" panose="020B0603020202020204" pitchFamily="34" charset="0"/>
              </a:rPr>
              <a:t> Y., 2008. Yapı Değerlemesinin Teorik Esasları ve Uygulamaları: Türkiye’de Kamulaştırma, Emlak Vergisi ve İmar Düzenlemeleri Yönünden Bir İnceleme, , Türk Kooperatifçilik Kurumu, Üçüncü Sektör Kooperatifçilik, Cilt (2008):43, Sayı:4:88-111, Ankara.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 ve Şanlı, H. 2008. Tarım Politikalarının Arazi Değerlerine Etkilerinin Değerlendirilmesi, Türk Kooperatifçilik Kurumu, Üçüncü Sektör Kooperatifçilik, Cilt (2008):43, Sayı:1:88-111, Ankara.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The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Appraisal</a:t>
            </a:r>
            <a:r>
              <a:rPr lang="tr-TR" sz="1400" spc="-50" dirty="0">
                <a:solidFill>
                  <a:srgbClr val="000000"/>
                </a:solidFill>
                <a:ea typeface="Trebuchet MS" panose="020B0603020202020204" pitchFamily="34" charset="0"/>
                <a:cs typeface="Trebuchet MS" panose="020B0603020202020204" pitchFamily="34" charset="0"/>
              </a:rPr>
              <a:t> of </a:t>
            </a:r>
            <a:r>
              <a:rPr lang="tr-TR" sz="1400" spc="-50" dirty="0" err="1">
                <a:solidFill>
                  <a:srgbClr val="000000"/>
                </a:solidFill>
                <a:ea typeface="Trebuchet MS" panose="020B0603020202020204" pitchFamily="34" charset="0"/>
                <a:cs typeface="Trebuchet MS" panose="020B0603020202020204" pitchFamily="34" charset="0"/>
              </a:rPr>
              <a:t>Rural</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Property</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American</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Institute</a:t>
            </a:r>
            <a:r>
              <a:rPr lang="tr-TR" sz="1400" spc="-50" dirty="0">
                <a:solidFill>
                  <a:srgbClr val="000000"/>
                </a:solidFill>
                <a:ea typeface="Trebuchet MS" panose="020B0603020202020204" pitchFamily="34" charset="0"/>
                <a:cs typeface="Trebuchet MS" panose="020B0603020202020204" pitchFamily="34" charset="0"/>
              </a:rPr>
              <a:t> of Real </a:t>
            </a:r>
            <a:r>
              <a:rPr lang="tr-TR" sz="1400" spc="-50" dirty="0" err="1">
                <a:solidFill>
                  <a:srgbClr val="000000"/>
                </a:solidFill>
                <a:ea typeface="Trebuchet MS" panose="020B0603020202020204" pitchFamily="34" charset="0"/>
                <a:cs typeface="Trebuchet MS" panose="020B0603020202020204" pitchFamily="34" charset="0"/>
              </a:rPr>
              <a:t>Estate</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Appraisers</a:t>
            </a:r>
            <a:r>
              <a:rPr lang="tr-TR" sz="1400" spc="-50" dirty="0">
                <a:solidFill>
                  <a:srgbClr val="000000"/>
                </a:solidFill>
                <a:ea typeface="Trebuchet MS" panose="020B0603020202020204" pitchFamily="34" charset="0"/>
                <a:cs typeface="Trebuchet MS" panose="020B0603020202020204" pitchFamily="34" charset="0"/>
              </a:rPr>
              <a:t>, Chicago, Illinois, USA, 1983.</a:t>
            </a:r>
          </a:p>
          <a:p>
            <a:pPr marL="342900" indent="-342900">
              <a:lnSpc>
                <a:spcPct val="150000"/>
              </a:lnSpc>
              <a:spcBef>
                <a:spcPts val="600"/>
              </a:spcBef>
              <a:spcAft>
                <a:spcPts val="600"/>
              </a:spcAft>
              <a:buFont typeface="Wingdings" panose="05000000000000000000" pitchFamily="2" charset="2"/>
              <a:buChar char="Ø"/>
            </a:pPr>
            <a:endParaRPr lang="tr-TR" sz="1400" b="1" spc="-50" dirty="0" smtClean="0">
              <a:solidFill>
                <a:srgbClr val="000000"/>
              </a:solidFill>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370847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144689"/>
            <a:ext cx="6356393" cy="769441"/>
          </a:xfrm>
          <a:prstGeom prst="rect">
            <a:avLst/>
          </a:prstGeom>
        </p:spPr>
        <p:txBody>
          <a:bodyPr wrap="square">
            <a:spAutoFit/>
          </a:bodyPr>
          <a:lstStyle/>
          <a:p>
            <a:pPr marL="0" lvl="1" algn="ctr">
              <a:spcBef>
                <a:spcPct val="20000"/>
              </a:spcBef>
              <a:buClr>
                <a:schemeClr val="accent1"/>
              </a:buClr>
            </a:pPr>
            <a:r>
              <a:rPr lang="it-IT" sz="2200" b="1" dirty="0">
                <a:solidFill>
                  <a:schemeClr val="tx2"/>
                </a:solidFill>
              </a:rPr>
              <a:t>Türkiye’de Eksperlik, Değerleme Uzmanlığı ve Bilirkişilik Mevzuatı </a:t>
            </a:r>
            <a:r>
              <a:rPr lang="tr-TR" sz="2200" b="1" dirty="0">
                <a:solidFill>
                  <a:schemeClr val="tx2"/>
                </a:solidFill>
              </a:rPr>
              <a:t>v</a:t>
            </a:r>
            <a:r>
              <a:rPr lang="it-IT" sz="2200" b="1" dirty="0">
                <a:solidFill>
                  <a:schemeClr val="tx2"/>
                </a:solidFill>
              </a:rPr>
              <a:t>e Uygulamalarının Analizi</a:t>
            </a:r>
          </a:p>
        </p:txBody>
      </p:sp>
      <p:sp>
        <p:nvSpPr>
          <p:cNvPr id="4" name="Dikdörtgen 3"/>
          <p:cNvSpPr/>
          <p:nvPr/>
        </p:nvSpPr>
        <p:spPr>
          <a:xfrm>
            <a:off x="782858" y="1306619"/>
            <a:ext cx="7557470" cy="4570482"/>
          </a:xfrm>
          <a:prstGeom prst="rect">
            <a:avLst/>
          </a:prstGeom>
        </p:spPr>
        <p:txBody>
          <a:bodyPr wrap="square">
            <a:spAutoFit/>
          </a:bodyPr>
          <a:lstStyle/>
          <a:p>
            <a:pPr algn="just">
              <a:spcBef>
                <a:spcPts val="600"/>
              </a:spcBef>
              <a:spcAft>
                <a:spcPts val="600"/>
              </a:spcAft>
            </a:pPr>
            <a:r>
              <a:rPr lang="tr-TR" sz="2200" b="1" spc="-50" dirty="0">
                <a:ea typeface="Trebuchet MS" panose="020B0603020202020204" pitchFamily="34" charset="0"/>
                <a:cs typeface="Trebuchet MS" panose="020B0603020202020204" pitchFamily="34" charset="0"/>
              </a:rPr>
              <a:t>Türkiye’de Lisanslı Değerleme Uzmanlığı</a:t>
            </a:r>
            <a:endParaRPr lang="tr-TR" sz="2200" spc="-50" dirty="0">
              <a:ea typeface="Trebuchet MS" panose="020B0603020202020204" pitchFamily="34" charset="0"/>
              <a:cs typeface="Trebuchet MS" panose="020B0603020202020204" pitchFamily="34" charset="0"/>
            </a:endParaRPr>
          </a:p>
          <a:p>
            <a:pPr marL="285750" lvl="0" indent="-285750" algn="just">
              <a:buFont typeface="Wingdings" panose="05000000000000000000" pitchFamily="2" charset="2"/>
              <a:buChar char="Ø"/>
            </a:pPr>
            <a:r>
              <a:rPr lang="tr-TR" sz="2200" dirty="0"/>
              <a:t>Lisans almak için SPK tarafından düzenlenen "Değerleme Uzmanlığı </a:t>
            </a:r>
            <a:r>
              <a:rPr lang="tr-TR" sz="2200" dirty="0" err="1"/>
              <a:t>Sınavı"nda</a:t>
            </a:r>
            <a:r>
              <a:rPr lang="tr-TR" sz="2200" dirty="0"/>
              <a:t> başarılı olmak ve lisans alma hakkı kazanmak için</a:t>
            </a:r>
            <a:r>
              <a:rPr lang="tr-TR" sz="2200" dirty="0" smtClean="0"/>
              <a:t>,</a:t>
            </a:r>
            <a:endParaRPr lang="tr-TR" sz="2200" dirty="0"/>
          </a:p>
          <a:p>
            <a:pPr marL="285750" lvl="0" indent="-285750" algn="just">
              <a:buFont typeface="Wingdings" panose="05000000000000000000" pitchFamily="2" charset="2"/>
              <a:buChar char="Ø"/>
            </a:pPr>
            <a:r>
              <a:rPr lang="tr-TR" sz="2200" dirty="0"/>
              <a:t>Sınav için asgari 4 yıllık üniversite mezunu,</a:t>
            </a:r>
          </a:p>
          <a:p>
            <a:pPr marL="285750" lvl="0" indent="-285750" algn="just">
              <a:buFont typeface="Wingdings" panose="05000000000000000000" pitchFamily="2" charset="2"/>
              <a:buChar char="Ø"/>
            </a:pPr>
            <a:r>
              <a:rPr lang="tr-TR" sz="2200" dirty="0"/>
              <a:t>Sınavda başarılı olan adayların lisans almak için gayrimenkul değerlemesi alanında en az 3 yıl deneyime sahip olduklarını belgelemeleri,</a:t>
            </a:r>
          </a:p>
          <a:p>
            <a:pPr marL="285750" lvl="0" indent="-285750" algn="just">
              <a:buFont typeface="Wingdings" panose="05000000000000000000" pitchFamily="2" charset="2"/>
              <a:buChar char="Ø"/>
            </a:pPr>
            <a:r>
              <a:rPr lang="tr-TR" sz="2200" dirty="0"/>
              <a:t>Lisansların yenilenmesi için, her dört yılda bir Lisans Yenileme Eğitim Programlarına katılmaları gerekir.</a:t>
            </a:r>
          </a:p>
          <a:p>
            <a:pPr marL="285750" lvl="0" indent="-285750" algn="just">
              <a:buFont typeface="Wingdings" panose="05000000000000000000" pitchFamily="2" charset="2"/>
              <a:buChar char="Ø"/>
            </a:pPr>
            <a:r>
              <a:rPr lang="tr-TR" sz="2200" dirty="0"/>
              <a:t>Dünyadaki uygulamalara paralel "genel değerleme uzmanlığı" lisansı yanında "konut değerleme", "kredi derecelendirme" gibi alt uzmanlık lisanslarının da alınması gerekecektir.</a:t>
            </a:r>
          </a:p>
        </p:txBody>
      </p:sp>
    </p:spTree>
    <p:extLst>
      <p:ext uri="{BB962C8B-B14F-4D97-AF65-F5344CB8AC3E}">
        <p14:creationId xmlns:p14="http://schemas.microsoft.com/office/powerpoint/2010/main" val="20197801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211673" y="133259"/>
            <a:ext cx="6356393" cy="769441"/>
          </a:xfrm>
          <a:prstGeom prst="rect">
            <a:avLst/>
          </a:prstGeom>
        </p:spPr>
        <p:txBody>
          <a:bodyPr wrap="square">
            <a:spAutoFit/>
          </a:bodyPr>
          <a:lstStyle/>
          <a:p>
            <a:pPr marL="0" lvl="1" algn="ctr">
              <a:spcBef>
                <a:spcPct val="20000"/>
              </a:spcBef>
              <a:buClr>
                <a:schemeClr val="accent1"/>
              </a:buClr>
            </a:pPr>
            <a:r>
              <a:rPr lang="it-IT" sz="2200" b="1" dirty="0">
                <a:solidFill>
                  <a:schemeClr val="tx2"/>
                </a:solidFill>
              </a:rPr>
              <a:t>Türkiye’de Eksperlik, Değerleme Uzmanlığı ve Bilirkişilik Mevzuatı </a:t>
            </a:r>
            <a:r>
              <a:rPr lang="tr-TR" sz="2200" b="1" dirty="0">
                <a:solidFill>
                  <a:schemeClr val="tx2"/>
                </a:solidFill>
              </a:rPr>
              <a:t>v</a:t>
            </a:r>
            <a:r>
              <a:rPr lang="it-IT" sz="2200" b="1" dirty="0">
                <a:solidFill>
                  <a:schemeClr val="tx2"/>
                </a:solidFill>
              </a:rPr>
              <a:t>e Uygulamalarının Analizi</a:t>
            </a:r>
          </a:p>
        </p:txBody>
      </p:sp>
      <p:sp>
        <p:nvSpPr>
          <p:cNvPr id="4" name="Dikdörtgen 3"/>
          <p:cNvSpPr/>
          <p:nvPr/>
        </p:nvSpPr>
        <p:spPr>
          <a:xfrm>
            <a:off x="782858" y="1306619"/>
            <a:ext cx="7557470" cy="2539157"/>
          </a:xfrm>
          <a:prstGeom prst="rect">
            <a:avLst/>
          </a:prstGeom>
        </p:spPr>
        <p:txBody>
          <a:bodyPr wrap="square">
            <a:spAutoFit/>
          </a:bodyPr>
          <a:lstStyle/>
          <a:p>
            <a:pPr algn="just">
              <a:spcBef>
                <a:spcPts val="600"/>
              </a:spcBef>
              <a:spcAft>
                <a:spcPts val="600"/>
              </a:spcAft>
            </a:pPr>
            <a:r>
              <a:rPr lang="tr-TR" sz="2200" b="1" spc="-50" dirty="0">
                <a:ea typeface="Trebuchet MS" panose="020B0603020202020204" pitchFamily="34" charset="0"/>
                <a:cs typeface="Trebuchet MS" panose="020B0603020202020204" pitchFamily="34" charset="0"/>
              </a:rPr>
              <a:t>Türkiye’de Lisanslı Değerleme Uzmanlığı</a:t>
            </a:r>
            <a:endParaRPr lang="tr-TR" sz="2200" spc="-50" dirty="0">
              <a:ea typeface="Trebuchet MS" panose="020B0603020202020204" pitchFamily="34" charset="0"/>
              <a:cs typeface="Trebuchet MS" panose="020B0603020202020204" pitchFamily="34" charset="0"/>
            </a:endParaRPr>
          </a:p>
          <a:p>
            <a:pPr marL="285750" lvl="0" indent="-285750" algn="just">
              <a:buFont typeface="Wingdings" panose="05000000000000000000" pitchFamily="2" charset="2"/>
              <a:buChar char="Ø"/>
            </a:pPr>
            <a:r>
              <a:rPr lang="tr-TR" sz="2200" dirty="0"/>
              <a:t>Uluslararası Değerleme Standartlarının "davranış kuralları" bölümünde 3.3 </a:t>
            </a:r>
            <a:r>
              <a:rPr lang="tr-TR" sz="2200" dirty="0" err="1"/>
              <a:t>nolu</a:t>
            </a:r>
            <a:r>
              <a:rPr lang="tr-TR" sz="2200" dirty="0"/>
              <a:t> başlık altında "değerleme uzmanı"; "değerlemeyi yapabilmek için gerekli kalite, ehliyet ve deneyime sahip kişi" olarak tanımlanmıştır. Bazı ülkelerde değerleme uzmanı olarak çalışmak için bir lisansa sahip olmak gerekir.</a:t>
            </a:r>
          </a:p>
        </p:txBody>
      </p:sp>
    </p:spTree>
    <p:extLst>
      <p:ext uri="{BB962C8B-B14F-4D97-AF65-F5344CB8AC3E}">
        <p14:creationId xmlns:p14="http://schemas.microsoft.com/office/powerpoint/2010/main" val="17151927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5" y="201839"/>
            <a:ext cx="6356393" cy="769441"/>
          </a:xfrm>
          <a:prstGeom prst="rect">
            <a:avLst/>
          </a:prstGeom>
        </p:spPr>
        <p:txBody>
          <a:bodyPr wrap="square">
            <a:spAutoFit/>
          </a:bodyPr>
          <a:lstStyle/>
          <a:p>
            <a:pPr marL="0" lvl="1" algn="ctr">
              <a:spcBef>
                <a:spcPct val="20000"/>
              </a:spcBef>
              <a:buClr>
                <a:schemeClr val="accent1"/>
              </a:buClr>
            </a:pPr>
            <a:r>
              <a:rPr lang="it-IT" sz="2200" b="1" dirty="0">
                <a:solidFill>
                  <a:schemeClr val="tx2"/>
                </a:solidFill>
              </a:rPr>
              <a:t>Türkiye’de Eksperlik, Değerleme Uzmanlığı ve Bilirkişilik Mevzuatı </a:t>
            </a:r>
            <a:r>
              <a:rPr lang="tr-TR" sz="2200" b="1" dirty="0">
                <a:solidFill>
                  <a:schemeClr val="tx2"/>
                </a:solidFill>
              </a:rPr>
              <a:t>v</a:t>
            </a:r>
            <a:r>
              <a:rPr lang="it-IT" sz="2200" b="1" dirty="0">
                <a:solidFill>
                  <a:schemeClr val="tx2"/>
                </a:solidFill>
              </a:rPr>
              <a:t>e Uygulamalarının Analizi</a:t>
            </a:r>
          </a:p>
        </p:txBody>
      </p:sp>
      <p:sp>
        <p:nvSpPr>
          <p:cNvPr id="4" name="Dikdörtgen 3"/>
          <p:cNvSpPr/>
          <p:nvPr/>
        </p:nvSpPr>
        <p:spPr>
          <a:xfrm>
            <a:off x="782858" y="1306620"/>
            <a:ext cx="7557470" cy="4493538"/>
          </a:xfrm>
          <a:prstGeom prst="rect">
            <a:avLst/>
          </a:prstGeom>
        </p:spPr>
        <p:txBody>
          <a:bodyPr wrap="square">
            <a:spAutoFit/>
          </a:bodyPr>
          <a:lstStyle/>
          <a:p>
            <a:pPr lvl="0" algn="just"/>
            <a:r>
              <a:rPr lang="tr-TR" sz="2200" b="1" dirty="0"/>
              <a:t>Değerleme uzmanı;</a:t>
            </a:r>
          </a:p>
          <a:p>
            <a:pPr marL="285750" lvl="0" indent="-285750" algn="just">
              <a:buFont typeface="Wingdings" panose="05000000000000000000" pitchFamily="2" charset="2"/>
              <a:buChar char="Ø"/>
            </a:pPr>
            <a:r>
              <a:rPr lang="tr-TR" sz="2200" dirty="0" smtClean="0"/>
              <a:t>Kabul </a:t>
            </a:r>
            <a:r>
              <a:rPr lang="tr-TR" sz="2200" dirty="0"/>
              <a:t>görmüş bir öğretim merkezinden veya eşdeğer akademik niteliği olan bir kurumdan uygun bir öğrenim derecesi almış,</a:t>
            </a:r>
          </a:p>
          <a:p>
            <a:pPr marL="285750" lvl="0" indent="-285750" algn="just">
              <a:buFont typeface="Wingdings" panose="05000000000000000000" pitchFamily="2" charset="2"/>
              <a:buChar char="Ø"/>
            </a:pPr>
            <a:r>
              <a:rPr lang="tr-TR" sz="2200" dirty="0"/>
              <a:t>pazarda ve varlık kategorisinde değerleme yapabilecek düzeyde deneyim ve beceri kazanmış,</a:t>
            </a:r>
          </a:p>
          <a:p>
            <a:pPr marL="285750" lvl="0" indent="-285750" algn="just">
              <a:buFont typeface="Wingdings" panose="05000000000000000000" pitchFamily="2" charset="2"/>
              <a:buChar char="Ø"/>
            </a:pPr>
            <a:r>
              <a:rPr lang="tr-TR" sz="2200" dirty="0"/>
              <a:t>güvenilir bir değerleme yapmak için gerekli kabul edilmiş metot ve teknikleri bilen, anlayan ve doğru bir şekilde kullanabilen,</a:t>
            </a:r>
          </a:p>
          <a:p>
            <a:pPr marL="285750" lvl="0" indent="-285750" algn="just">
              <a:buFont typeface="Wingdings" panose="05000000000000000000" pitchFamily="2" charset="2"/>
              <a:buChar char="Ø"/>
            </a:pPr>
            <a:r>
              <a:rPr lang="tr-TR" sz="2200" dirty="0"/>
              <a:t>tanınmış bir ulusal profesyonel değerleme kurumunun üyesi olan,</a:t>
            </a:r>
          </a:p>
          <a:p>
            <a:pPr marL="285750" lvl="0" indent="-285750" algn="just">
              <a:buFont typeface="Wingdings" panose="05000000000000000000" pitchFamily="2" charset="2"/>
              <a:buChar char="Ø"/>
            </a:pPr>
            <a:r>
              <a:rPr lang="tr-TR" sz="2200" dirty="0"/>
              <a:t>kariyeri süresince profesyonel bir eğitim programı takip eden itibar sahibi bir </a:t>
            </a:r>
            <a:r>
              <a:rPr lang="tr-TR" sz="2200" dirty="0" smtClean="0"/>
              <a:t>kişidir.</a:t>
            </a:r>
            <a:endParaRPr lang="tr-TR" sz="2200" dirty="0"/>
          </a:p>
        </p:txBody>
      </p:sp>
    </p:spTree>
    <p:extLst>
      <p:ext uri="{BB962C8B-B14F-4D97-AF65-F5344CB8AC3E}">
        <p14:creationId xmlns:p14="http://schemas.microsoft.com/office/powerpoint/2010/main" val="9338905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407579"/>
            <a:ext cx="6356393" cy="430887"/>
          </a:xfrm>
          <a:prstGeom prst="rect">
            <a:avLst/>
          </a:prstGeom>
        </p:spPr>
        <p:txBody>
          <a:bodyPr wrap="square">
            <a:spAutoFit/>
          </a:bodyPr>
          <a:lstStyle/>
          <a:p>
            <a:pPr marL="0" lvl="1" algn="ctr">
              <a:spcBef>
                <a:spcPct val="20000"/>
              </a:spcBef>
              <a:buClr>
                <a:schemeClr val="accent1"/>
              </a:buClr>
            </a:pPr>
            <a:r>
              <a:rPr lang="tr-TR" sz="2200" b="1" dirty="0">
                <a:solidFill>
                  <a:schemeClr val="tx2"/>
                </a:solidFill>
              </a:rPr>
              <a:t>Dünyada Değerleme Örgütleri</a:t>
            </a:r>
            <a:endParaRPr lang="it-IT" sz="2200" b="1" dirty="0">
              <a:solidFill>
                <a:schemeClr val="tx2"/>
              </a:solidFill>
            </a:endParaRPr>
          </a:p>
        </p:txBody>
      </p:sp>
      <p:sp>
        <p:nvSpPr>
          <p:cNvPr id="4" name="Dikdörtgen 3"/>
          <p:cNvSpPr/>
          <p:nvPr/>
        </p:nvSpPr>
        <p:spPr>
          <a:xfrm>
            <a:off x="782858" y="1306619"/>
            <a:ext cx="7557470" cy="4862870"/>
          </a:xfrm>
          <a:prstGeom prst="rect">
            <a:avLst/>
          </a:prstGeom>
        </p:spPr>
        <p:txBody>
          <a:bodyPr wrap="square">
            <a:spAutoFit/>
          </a:bodyPr>
          <a:lstStyle/>
          <a:p>
            <a:pPr algn="just">
              <a:spcBef>
                <a:spcPts val="600"/>
              </a:spcBef>
              <a:spcAft>
                <a:spcPts val="600"/>
              </a:spcAft>
            </a:pPr>
            <a:r>
              <a:rPr lang="tr-TR" sz="2200" b="1" spc="-50" dirty="0">
                <a:ea typeface="Trebuchet MS" panose="020B0603020202020204" pitchFamily="34" charset="0"/>
                <a:cs typeface="Trebuchet MS" panose="020B0603020202020204" pitchFamily="34" charset="0"/>
              </a:rPr>
              <a:t>Farklı ülke ve bölgelerde farklı örgütler</a:t>
            </a:r>
            <a:r>
              <a:rPr lang="tr-TR" sz="2200" b="1" spc="-50" dirty="0" smtClean="0">
                <a:ea typeface="Trebuchet MS" panose="020B0603020202020204" pitchFamily="34" charset="0"/>
                <a:cs typeface="Trebuchet MS" panose="020B0603020202020204" pitchFamily="34" charset="0"/>
              </a:rPr>
              <a:t>:</a:t>
            </a:r>
            <a:endParaRPr lang="tr-TR" sz="2200" b="1" spc="-50" dirty="0">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200" spc="-50" dirty="0">
                <a:ea typeface="Trebuchet MS" panose="020B0603020202020204" pitchFamily="34" charset="0"/>
                <a:cs typeface="Trebuchet MS" panose="020B0603020202020204" pitchFamily="34" charset="0"/>
              </a:rPr>
              <a:t>Uluslararası Değerleme Standartları Konseyi (IVSC)</a:t>
            </a:r>
          </a:p>
          <a:p>
            <a:pPr marL="342900" indent="-342900" algn="just">
              <a:spcBef>
                <a:spcPts val="600"/>
              </a:spcBef>
              <a:spcAft>
                <a:spcPts val="600"/>
              </a:spcAft>
              <a:buFont typeface="Wingdings" panose="05000000000000000000" pitchFamily="2" charset="2"/>
              <a:buChar char="Ø"/>
            </a:pPr>
            <a:r>
              <a:rPr lang="tr-TR" sz="2200" spc="-50" dirty="0">
                <a:ea typeface="Trebuchet MS" panose="020B0603020202020204" pitchFamily="34" charset="0"/>
                <a:cs typeface="Trebuchet MS" panose="020B0603020202020204" pitchFamily="34" charset="0"/>
              </a:rPr>
              <a:t>Avrupa Değerleme Örgütleri Birliği (</a:t>
            </a:r>
            <a:r>
              <a:rPr lang="tr-TR" sz="2200" spc="-50" dirty="0" err="1">
                <a:ea typeface="Trebuchet MS" panose="020B0603020202020204" pitchFamily="34" charset="0"/>
                <a:cs typeface="Trebuchet MS" panose="020B0603020202020204" pitchFamily="34" charset="0"/>
              </a:rPr>
              <a:t>TEGoVA</a:t>
            </a:r>
            <a:r>
              <a:rPr lang="tr-TR" sz="2200" spc="-50" dirty="0">
                <a:ea typeface="Trebuchet MS" panose="020B0603020202020204" pitchFamily="34" charset="0"/>
                <a:cs typeface="Trebuchet MS" panose="020B0603020202020204" pitchFamily="34" charset="0"/>
              </a:rPr>
              <a:t>)</a:t>
            </a:r>
          </a:p>
          <a:p>
            <a:pPr marL="342900" indent="-342900" algn="just">
              <a:spcBef>
                <a:spcPts val="600"/>
              </a:spcBef>
              <a:spcAft>
                <a:spcPts val="600"/>
              </a:spcAft>
              <a:buFont typeface="Wingdings" panose="05000000000000000000" pitchFamily="2" charset="2"/>
              <a:buChar char="Ø"/>
            </a:pPr>
            <a:r>
              <a:rPr lang="tr-TR" sz="2200" spc="-50" dirty="0">
                <a:ea typeface="Trebuchet MS" panose="020B0603020202020204" pitchFamily="34" charset="0"/>
                <a:cs typeface="Trebuchet MS" panose="020B0603020202020204" pitchFamily="34" charset="0"/>
              </a:rPr>
              <a:t>ABD Değerleme Enstitüsü (Al)</a:t>
            </a:r>
          </a:p>
          <a:p>
            <a:pPr marL="342900" indent="-342900" algn="just">
              <a:spcBef>
                <a:spcPts val="600"/>
              </a:spcBef>
              <a:spcAft>
                <a:spcPts val="600"/>
              </a:spcAft>
              <a:buFont typeface="Wingdings" panose="05000000000000000000" pitchFamily="2" charset="2"/>
              <a:buChar char="Ø"/>
            </a:pPr>
            <a:r>
              <a:rPr lang="tr-TR" sz="2200" spc="-50" dirty="0">
                <a:ea typeface="Trebuchet MS" panose="020B0603020202020204" pitchFamily="34" charset="0"/>
                <a:cs typeface="Trebuchet MS" panose="020B0603020202020204" pitchFamily="34" charset="0"/>
              </a:rPr>
              <a:t>Kanada Değerleme Enstitüsü (AIC)</a:t>
            </a:r>
          </a:p>
          <a:p>
            <a:pPr marL="342900" indent="-342900" algn="just">
              <a:spcBef>
                <a:spcPts val="600"/>
              </a:spcBef>
              <a:spcAft>
                <a:spcPts val="600"/>
              </a:spcAft>
              <a:buFont typeface="Wingdings" panose="05000000000000000000" pitchFamily="2" charset="2"/>
              <a:buChar char="Ø"/>
            </a:pPr>
            <a:r>
              <a:rPr lang="tr-TR" sz="2200" spc="-50" dirty="0">
                <a:ea typeface="Trebuchet MS" panose="020B0603020202020204" pitchFamily="34" charset="0"/>
                <a:cs typeface="Trebuchet MS" panose="020B0603020202020204" pitchFamily="34" charset="0"/>
              </a:rPr>
              <a:t>Amerikan Değerleme Uzmanları Derneği (ASA)</a:t>
            </a:r>
          </a:p>
          <a:p>
            <a:pPr marL="342900" indent="-342900" algn="just">
              <a:spcBef>
                <a:spcPts val="600"/>
              </a:spcBef>
              <a:spcAft>
                <a:spcPts val="600"/>
              </a:spcAft>
              <a:buFont typeface="Wingdings" panose="05000000000000000000" pitchFamily="2" charset="2"/>
              <a:buChar char="Ø"/>
            </a:pPr>
            <a:r>
              <a:rPr lang="tr-TR" sz="2200" spc="-50" dirty="0">
                <a:ea typeface="Trebuchet MS" panose="020B0603020202020204" pitchFamily="34" charset="0"/>
                <a:cs typeface="Trebuchet MS" panose="020B0603020202020204" pitchFamily="34" charset="0"/>
              </a:rPr>
              <a:t>Taşınmaz Ekonomisi ve Değerleme Çalışmaları Merkezi (</a:t>
            </a:r>
            <a:r>
              <a:rPr lang="tr-TR" sz="2200" spc="-50" dirty="0" err="1">
                <a:ea typeface="Trebuchet MS" panose="020B0603020202020204" pitchFamily="34" charset="0"/>
                <a:cs typeface="Trebuchet MS" panose="020B0603020202020204" pitchFamily="34" charset="0"/>
              </a:rPr>
              <a:t>Ce.S.E.T</a:t>
            </a:r>
            <a:r>
              <a:rPr lang="tr-TR" sz="2200" spc="-50" dirty="0">
                <a:ea typeface="Trebuchet MS" panose="020B0603020202020204" pitchFamily="34" charset="0"/>
                <a:cs typeface="Trebuchet MS" panose="020B0603020202020204" pitchFamily="34" charset="0"/>
              </a:rPr>
              <a:t>.)</a:t>
            </a:r>
          </a:p>
          <a:p>
            <a:pPr marL="342900" indent="-342900" algn="just">
              <a:spcBef>
                <a:spcPts val="600"/>
              </a:spcBef>
              <a:spcAft>
                <a:spcPts val="600"/>
              </a:spcAft>
              <a:buFont typeface="Wingdings" panose="05000000000000000000" pitchFamily="2" charset="2"/>
              <a:buChar char="Ø"/>
            </a:pPr>
            <a:r>
              <a:rPr lang="tr-TR" sz="2200" spc="-50" dirty="0">
                <a:ea typeface="Trebuchet MS" panose="020B0603020202020204" pitchFamily="34" charset="0"/>
                <a:cs typeface="Trebuchet MS" panose="020B0603020202020204" pitchFamily="34" charset="0"/>
              </a:rPr>
              <a:t>Gayrimenkul Danışmanları Kuruluşu (CRE)</a:t>
            </a:r>
          </a:p>
          <a:p>
            <a:pPr marL="342900" indent="-342900" algn="just">
              <a:spcBef>
                <a:spcPts val="600"/>
              </a:spcBef>
              <a:spcAft>
                <a:spcPts val="600"/>
              </a:spcAft>
              <a:buFont typeface="Wingdings" panose="05000000000000000000" pitchFamily="2" charset="2"/>
              <a:buChar char="Ø"/>
            </a:pPr>
            <a:r>
              <a:rPr lang="tr-TR" sz="2200" spc="-50" dirty="0">
                <a:ea typeface="Trebuchet MS" panose="020B0603020202020204" pitchFamily="34" charset="0"/>
                <a:cs typeface="Trebuchet MS" panose="020B0603020202020204" pitchFamily="34" charset="0"/>
              </a:rPr>
              <a:t>Fransa Değerleme Enstitüsü (IFEI)</a:t>
            </a:r>
          </a:p>
          <a:p>
            <a:pPr marL="342900" indent="-342900" algn="just">
              <a:spcBef>
                <a:spcPts val="600"/>
              </a:spcBef>
              <a:spcAft>
                <a:spcPts val="600"/>
              </a:spcAft>
              <a:buFont typeface="Wingdings" panose="05000000000000000000" pitchFamily="2" charset="2"/>
              <a:buChar char="Ø"/>
            </a:pPr>
            <a:r>
              <a:rPr lang="tr-TR" sz="2200" spc="-50" dirty="0">
                <a:ea typeface="Trebuchet MS" panose="020B0603020202020204" pitchFamily="34" charset="0"/>
                <a:cs typeface="Trebuchet MS" panose="020B0603020202020204" pitchFamily="34" charset="0"/>
              </a:rPr>
              <a:t>Lisanslı Değerleme Uzmanları Kraliyet Kurumu(RICS)</a:t>
            </a:r>
          </a:p>
        </p:txBody>
      </p:sp>
    </p:spTree>
    <p:extLst>
      <p:ext uri="{BB962C8B-B14F-4D97-AF65-F5344CB8AC3E}">
        <p14:creationId xmlns:p14="http://schemas.microsoft.com/office/powerpoint/2010/main" val="14145584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407579"/>
            <a:ext cx="6356393" cy="430887"/>
          </a:xfrm>
          <a:prstGeom prst="rect">
            <a:avLst/>
          </a:prstGeom>
        </p:spPr>
        <p:txBody>
          <a:bodyPr wrap="square">
            <a:spAutoFit/>
          </a:bodyPr>
          <a:lstStyle/>
          <a:p>
            <a:pPr marL="0" lvl="1" algn="ctr">
              <a:spcBef>
                <a:spcPct val="20000"/>
              </a:spcBef>
              <a:buClr>
                <a:schemeClr val="accent1"/>
              </a:buClr>
            </a:pPr>
            <a:r>
              <a:rPr lang="tr-TR" sz="2200" b="1" dirty="0">
                <a:solidFill>
                  <a:schemeClr val="tx2"/>
                </a:solidFill>
              </a:rPr>
              <a:t>Dünyada Değerleme Örgütleri</a:t>
            </a:r>
            <a:endParaRPr lang="it-IT" sz="2200" b="1" dirty="0">
              <a:solidFill>
                <a:schemeClr val="tx2"/>
              </a:solidFill>
            </a:endParaRPr>
          </a:p>
        </p:txBody>
      </p:sp>
      <p:sp>
        <p:nvSpPr>
          <p:cNvPr id="4" name="Dikdörtgen 3"/>
          <p:cNvSpPr/>
          <p:nvPr/>
        </p:nvSpPr>
        <p:spPr>
          <a:xfrm>
            <a:off x="782858" y="1306619"/>
            <a:ext cx="7557470" cy="3785652"/>
          </a:xfrm>
          <a:prstGeom prst="rect">
            <a:avLst/>
          </a:prstGeom>
        </p:spPr>
        <p:txBody>
          <a:bodyPr wrap="square">
            <a:spAutoFit/>
          </a:bodyPr>
          <a:lstStyle/>
          <a:p>
            <a:pPr algn="just">
              <a:spcBef>
                <a:spcPts val="600"/>
              </a:spcBef>
              <a:spcAft>
                <a:spcPts val="600"/>
              </a:spcAft>
            </a:pPr>
            <a:r>
              <a:rPr lang="tr-TR" sz="2200" b="1" spc="-50" dirty="0" smtClean="0">
                <a:ea typeface="Trebuchet MS" panose="020B0603020202020204" pitchFamily="34" charset="0"/>
                <a:cs typeface="Trebuchet MS" panose="020B0603020202020204" pitchFamily="34" charset="0"/>
              </a:rPr>
              <a:t>Avrupa </a:t>
            </a:r>
            <a:r>
              <a:rPr lang="tr-TR" sz="2200" b="1" spc="-50" dirty="0">
                <a:ea typeface="Trebuchet MS" panose="020B0603020202020204" pitchFamily="34" charset="0"/>
                <a:cs typeface="Trebuchet MS" panose="020B0603020202020204" pitchFamily="34" charset="0"/>
              </a:rPr>
              <a:t>Değerleme Standartları (</a:t>
            </a:r>
            <a:r>
              <a:rPr lang="tr-TR" sz="2200" b="1" spc="-50" dirty="0" err="1">
                <a:ea typeface="Trebuchet MS" panose="020B0603020202020204" pitchFamily="34" charset="0"/>
                <a:cs typeface="Trebuchet MS" panose="020B0603020202020204" pitchFamily="34" charset="0"/>
              </a:rPr>
              <a:t>European</a:t>
            </a:r>
            <a:r>
              <a:rPr lang="tr-TR" sz="2200" b="1" spc="-50" dirty="0">
                <a:ea typeface="Trebuchet MS" panose="020B0603020202020204" pitchFamily="34" charset="0"/>
                <a:cs typeface="Trebuchet MS" panose="020B0603020202020204" pitchFamily="34" charset="0"/>
              </a:rPr>
              <a:t> </a:t>
            </a:r>
            <a:r>
              <a:rPr lang="tr-TR" sz="2200" b="1" spc="-50" dirty="0" err="1">
                <a:ea typeface="Trebuchet MS" panose="020B0603020202020204" pitchFamily="34" charset="0"/>
                <a:cs typeface="Trebuchet MS" panose="020B0603020202020204" pitchFamily="34" charset="0"/>
              </a:rPr>
              <a:t>Valuation</a:t>
            </a:r>
            <a:r>
              <a:rPr lang="tr-TR" sz="2200" b="1" spc="-50" dirty="0">
                <a:ea typeface="Trebuchet MS" panose="020B0603020202020204" pitchFamily="34" charset="0"/>
                <a:cs typeface="Trebuchet MS" panose="020B0603020202020204" pitchFamily="34" charset="0"/>
              </a:rPr>
              <a:t> </a:t>
            </a:r>
            <a:r>
              <a:rPr lang="tr-TR" sz="2200" b="1" spc="-50" dirty="0" err="1">
                <a:ea typeface="Trebuchet MS" panose="020B0603020202020204" pitchFamily="34" charset="0"/>
                <a:cs typeface="Trebuchet MS" panose="020B0603020202020204" pitchFamily="34" charset="0"/>
              </a:rPr>
              <a:t>Standards</a:t>
            </a:r>
            <a:r>
              <a:rPr lang="tr-TR" sz="2200" b="1" spc="-50" dirty="0">
                <a:ea typeface="Trebuchet MS" panose="020B0603020202020204" pitchFamily="34" charset="0"/>
                <a:cs typeface="Trebuchet MS" panose="020B0603020202020204" pitchFamily="34" charset="0"/>
              </a:rPr>
              <a:t>): </a:t>
            </a:r>
            <a:endParaRPr lang="tr-TR" sz="2200" spc="-50" dirty="0">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200" spc="-50" dirty="0">
                <a:ea typeface="Trebuchet MS" panose="020B0603020202020204" pitchFamily="34" charset="0"/>
                <a:cs typeface="Trebuchet MS" panose="020B0603020202020204" pitchFamily="34" charset="0"/>
              </a:rPr>
              <a:t>Değerleme mesleğinde etik kurallar belirlemek ve değerleme mesleğinin çerçevesini oluşturmak amacı ile Avrupa ülkelerinde Avrupa değerleme standartları oluşturulmuştur</a:t>
            </a:r>
            <a:r>
              <a:rPr lang="tr-TR" sz="2200" spc="-50" dirty="0" smtClean="0">
                <a:ea typeface="Trebuchet MS" panose="020B0603020202020204" pitchFamily="34" charset="0"/>
                <a:cs typeface="Trebuchet MS" panose="020B0603020202020204" pitchFamily="34" charset="0"/>
              </a:rPr>
              <a:t>.</a:t>
            </a:r>
            <a:endParaRPr lang="tr-TR" sz="2200" spc="-50" dirty="0">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200" spc="-50" dirty="0">
                <a:ea typeface="Trebuchet MS" panose="020B0603020202020204" pitchFamily="34" charset="0"/>
                <a:cs typeface="Trebuchet MS" panose="020B0603020202020204" pitchFamily="34" charset="0"/>
              </a:rPr>
              <a:t> Avrupa değerleme standartları 12 bölümden oluşmaktadır. İlk üç bölümde gayrimenkul değerlemesi mesleğine ilişkin uluslararası standartların neler olduğu belirtilmiş, eksper olmanın koşulları ortaya konmuş, takip eden bölümlerde ise değerleme mesleğinin teknik kapsamı, metodolojisi, değerleme yöntemleri, kavramlar ve değerleme standartları hakkında belirlemeler yapılmıştır.</a:t>
            </a:r>
          </a:p>
        </p:txBody>
      </p:sp>
    </p:spTree>
    <p:extLst>
      <p:ext uri="{BB962C8B-B14F-4D97-AF65-F5344CB8AC3E}">
        <p14:creationId xmlns:p14="http://schemas.microsoft.com/office/powerpoint/2010/main" val="15454024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407579"/>
            <a:ext cx="6356393" cy="430887"/>
          </a:xfrm>
          <a:prstGeom prst="rect">
            <a:avLst/>
          </a:prstGeom>
        </p:spPr>
        <p:txBody>
          <a:bodyPr wrap="square">
            <a:spAutoFit/>
          </a:bodyPr>
          <a:lstStyle/>
          <a:p>
            <a:pPr marL="0" lvl="1" algn="ctr">
              <a:spcBef>
                <a:spcPct val="20000"/>
              </a:spcBef>
              <a:buClr>
                <a:schemeClr val="accent1"/>
              </a:buClr>
            </a:pPr>
            <a:r>
              <a:rPr lang="tr-TR" sz="2200" b="1" dirty="0">
                <a:solidFill>
                  <a:schemeClr val="tx2"/>
                </a:solidFill>
              </a:rPr>
              <a:t>Dünyada Değerleme Örgütleri</a:t>
            </a:r>
            <a:endParaRPr lang="it-IT" sz="2200" b="1" dirty="0">
              <a:solidFill>
                <a:schemeClr val="tx2"/>
              </a:solidFill>
            </a:endParaRPr>
          </a:p>
        </p:txBody>
      </p:sp>
      <p:sp>
        <p:nvSpPr>
          <p:cNvPr id="4" name="Dikdörtgen 3"/>
          <p:cNvSpPr/>
          <p:nvPr/>
        </p:nvSpPr>
        <p:spPr>
          <a:xfrm>
            <a:off x="782858" y="1306619"/>
            <a:ext cx="7557470" cy="4555093"/>
          </a:xfrm>
          <a:prstGeom prst="rect">
            <a:avLst/>
          </a:prstGeom>
        </p:spPr>
        <p:txBody>
          <a:bodyPr wrap="square">
            <a:spAutoFit/>
          </a:bodyPr>
          <a:lstStyle/>
          <a:p>
            <a:pPr algn="just">
              <a:spcBef>
                <a:spcPts val="600"/>
              </a:spcBef>
              <a:spcAft>
                <a:spcPts val="600"/>
              </a:spcAft>
            </a:pPr>
            <a:r>
              <a:rPr lang="tr-TR" sz="2000" b="1" spc="-50" dirty="0">
                <a:ea typeface="Trebuchet MS" panose="020B0603020202020204" pitchFamily="34" charset="0"/>
                <a:cs typeface="Trebuchet MS" panose="020B0603020202020204" pitchFamily="34" charset="0"/>
              </a:rPr>
              <a:t>Uluslararası Değerleme Standartları Komitesi (International </a:t>
            </a:r>
            <a:r>
              <a:rPr lang="tr-TR" sz="2000" b="1" spc="-50" dirty="0" err="1">
                <a:ea typeface="Trebuchet MS" panose="020B0603020202020204" pitchFamily="34" charset="0"/>
                <a:cs typeface="Trebuchet MS" panose="020B0603020202020204" pitchFamily="34" charset="0"/>
              </a:rPr>
              <a:t>Valuation</a:t>
            </a:r>
            <a:r>
              <a:rPr lang="tr-TR" sz="2000" b="1" spc="-50" dirty="0">
                <a:ea typeface="Trebuchet MS" panose="020B0603020202020204" pitchFamily="34" charset="0"/>
                <a:cs typeface="Trebuchet MS" panose="020B0603020202020204" pitchFamily="34" charset="0"/>
              </a:rPr>
              <a:t> </a:t>
            </a:r>
            <a:r>
              <a:rPr lang="tr-TR" sz="2000" b="1" spc="-50" dirty="0" err="1">
                <a:ea typeface="Trebuchet MS" panose="020B0603020202020204" pitchFamily="34" charset="0"/>
                <a:cs typeface="Trebuchet MS" panose="020B0603020202020204" pitchFamily="34" charset="0"/>
              </a:rPr>
              <a:t>Standards</a:t>
            </a:r>
            <a:r>
              <a:rPr lang="tr-TR" sz="2000" b="1" spc="-50" dirty="0">
                <a:ea typeface="Trebuchet MS" panose="020B0603020202020204" pitchFamily="34" charset="0"/>
                <a:cs typeface="Trebuchet MS" panose="020B0603020202020204" pitchFamily="34" charset="0"/>
              </a:rPr>
              <a:t> </a:t>
            </a:r>
            <a:r>
              <a:rPr lang="tr-TR" sz="2000" b="1" spc="-50" dirty="0" err="1">
                <a:ea typeface="Trebuchet MS" panose="020B0603020202020204" pitchFamily="34" charset="0"/>
                <a:cs typeface="Trebuchet MS" panose="020B0603020202020204" pitchFamily="34" charset="0"/>
              </a:rPr>
              <a:t>Council</a:t>
            </a:r>
            <a:r>
              <a:rPr lang="tr-TR" sz="2000" b="1" spc="-50" dirty="0">
                <a:ea typeface="Trebuchet MS" panose="020B0603020202020204" pitchFamily="34" charset="0"/>
                <a:cs typeface="Trebuchet MS" panose="020B0603020202020204" pitchFamily="34" charset="0"/>
              </a:rPr>
              <a:t>- IVSC</a:t>
            </a:r>
            <a:r>
              <a:rPr lang="tr-TR" sz="2000" b="1" spc="-50" dirty="0" smtClean="0">
                <a:ea typeface="Trebuchet MS" panose="020B0603020202020204" pitchFamily="34" charset="0"/>
                <a:cs typeface="Trebuchet MS" panose="020B0603020202020204" pitchFamily="34" charset="0"/>
              </a:rPr>
              <a:t>)</a:t>
            </a:r>
            <a:endParaRPr lang="tr-TR" sz="2000" b="1" spc="-50" dirty="0">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Uluslararası değerleme standartları komitesi 1981 yılında kurulmuştur. Merkezi İngiltere'de olan bu kuruluşun temel amacı gayrimenkul değerlemesi alanında standart kurullar oluşturmak ve üyeler arasında etik kurallar belirlemek ve de işbirliğini artırmaktır.</a:t>
            </a: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Birleşmiş Milletlere bağlı olarak çalışan bu komite bünyesinde bulunan üye ülkeler ile Dünya Bankası, Uluslararası Muhasebeciler Birliği ve değerleme örgütleri ile yakın işbirliği içerisinde çalışan milletlerarası bir kuruluştur.</a:t>
            </a: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Komite yukarıda da belirttiğimiz üzere Birleşmiş Milletlere bağlı olarak çalışmakta ve bir başkan, bir başkan yardımcısı ve üye </a:t>
            </a:r>
            <a:r>
              <a:rPr lang="tr-TR" sz="2000" spc="-50" dirty="0" smtClean="0">
                <a:ea typeface="Trebuchet MS" panose="020B0603020202020204" pitchFamily="34" charset="0"/>
                <a:cs typeface="Trebuchet MS" panose="020B0603020202020204" pitchFamily="34" charset="0"/>
              </a:rPr>
              <a:t>çeşitli </a:t>
            </a:r>
            <a:r>
              <a:rPr lang="tr-TR" sz="2000" spc="-50" dirty="0">
                <a:ea typeface="Trebuchet MS" panose="020B0603020202020204" pitchFamily="34" charset="0"/>
                <a:cs typeface="Trebuchet MS" panose="020B0603020202020204" pitchFamily="34" charset="0"/>
              </a:rPr>
              <a:t>ülkelerden on kişinin oluşturduğu bir kurul tarafından idare edilmektedir.</a:t>
            </a:r>
          </a:p>
        </p:txBody>
      </p:sp>
    </p:spTree>
    <p:extLst>
      <p:ext uri="{BB962C8B-B14F-4D97-AF65-F5344CB8AC3E}">
        <p14:creationId xmlns:p14="http://schemas.microsoft.com/office/powerpoint/2010/main" val="12602002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407579"/>
            <a:ext cx="6356393" cy="430887"/>
          </a:xfrm>
          <a:prstGeom prst="rect">
            <a:avLst/>
          </a:prstGeom>
        </p:spPr>
        <p:txBody>
          <a:bodyPr wrap="square">
            <a:spAutoFit/>
          </a:bodyPr>
          <a:lstStyle/>
          <a:p>
            <a:pPr marL="0" lvl="1" algn="ctr">
              <a:spcBef>
                <a:spcPct val="20000"/>
              </a:spcBef>
              <a:buClr>
                <a:schemeClr val="accent1"/>
              </a:buClr>
            </a:pPr>
            <a:r>
              <a:rPr lang="tr-TR" sz="2200" b="1" dirty="0">
                <a:solidFill>
                  <a:schemeClr val="tx2"/>
                </a:solidFill>
              </a:rPr>
              <a:t>Dünyada Değerleme Örgütleri</a:t>
            </a:r>
            <a:endParaRPr lang="it-IT" sz="2200" b="1" dirty="0">
              <a:solidFill>
                <a:schemeClr val="tx2"/>
              </a:solidFill>
            </a:endParaRPr>
          </a:p>
        </p:txBody>
      </p:sp>
      <p:sp>
        <p:nvSpPr>
          <p:cNvPr id="4" name="Dikdörtgen 3"/>
          <p:cNvSpPr/>
          <p:nvPr/>
        </p:nvSpPr>
        <p:spPr>
          <a:xfrm>
            <a:off x="782858" y="1306619"/>
            <a:ext cx="7557470" cy="4770537"/>
          </a:xfrm>
          <a:prstGeom prst="rect">
            <a:avLst/>
          </a:prstGeom>
        </p:spPr>
        <p:txBody>
          <a:bodyPr wrap="square">
            <a:spAutoFit/>
          </a:bodyPr>
          <a:lstStyle/>
          <a:p>
            <a:pPr algn="just">
              <a:spcBef>
                <a:spcPts val="600"/>
              </a:spcBef>
              <a:spcAft>
                <a:spcPts val="600"/>
              </a:spcAft>
            </a:pPr>
            <a:r>
              <a:rPr lang="tr-TR" sz="2200" b="1" spc="-50" dirty="0">
                <a:ea typeface="Trebuchet MS" panose="020B0603020202020204" pitchFamily="34" charset="0"/>
                <a:cs typeface="Trebuchet MS" panose="020B0603020202020204" pitchFamily="34" charset="0"/>
              </a:rPr>
              <a:t>Amerika Birleşik Devletleri Değerleme Enstitüsü (</a:t>
            </a:r>
            <a:r>
              <a:rPr lang="tr-TR" sz="2200" b="1" spc="-50" dirty="0" err="1">
                <a:ea typeface="Trebuchet MS" panose="020B0603020202020204" pitchFamily="34" charset="0"/>
                <a:cs typeface="Trebuchet MS" panose="020B0603020202020204" pitchFamily="34" charset="0"/>
              </a:rPr>
              <a:t>Appraisal</a:t>
            </a:r>
            <a:r>
              <a:rPr lang="tr-TR" sz="2200" b="1" spc="-50" dirty="0">
                <a:ea typeface="Trebuchet MS" panose="020B0603020202020204" pitchFamily="34" charset="0"/>
                <a:cs typeface="Trebuchet MS" panose="020B0603020202020204" pitchFamily="34" charset="0"/>
              </a:rPr>
              <a:t> </a:t>
            </a:r>
            <a:r>
              <a:rPr lang="tr-TR" sz="2200" b="1" spc="-50" dirty="0" err="1">
                <a:ea typeface="Trebuchet MS" panose="020B0603020202020204" pitchFamily="34" charset="0"/>
                <a:cs typeface="Trebuchet MS" panose="020B0603020202020204" pitchFamily="34" charset="0"/>
              </a:rPr>
              <a:t>Institute</a:t>
            </a:r>
            <a:r>
              <a:rPr lang="tr-TR" sz="2200" b="1" spc="-50" dirty="0">
                <a:ea typeface="Trebuchet MS" panose="020B0603020202020204" pitchFamily="34" charset="0"/>
                <a:cs typeface="Trebuchet MS" panose="020B0603020202020204" pitchFamily="34" charset="0"/>
              </a:rPr>
              <a:t> USA)</a:t>
            </a:r>
            <a:endParaRPr lang="tr-TR" sz="2200" spc="-50" dirty="0">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Gayrimenkul değerlemesine ilişkin meslek kuruluşlarından bahsederken finans piyasalarının merkezi sayılan ABD'de deki duruma da kısaca değinmekte fayda olacağı düşüncesi ile Amerika Değerlendirme Enstitüsü'ne ilişkin temel bilgileri vermenin yerinde olacağını düşünüyoruz.</a:t>
            </a: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Merkezi Chicago'da bulunan Amerika Birleşik Devletleri Değerlendirme Enstitüsü bir başkan ve 8 üyeden oluşan bir idare heyeti tarafından yönetilmektedir. Amerika, Kanada ve uluslararası alanda 99 ayrı bölümü ve de 18 binden fazla üyesi ile devasa bir örgüt olan Amerika Birleşik Devletleri Değerleme Enstitüsü'nün temel misyonu gayrimenkul değerlemelerine ilişkin sorunlara profesyonel çözümler sunmak olarak belirtilmektedir. </a:t>
            </a:r>
          </a:p>
        </p:txBody>
      </p:sp>
    </p:spTree>
    <p:extLst>
      <p:ext uri="{BB962C8B-B14F-4D97-AF65-F5344CB8AC3E}">
        <p14:creationId xmlns:p14="http://schemas.microsoft.com/office/powerpoint/2010/main" val="36285990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8" y="967636"/>
            <a:ext cx="7557470" cy="4570482"/>
          </a:xfrm>
          <a:prstGeom prst="rect">
            <a:avLst/>
          </a:prstGeom>
        </p:spPr>
        <p:txBody>
          <a:bodyPr wrap="square">
            <a:spAutoFit/>
          </a:bodyPr>
          <a:lstStyle/>
          <a:p>
            <a:pPr algn="ctr">
              <a:lnSpc>
                <a:spcPct val="150000"/>
              </a:lnSpc>
              <a:spcBef>
                <a:spcPts val="600"/>
              </a:spcBef>
              <a:spcAft>
                <a:spcPts val="600"/>
              </a:spcAft>
            </a:pPr>
            <a:r>
              <a:rPr lang="tr-TR" sz="1400" b="1" spc="-50" dirty="0">
                <a:solidFill>
                  <a:srgbClr val="000000"/>
                </a:solidFill>
                <a:ea typeface="Trebuchet MS" panose="020B0603020202020204" pitchFamily="34" charset="0"/>
                <a:cs typeface="Trebuchet MS" panose="020B0603020202020204" pitchFamily="34" charset="0"/>
              </a:rPr>
              <a:t>Kaynaklar</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Akerson</a:t>
            </a:r>
            <a:r>
              <a:rPr lang="tr-TR" sz="1400" spc="-50" dirty="0" smtClean="0">
                <a:solidFill>
                  <a:srgbClr val="000000"/>
                </a:solidFill>
                <a:ea typeface="Trebuchet MS" panose="020B0603020202020204" pitchFamily="34" charset="0"/>
                <a:cs typeface="Trebuchet MS" panose="020B0603020202020204" pitchFamily="34" charset="0"/>
              </a:rPr>
              <a:t>, B.C., 1980. </a:t>
            </a:r>
            <a:r>
              <a:rPr lang="tr-TR" sz="1400" spc="-50" dirty="0" err="1" smtClean="0">
                <a:solidFill>
                  <a:srgbClr val="000000"/>
                </a:solidFill>
                <a:ea typeface="Trebuchet MS" panose="020B0603020202020204" pitchFamily="34" charset="0"/>
                <a:cs typeface="Trebuchet MS" panose="020B0603020202020204" pitchFamily="34" charset="0"/>
              </a:rPr>
              <a:t>The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Appraiser’s</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Workbook</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Appraisal</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Institute</a:t>
            </a:r>
            <a:r>
              <a:rPr lang="tr-TR" sz="1400" spc="-50" dirty="0" smtClean="0">
                <a:solidFill>
                  <a:srgbClr val="000000"/>
                </a:solidFill>
                <a:ea typeface="Trebuchet MS" panose="020B0603020202020204" pitchFamily="34" charset="0"/>
                <a:cs typeface="Trebuchet MS" panose="020B0603020202020204" pitchFamily="34" charset="0"/>
              </a:rPr>
              <a:t>, Chicago, USA.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Baum</a:t>
            </a:r>
            <a:r>
              <a:rPr lang="tr-TR" sz="1400" spc="-50" dirty="0" smtClean="0">
                <a:solidFill>
                  <a:srgbClr val="000000"/>
                </a:solidFill>
                <a:ea typeface="Trebuchet MS" panose="020B0603020202020204" pitchFamily="34" charset="0"/>
                <a:cs typeface="Trebuchet MS" panose="020B0603020202020204" pitchFamily="34" charset="0"/>
              </a:rPr>
              <a:t>, A., </a:t>
            </a:r>
            <a:r>
              <a:rPr lang="tr-TR" sz="1400" spc="-50" dirty="0" err="1" smtClean="0">
                <a:solidFill>
                  <a:srgbClr val="000000"/>
                </a:solidFill>
                <a:ea typeface="Trebuchet MS" panose="020B0603020202020204" pitchFamily="34" charset="0"/>
                <a:cs typeface="Trebuchet MS" panose="020B0603020202020204" pitchFamily="34" charset="0"/>
              </a:rPr>
              <a:t>Mackmin</a:t>
            </a:r>
            <a:r>
              <a:rPr lang="tr-TR" sz="1400" spc="-50" dirty="0" smtClean="0">
                <a:solidFill>
                  <a:srgbClr val="000000"/>
                </a:solidFill>
                <a:ea typeface="Trebuchet MS" panose="020B0603020202020204" pitchFamily="34" charset="0"/>
                <a:cs typeface="Trebuchet MS" panose="020B0603020202020204" pitchFamily="34" charset="0"/>
              </a:rPr>
              <a:t>, D.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Nunnington</a:t>
            </a:r>
            <a:r>
              <a:rPr lang="tr-TR" sz="1400" spc="-50" dirty="0" smtClean="0">
                <a:solidFill>
                  <a:srgbClr val="000000"/>
                </a:solidFill>
                <a:ea typeface="Trebuchet MS" panose="020B0603020202020204" pitchFamily="34" charset="0"/>
                <a:cs typeface="Trebuchet MS" panose="020B0603020202020204" pitchFamily="34" charset="0"/>
              </a:rPr>
              <a:t>, N., 1997. </a:t>
            </a:r>
            <a:r>
              <a:rPr lang="tr-TR" sz="1400" spc="-50" dirty="0" err="1" smtClean="0">
                <a:solidFill>
                  <a:srgbClr val="000000"/>
                </a:solidFill>
                <a:ea typeface="Trebuchet MS" panose="020B0603020202020204" pitchFamily="34" charset="0"/>
                <a:cs typeface="Trebuchet MS" panose="020B0603020202020204" pitchFamily="34" charset="0"/>
              </a:rPr>
              <a:t>Income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Approach</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to</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Property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Valuation</a:t>
            </a:r>
            <a:r>
              <a:rPr lang="tr-TR" sz="1400" spc="-50" dirty="0" smtClean="0">
                <a:solidFill>
                  <a:srgbClr val="000000"/>
                </a:solidFill>
                <a:ea typeface="Trebuchet MS" panose="020B0603020202020204" pitchFamily="34" charset="0"/>
                <a:cs typeface="Trebuchet MS" panose="020B0603020202020204" pitchFamily="34" charset="0"/>
              </a:rPr>
              <a:t>, , Edition 4, International </a:t>
            </a:r>
            <a:r>
              <a:rPr lang="tr-TR" sz="1400" spc="-50" dirty="0" err="1" smtClean="0">
                <a:solidFill>
                  <a:srgbClr val="000000"/>
                </a:solidFill>
                <a:ea typeface="Trebuchet MS" panose="020B0603020202020204" pitchFamily="34" charset="0"/>
                <a:cs typeface="Trebuchet MS" panose="020B0603020202020204" pitchFamily="34" charset="0"/>
              </a:rPr>
              <a:t>Thomson</a:t>
            </a:r>
            <a:r>
              <a:rPr lang="tr-TR" sz="1400" spc="-50" dirty="0" smtClean="0">
                <a:solidFill>
                  <a:srgbClr val="000000"/>
                </a:solidFill>
                <a:ea typeface="Trebuchet MS" panose="020B0603020202020204" pitchFamily="34" charset="0"/>
                <a:cs typeface="Trebuchet MS" panose="020B0603020202020204" pitchFamily="34" charset="0"/>
              </a:rPr>
              <a:t> Business </a:t>
            </a:r>
            <a:r>
              <a:rPr lang="tr-TR" sz="1400" spc="-50" dirty="0" err="1" smtClean="0">
                <a:solidFill>
                  <a:srgbClr val="000000"/>
                </a:solidFill>
                <a:ea typeface="Trebuchet MS" panose="020B0603020202020204" pitchFamily="34" charset="0"/>
                <a:cs typeface="Trebuchet MS" panose="020B0603020202020204" pitchFamily="34" charset="0"/>
              </a:rPr>
              <a:t>Press</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London</a:t>
            </a:r>
            <a:r>
              <a:rPr lang="tr-TR" sz="1400" spc="-50" dirty="0" smtClean="0">
                <a:solidFill>
                  <a:srgbClr val="000000"/>
                </a:solidFill>
                <a:ea typeface="Trebuchet MS" panose="020B0603020202020204" pitchFamily="34" charset="0"/>
                <a:cs typeface="Trebuchet MS" panose="020B0603020202020204" pitchFamily="34" charset="0"/>
              </a:rPr>
              <a:t>, UK.</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Casler</a:t>
            </a:r>
            <a:r>
              <a:rPr lang="tr-TR" sz="1400" spc="-50" dirty="0" smtClean="0">
                <a:solidFill>
                  <a:srgbClr val="000000"/>
                </a:solidFill>
                <a:ea typeface="Trebuchet MS" panose="020B0603020202020204" pitchFamily="34" charset="0"/>
                <a:cs typeface="Trebuchet MS" panose="020B0603020202020204" pitchFamily="34" charset="0"/>
              </a:rPr>
              <a:t>, G.L.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White, G.B., 1982. </a:t>
            </a:r>
            <a:r>
              <a:rPr lang="tr-TR" sz="1400" spc="-50" dirty="0" err="1" smtClean="0">
                <a:solidFill>
                  <a:srgbClr val="000000"/>
                </a:solidFill>
                <a:ea typeface="Trebuchet MS" panose="020B0603020202020204" pitchFamily="34" charset="0"/>
                <a:cs typeface="Trebuchet MS" panose="020B0603020202020204" pitchFamily="34" charset="0"/>
              </a:rPr>
              <a:t>Alternative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Methods</a:t>
            </a:r>
            <a:r>
              <a:rPr lang="tr-TR" sz="1400" spc="-50" dirty="0" smtClean="0">
                <a:solidFill>
                  <a:srgbClr val="000000"/>
                </a:solidFill>
                <a:ea typeface="Trebuchet MS" panose="020B0603020202020204" pitchFamily="34" charset="0"/>
                <a:cs typeface="Trebuchet MS" panose="020B0603020202020204" pitchFamily="34" charset="0"/>
              </a:rPr>
              <a:t> of </a:t>
            </a:r>
            <a:r>
              <a:rPr lang="tr-TR" sz="1400" spc="-50" dirty="0" err="1" smtClean="0">
                <a:solidFill>
                  <a:srgbClr val="000000"/>
                </a:solidFill>
                <a:ea typeface="Trebuchet MS" panose="020B0603020202020204" pitchFamily="34" charset="0"/>
                <a:cs typeface="Trebuchet MS" panose="020B0603020202020204" pitchFamily="34" charset="0"/>
              </a:rPr>
              <a:t>Capitalizing</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Income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From</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Orchard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Groves</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Vineyards</a:t>
            </a:r>
            <a:r>
              <a:rPr lang="tr-TR" sz="1400" spc="-50" dirty="0" smtClean="0">
                <a:solidFill>
                  <a:srgbClr val="000000"/>
                </a:solidFill>
                <a:ea typeface="Trebuchet MS" panose="020B0603020202020204" pitchFamily="34" charset="0"/>
                <a:cs typeface="Trebuchet MS" panose="020B0603020202020204" pitchFamily="34" charset="0"/>
              </a:rPr>
              <a:t> Cornell </a:t>
            </a:r>
            <a:r>
              <a:rPr lang="tr-TR" sz="1400" spc="-50" dirty="0" err="1" smtClean="0">
                <a:solidFill>
                  <a:srgbClr val="000000"/>
                </a:solidFill>
                <a:ea typeface="Trebuchet MS" panose="020B0603020202020204" pitchFamily="34" charset="0"/>
                <a:cs typeface="Trebuchet MS" panose="020B0603020202020204" pitchFamily="34" charset="0"/>
              </a:rPr>
              <a:t>University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Staff</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Paper</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July</a:t>
            </a:r>
            <a:r>
              <a:rPr lang="tr-TR" sz="1400" spc="-50" dirty="0" smtClean="0">
                <a:solidFill>
                  <a:srgbClr val="000000"/>
                </a:solidFill>
                <a:ea typeface="Trebuchet MS" panose="020B0603020202020204" pitchFamily="34" charset="0"/>
                <a:cs typeface="Trebuchet MS" panose="020B0603020202020204" pitchFamily="34" charset="0"/>
              </a:rPr>
              <a:t> 1982, No: 82-22, USA.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Conneman</a:t>
            </a:r>
            <a:r>
              <a:rPr lang="tr-TR" sz="1400" spc="-50" dirty="0" smtClean="0">
                <a:solidFill>
                  <a:srgbClr val="000000"/>
                </a:solidFill>
                <a:ea typeface="Trebuchet MS" panose="020B0603020202020204" pitchFamily="34" charset="0"/>
                <a:cs typeface="Trebuchet MS" panose="020B0603020202020204" pitchFamily="34" charset="0"/>
              </a:rPr>
              <a:t>,, G.J. 1983. Farm </a:t>
            </a:r>
            <a:r>
              <a:rPr lang="tr-TR" sz="1400" spc="-50" dirty="0" err="1" smtClean="0">
                <a:solidFill>
                  <a:srgbClr val="000000"/>
                </a:solidFill>
                <a:ea typeface="Trebuchet MS" panose="020B0603020202020204" pitchFamily="34" charset="0"/>
                <a:cs typeface="Trebuchet MS" panose="020B0603020202020204" pitchFamily="34" charset="0"/>
              </a:rPr>
              <a:t>Appraisal</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Handbook</a:t>
            </a:r>
            <a:r>
              <a:rPr lang="tr-TR" sz="1400" spc="-50" dirty="0" smtClean="0">
                <a:solidFill>
                  <a:srgbClr val="000000"/>
                </a:solidFill>
                <a:ea typeface="Trebuchet MS" panose="020B0603020202020204" pitchFamily="34" charset="0"/>
                <a:cs typeface="Trebuchet MS" panose="020B0603020202020204" pitchFamily="34" charset="0"/>
              </a:rPr>
              <a:t>, Cornell </a:t>
            </a:r>
            <a:r>
              <a:rPr lang="tr-TR" sz="1400" spc="-50" dirty="0" err="1" smtClean="0">
                <a:solidFill>
                  <a:srgbClr val="000000"/>
                </a:solidFill>
                <a:ea typeface="Trebuchet MS" panose="020B0603020202020204" pitchFamily="34" charset="0"/>
                <a:cs typeface="Trebuchet MS" panose="020B0603020202020204" pitchFamily="34" charset="0"/>
              </a:rPr>
              <a:t>University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Ithaca</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Newyork</a:t>
            </a:r>
            <a:r>
              <a:rPr lang="tr-TR" sz="1400" spc="-50" dirty="0" smtClean="0">
                <a:solidFill>
                  <a:srgbClr val="000000"/>
                </a:solidFill>
                <a:ea typeface="Trebuchet MS" panose="020B0603020202020204" pitchFamily="34" charset="0"/>
                <a:cs typeface="Trebuchet MS" panose="020B0603020202020204" pitchFamily="34" charset="0"/>
              </a:rPr>
              <a:t>, USA.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Murray</a:t>
            </a:r>
            <a:r>
              <a:rPr lang="tr-TR" sz="1400" spc="-50" dirty="0" smtClean="0">
                <a:solidFill>
                  <a:srgbClr val="000000"/>
                </a:solidFill>
                <a:ea typeface="Trebuchet MS" panose="020B0603020202020204" pitchFamily="34" charset="0"/>
                <a:cs typeface="Trebuchet MS" panose="020B0603020202020204" pitchFamily="34" charset="0"/>
              </a:rPr>
              <a:t>, W.G., </a:t>
            </a:r>
            <a:r>
              <a:rPr lang="tr-TR" sz="1400" spc="-50" dirty="0" err="1" smtClean="0">
                <a:solidFill>
                  <a:srgbClr val="000000"/>
                </a:solidFill>
                <a:ea typeface="Trebuchet MS" panose="020B0603020202020204" pitchFamily="34" charset="0"/>
                <a:cs typeface="Trebuchet MS" panose="020B0603020202020204" pitchFamily="34" charset="0"/>
              </a:rPr>
              <a:t>Hariss</a:t>
            </a:r>
            <a:r>
              <a:rPr lang="tr-TR" sz="1400" spc="-50" dirty="0" smtClean="0">
                <a:solidFill>
                  <a:srgbClr val="000000"/>
                </a:solidFill>
                <a:ea typeface="Trebuchet MS" panose="020B0603020202020204" pitchFamily="34" charset="0"/>
                <a:cs typeface="Trebuchet MS" panose="020B0603020202020204" pitchFamily="34" charset="0"/>
              </a:rPr>
              <a:t>, D.G., Miller, G.A.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Thompson</a:t>
            </a:r>
            <a:r>
              <a:rPr lang="tr-TR" sz="1400" spc="-50" dirty="0" smtClean="0">
                <a:solidFill>
                  <a:srgbClr val="000000"/>
                </a:solidFill>
                <a:ea typeface="Trebuchet MS" panose="020B0603020202020204" pitchFamily="34" charset="0"/>
                <a:cs typeface="Trebuchet MS" panose="020B0603020202020204" pitchFamily="34" charset="0"/>
              </a:rPr>
              <a:t>, N.S., 1983. Farm </a:t>
            </a:r>
            <a:r>
              <a:rPr lang="tr-TR" sz="1400" spc="-50" dirty="0" err="1" smtClean="0">
                <a:solidFill>
                  <a:srgbClr val="000000"/>
                </a:solidFill>
                <a:ea typeface="Trebuchet MS" panose="020B0603020202020204" pitchFamily="34" charset="0"/>
                <a:cs typeface="Trebuchet MS" panose="020B0603020202020204" pitchFamily="34" charset="0"/>
              </a:rPr>
              <a:t>Appraisal</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Valuation</a:t>
            </a:r>
            <a:r>
              <a:rPr lang="tr-TR" sz="1400" spc="-50" dirty="0" smtClean="0">
                <a:solidFill>
                  <a:srgbClr val="000000"/>
                </a:solidFill>
                <a:ea typeface="Trebuchet MS" panose="020B0603020202020204" pitchFamily="34" charset="0"/>
                <a:cs typeface="Trebuchet MS" panose="020B0603020202020204" pitchFamily="34" charset="0"/>
              </a:rPr>
              <a:t>, , </a:t>
            </a:r>
            <a:r>
              <a:rPr lang="tr-TR" sz="1400" spc="-50" dirty="0" err="1" smtClean="0">
                <a:solidFill>
                  <a:srgbClr val="000000"/>
                </a:solidFill>
                <a:ea typeface="Trebuchet MS" panose="020B0603020202020204" pitchFamily="34" charset="0"/>
                <a:cs typeface="Trebuchet MS" panose="020B0603020202020204" pitchFamily="34" charset="0"/>
              </a:rPr>
              <a:t>Sixth</a:t>
            </a:r>
            <a:r>
              <a:rPr lang="tr-TR" sz="1400" spc="-50" dirty="0" smtClean="0">
                <a:solidFill>
                  <a:srgbClr val="000000"/>
                </a:solidFill>
                <a:ea typeface="Trebuchet MS" panose="020B0603020202020204" pitchFamily="34" charset="0"/>
                <a:cs typeface="Trebuchet MS" panose="020B0603020202020204" pitchFamily="34" charset="0"/>
              </a:rPr>
              <a:t> Edition, </a:t>
            </a:r>
            <a:r>
              <a:rPr lang="tr-TR" sz="1400" spc="-50" dirty="0" err="1" smtClean="0">
                <a:solidFill>
                  <a:srgbClr val="000000"/>
                </a:solidFill>
                <a:ea typeface="Trebuchet MS" panose="020B0603020202020204" pitchFamily="34" charset="0"/>
                <a:cs typeface="Trebuchet MS" panose="020B0603020202020204" pitchFamily="34" charset="0"/>
              </a:rPr>
              <a:t>The</a:t>
            </a:r>
            <a:r>
              <a:rPr lang="tr-TR" sz="1400" spc="-50" dirty="0" smtClean="0">
                <a:solidFill>
                  <a:srgbClr val="000000"/>
                </a:solidFill>
                <a:ea typeface="Trebuchet MS" panose="020B0603020202020204" pitchFamily="34" charset="0"/>
                <a:cs typeface="Trebuchet MS" panose="020B0603020202020204" pitchFamily="34" charset="0"/>
              </a:rPr>
              <a:t> Iowa </a:t>
            </a:r>
            <a:r>
              <a:rPr lang="tr-TR" sz="1400" spc="-50" dirty="0" err="1" smtClean="0">
                <a:solidFill>
                  <a:srgbClr val="000000"/>
                </a:solidFill>
                <a:ea typeface="Trebuchet MS" panose="020B0603020202020204" pitchFamily="34" charset="0"/>
                <a:cs typeface="Trebuchet MS" panose="020B0603020202020204" pitchFamily="34" charset="0"/>
              </a:rPr>
              <a:t>State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University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Press</a:t>
            </a:r>
            <a:r>
              <a:rPr lang="tr-TR" sz="1400" spc="-50" dirty="0" smtClean="0">
                <a:solidFill>
                  <a:srgbClr val="000000"/>
                </a:solidFill>
                <a:ea typeface="Trebuchet MS" panose="020B0603020202020204" pitchFamily="34" charset="0"/>
                <a:cs typeface="Trebuchet MS" panose="020B0603020202020204" pitchFamily="34" charset="0"/>
              </a:rPr>
              <a:t>, Iowa, USA.</a:t>
            </a:r>
          </a:p>
          <a:p>
            <a:pPr marL="342900" indent="-342900">
              <a:lnSpc>
                <a:spcPct val="150000"/>
              </a:lnSpc>
              <a:spcBef>
                <a:spcPts val="600"/>
              </a:spcBef>
              <a:spcAft>
                <a:spcPts val="600"/>
              </a:spcAft>
              <a:buFont typeface="Wingdings" panose="05000000000000000000" pitchFamily="2" charset="2"/>
              <a:buChar char="Ø"/>
            </a:pPr>
            <a:r>
              <a:rPr lang="tr-TR" sz="1400" spc="-50" dirty="0" smtClean="0">
                <a:solidFill>
                  <a:srgbClr val="000000"/>
                </a:solidFill>
                <a:ea typeface="Trebuchet MS" panose="020B0603020202020204" pitchFamily="34" charset="0"/>
                <a:cs typeface="Trebuchet MS" panose="020B0603020202020204" pitchFamily="34" charset="0"/>
              </a:rPr>
              <a:t>Mülayim, Z.G., 2001. Tarımsal Değer Biçme ve Bilirkişilik, Yenilenmiş ve Genişletilmiş, II. Baskı, Yetkin Yayınları, Ankara.</a:t>
            </a:r>
          </a:p>
        </p:txBody>
      </p:sp>
    </p:spTree>
    <p:extLst>
      <p:ext uri="{BB962C8B-B14F-4D97-AF65-F5344CB8AC3E}">
        <p14:creationId xmlns:p14="http://schemas.microsoft.com/office/powerpoint/2010/main" val="40192693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17067</TotalTime>
  <Words>1014</Words>
  <Application>Microsoft Office PowerPoint</Application>
  <PresentationFormat>Ekran Gösterisi (4:3)</PresentationFormat>
  <Paragraphs>60</Paragraphs>
  <Slides>11</Slides>
  <Notes>0</Notes>
  <HiddenSlides>0</HiddenSlides>
  <MMClips>0</MMClips>
  <ScaleCrop>false</ScaleCrop>
  <HeadingPairs>
    <vt:vector size="4" baseType="variant">
      <vt:variant>
        <vt:lpstr>Tema</vt:lpstr>
      </vt:variant>
      <vt:variant>
        <vt:i4>3</vt:i4>
      </vt:variant>
      <vt:variant>
        <vt:lpstr>Slayt Başlıkları</vt:lpstr>
      </vt:variant>
      <vt:variant>
        <vt:i4>11</vt:i4>
      </vt:variant>
    </vt:vector>
  </HeadingPairs>
  <TitlesOfParts>
    <vt:vector size="14" baseType="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845</cp:revision>
  <cp:lastPrinted>2016-10-24T07:53:35Z</cp:lastPrinted>
  <dcterms:created xsi:type="dcterms:W3CDTF">2016-09-18T09:35:24Z</dcterms:created>
  <dcterms:modified xsi:type="dcterms:W3CDTF">2020-02-24T07:31:05Z</dcterms:modified>
</cp:coreProperties>
</file>