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23" r:id="rId2"/>
    <p:sldId id="347" r:id="rId3"/>
    <p:sldId id="326" r:id="rId4"/>
    <p:sldId id="345" r:id="rId5"/>
    <p:sldId id="346" r:id="rId6"/>
    <p:sldId id="324" r:id="rId7"/>
    <p:sldId id="325" r:id="rId8"/>
    <p:sldId id="330" r:id="rId9"/>
    <p:sldId id="332" r:id="rId10"/>
    <p:sldId id="334" r:id="rId11"/>
    <p:sldId id="336" r:id="rId12"/>
    <p:sldId id="337" r:id="rId13"/>
  </p:sldIdLst>
  <p:sldSz cx="12192000" cy="6858000"/>
  <p:notesSz cx="6761163" cy="99425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91727D-6736-4ABB-8E2F-B009BCADEF12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3A2F99-018B-4859-B578-BB4CBF76DB20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5661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A2F99-018B-4859-B578-BB4CBF76DB20}" type="slidenum">
              <a:rPr lang="tr-TR" smtClean="0"/>
              <a:t>2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75966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A2F99-018B-4859-B578-BB4CBF76DB20}" type="slidenum">
              <a:rPr lang="tr-TR" smtClean="0"/>
              <a:t>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37782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A2F99-018B-4859-B578-BB4CBF76DB20}" type="slidenum">
              <a:rPr lang="tr-TR" smtClean="0"/>
              <a:t>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13841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A2F99-018B-4859-B578-BB4CBF76DB20}" type="slidenum">
              <a:rPr lang="tr-TR" smtClean="0"/>
              <a:t>6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88950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A2F99-018B-4859-B578-BB4CBF76DB20}" type="slidenum">
              <a:rPr lang="tr-TR" smtClean="0"/>
              <a:t>7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72916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baseline="0" noProof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A2F99-018B-4859-B578-BB4CBF76DB20}" type="slidenum">
              <a:rPr lang="tr-TR" smtClean="0"/>
              <a:t>8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55867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A2F99-018B-4859-B578-BB4CBF76DB20}" type="slidenum">
              <a:rPr lang="tr-TR" smtClean="0"/>
              <a:t>9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21648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A2F99-018B-4859-B578-BB4CBF76DB20}" type="slidenum">
              <a:rPr lang="tr-TR" smtClean="0"/>
              <a:t>10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9679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9869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0652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91978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265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5801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1107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7689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6777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3332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6745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6853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1876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etryfoundation.org/poets/william-shakespeare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Denotation</a:t>
            </a:r>
            <a:r>
              <a:rPr lang="tr-TR" dirty="0"/>
              <a:t>: </a:t>
            </a:r>
            <a:r>
              <a:rPr lang="en-GB" dirty="0"/>
              <a:t>dictionary</a:t>
            </a:r>
            <a:r>
              <a:rPr lang="tr-TR" dirty="0"/>
              <a:t> meaning or </a:t>
            </a:r>
            <a:r>
              <a:rPr lang="en-GB" dirty="0"/>
              <a:t>meanings of a word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GB" dirty="0"/>
              <a:t>Connotation</a:t>
            </a:r>
            <a:r>
              <a:rPr lang="tr-TR" dirty="0"/>
              <a:t>: </a:t>
            </a:r>
            <a:r>
              <a:rPr lang="en-US" dirty="0"/>
              <a:t> an idea or feeling which a word invokes for a person </a:t>
            </a:r>
            <a:r>
              <a:rPr lang="en-US" b="1" dirty="0"/>
              <a:t>in addition to its literal or primary meaning.</a:t>
            </a:r>
            <a:endParaRPr lang="tr-TR" b="1" dirty="0"/>
          </a:p>
          <a:p>
            <a:pPr marL="0" indent="0">
              <a:buNone/>
            </a:pPr>
            <a:r>
              <a:rPr lang="en-GB" dirty="0"/>
              <a:t>The connotations refer to the implications of a word.</a:t>
            </a:r>
          </a:p>
          <a:p>
            <a:pPr marL="0" indent="0">
              <a:buNone/>
            </a:pPr>
            <a:r>
              <a:rPr lang="tr-TR" dirty="0"/>
              <a:t>E.g. The word «h</a:t>
            </a:r>
            <a:r>
              <a:rPr lang="en-GB" dirty="0"/>
              <a:t>ome</a:t>
            </a:r>
            <a:r>
              <a:rPr lang="tr-TR" dirty="0"/>
              <a:t>»</a:t>
            </a:r>
            <a:r>
              <a:rPr lang="en-GB" dirty="0"/>
              <a:t> indicates a place where one lives, but by connotation it suggests security, love, comfort, and family – there’s no place like home!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E.g</a:t>
            </a:r>
            <a:r>
              <a:rPr lang="en-GB" dirty="0"/>
              <a:t>. The words «childlike» and «childish» both mean «characteristic of a child», but childlike suggests innocence whereas childish implies immaturity. 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The practical </a:t>
            </a:r>
            <a:r>
              <a:rPr lang="en-GB" dirty="0"/>
              <a:t>writer</a:t>
            </a:r>
            <a:r>
              <a:rPr lang="tr-TR" dirty="0"/>
              <a:t> will </a:t>
            </a:r>
            <a:r>
              <a:rPr lang="en-GB" dirty="0"/>
              <a:t>usually</a:t>
            </a:r>
            <a:r>
              <a:rPr lang="tr-TR" dirty="0"/>
              <a:t> </a:t>
            </a:r>
            <a:r>
              <a:rPr lang="en-GB" dirty="0"/>
              <a:t>attempt to confine words to one denotation at a time; the poet, however, will take advantage of the fact that the word has more than one meaning by using it to mean more than one thing at the same time</a:t>
            </a:r>
            <a:r>
              <a:rPr lang="tr-TR" dirty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0248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fontAlgn="base">
              <a:buNone/>
            </a:pPr>
            <a:r>
              <a:rPr lang="tr-TR" b="1" dirty="0"/>
              <a:t>The world is too much with us by William Wordsworth</a:t>
            </a:r>
          </a:p>
          <a:p>
            <a:pPr marL="0" indent="0" fontAlgn="base">
              <a:buNone/>
            </a:pPr>
            <a:r>
              <a:rPr lang="en-US" dirty="0"/>
              <a:t>The world is too much with us; late and soon,</a:t>
            </a:r>
            <a:br>
              <a:rPr lang="en-US" dirty="0"/>
            </a:br>
            <a:r>
              <a:rPr lang="en-US" dirty="0"/>
              <a:t>Getting and spending, we lay waste our powers;—</a:t>
            </a:r>
            <a:br>
              <a:rPr lang="en-US" dirty="0"/>
            </a:br>
            <a:r>
              <a:rPr lang="en-US" dirty="0"/>
              <a:t>Little we see in Nature that is ours;</a:t>
            </a:r>
            <a:br>
              <a:rPr lang="en-US" dirty="0"/>
            </a:br>
            <a:r>
              <a:rPr lang="en-US" dirty="0"/>
              <a:t>We have given our hearts away, a sordid boon!</a:t>
            </a:r>
            <a:br>
              <a:rPr lang="en-US" dirty="0"/>
            </a:br>
            <a:r>
              <a:rPr lang="en-US" dirty="0"/>
              <a:t>This Sea that bares her bosom to the moon;</a:t>
            </a:r>
            <a:br>
              <a:rPr lang="en-US" dirty="0"/>
            </a:br>
            <a:r>
              <a:rPr lang="en-US" dirty="0"/>
              <a:t>The winds that will be howling at all hours,</a:t>
            </a:r>
            <a:br>
              <a:rPr lang="en-US" dirty="0"/>
            </a:br>
            <a:r>
              <a:rPr lang="en-US" dirty="0"/>
              <a:t>And are up-gathered now like sleeping flowers;</a:t>
            </a:r>
            <a:br>
              <a:rPr lang="en-US" dirty="0"/>
            </a:br>
            <a:r>
              <a:rPr lang="en-US" dirty="0"/>
              <a:t>For this, for everything, we are out of tune;</a:t>
            </a:r>
            <a:br>
              <a:rPr lang="en-US" dirty="0"/>
            </a:br>
            <a:r>
              <a:rPr lang="en-US" dirty="0"/>
              <a:t>It moves us not. Great God! I’d rather be</a:t>
            </a:r>
            <a:br>
              <a:rPr lang="en-US" dirty="0"/>
            </a:br>
            <a:r>
              <a:rPr lang="en-US" dirty="0"/>
              <a:t>A Pagan suckled in a creed outworn;</a:t>
            </a:r>
            <a:br>
              <a:rPr lang="en-US" dirty="0"/>
            </a:br>
            <a:r>
              <a:rPr lang="en-US" dirty="0"/>
              <a:t>So might I, standing on this pleasant lea,</a:t>
            </a:r>
            <a:br>
              <a:rPr lang="en-US" dirty="0"/>
            </a:br>
            <a:r>
              <a:rPr lang="en-US" dirty="0"/>
              <a:t>Have glimpses that would make me less forlorn;</a:t>
            </a:r>
            <a:br>
              <a:rPr lang="en-US" dirty="0"/>
            </a:br>
            <a:r>
              <a:rPr lang="en-US" dirty="0"/>
              <a:t>Have sight of Proteus rising from the sea;</a:t>
            </a:r>
            <a:br>
              <a:rPr lang="en-US" dirty="0"/>
            </a:br>
            <a:r>
              <a:rPr lang="en-US" dirty="0"/>
              <a:t>Or hear old Triton blow his wreath</a:t>
            </a:r>
            <a:r>
              <a:rPr lang="tr-TR" dirty="0"/>
              <a:t>è</a:t>
            </a:r>
            <a:r>
              <a:rPr lang="en-US" dirty="0"/>
              <a:t>d horn.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8964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first to which we nigh </a:t>
            </a:r>
            <a:r>
              <a:rPr lang="en-US" dirty="0" err="1"/>
              <a:t>approched</a:t>
            </a:r>
            <a:r>
              <a:rPr lang="en-US" dirty="0"/>
              <a:t> was	        </a:t>
            </a:r>
          </a:p>
          <a:p>
            <a:pPr marL="0" indent="0">
              <a:buNone/>
            </a:pPr>
            <a:r>
              <a:rPr lang="en-US" dirty="0"/>
              <a:t>An high headland thrust far into the sea,	</a:t>
            </a:r>
          </a:p>
          <a:p>
            <a:pPr marL="0" indent="0">
              <a:buNone/>
            </a:pPr>
            <a:r>
              <a:rPr lang="en-US" dirty="0"/>
              <a:t>Like to an </a:t>
            </a:r>
            <a:r>
              <a:rPr lang="en-US" dirty="0" err="1"/>
              <a:t>horne</a:t>
            </a:r>
            <a:r>
              <a:rPr lang="en-US" dirty="0"/>
              <a:t>, whereof the name it has,	</a:t>
            </a:r>
          </a:p>
          <a:p>
            <a:pPr marL="0" indent="0">
              <a:buNone/>
            </a:pPr>
            <a:r>
              <a:rPr lang="en-US" dirty="0"/>
              <a:t>Yet seemed to be a goodly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pleasant lea</a:t>
            </a:r>
            <a:r>
              <a:rPr lang="en-US" dirty="0"/>
              <a:t>:	</a:t>
            </a:r>
          </a:p>
          <a:p>
            <a:pPr marL="0" indent="0">
              <a:buNone/>
            </a:pPr>
            <a:r>
              <a:rPr lang="en-US" dirty="0"/>
              <a:t>There did a </a:t>
            </a:r>
            <a:r>
              <a:rPr lang="en-US" dirty="0" err="1"/>
              <a:t>loftie</a:t>
            </a:r>
            <a:r>
              <a:rPr lang="en-US" dirty="0"/>
              <a:t> mount at first us greet,</a:t>
            </a:r>
            <a:r>
              <a:rPr lang="tr-TR" dirty="0"/>
              <a:t> </a:t>
            </a:r>
          </a:p>
          <a:p>
            <a:pPr marL="0" indent="0">
              <a:buNone/>
            </a:pPr>
            <a:r>
              <a:rPr lang="tr-TR" dirty="0"/>
              <a:t>	(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Edmund</a:t>
            </a:r>
            <a:r>
              <a:rPr lang="tr-TR" dirty="0"/>
              <a:t> </a:t>
            </a:r>
            <a:r>
              <a:rPr lang="tr-TR" dirty="0" err="1"/>
              <a:t>Spenser’s</a:t>
            </a:r>
            <a:r>
              <a:rPr lang="tr-TR" dirty="0"/>
              <a:t> «</a:t>
            </a:r>
            <a:r>
              <a:rPr lang="tr-TR" dirty="0" err="1"/>
              <a:t>Colin</a:t>
            </a:r>
            <a:r>
              <a:rPr lang="tr-TR" dirty="0"/>
              <a:t> </a:t>
            </a:r>
            <a:r>
              <a:rPr lang="tr-TR" dirty="0" err="1"/>
              <a:t>Clouts</a:t>
            </a:r>
            <a:r>
              <a:rPr lang="tr-TR" dirty="0"/>
              <a:t> </a:t>
            </a:r>
            <a:r>
              <a:rPr lang="tr-TR" dirty="0" err="1"/>
              <a:t>Come</a:t>
            </a:r>
            <a:r>
              <a:rPr lang="tr-TR" dirty="0"/>
              <a:t> Home </a:t>
            </a:r>
            <a:r>
              <a:rPr lang="tr-TR" dirty="0" err="1"/>
              <a:t>Again</a:t>
            </a:r>
            <a:r>
              <a:rPr lang="tr-TR" dirty="0"/>
              <a:t>»)</a:t>
            </a:r>
          </a:p>
        </p:txBody>
      </p:sp>
    </p:spTree>
    <p:extLst>
      <p:ext uri="{BB962C8B-B14F-4D97-AF65-F5344CB8AC3E}">
        <p14:creationId xmlns:p14="http://schemas.microsoft.com/office/powerpoint/2010/main" val="2128230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Philosophers in vain so long have sought,</a:t>
            </a:r>
            <a:br>
              <a:rPr lang="en-US" dirty="0"/>
            </a:br>
            <a:r>
              <a:rPr lang="en-US" dirty="0"/>
              <a:t>In vain, though by </a:t>
            </a:r>
            <a:r>
              <a:rPr lang="en-US" dirty="0" err="1"/>
              <a:t>th</a:t>
            </a:r>
            <a:r>
              <a:rPr lang="tr-TR" dirty="0"/>
              <a:t>e</a:t>
            </a:r>
            <a:r>
              <a:rPr lang="en-US" dirty="0" err="1"/>
              <a:t>ir</a:t>
            </a:r>
            <a:r>
              <a:rPr lang="en-US" dirty="0"/>
              <a:t> powerful Art they </a:t>
            </a:r>
            <a:r>
              <a:rPr lang="en-US" dirty="0" err="1"/>
              <a:t>binde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Volatil</a:t>
            </a:r>
            <a:r>
              <a:rPr lang="tr-TR" dirty="0"/>
              <a:t> </a:t>
            </a:r>
            <a:r>
              <a:rPr lang="tr-TR" dirty="0" err="1"/>
              <a:t>Hermes</a:t>
            </a:r>
            <a:r>
              <a:rPr lang="en-US" dirty="0"/>
              <a:t> and call up unbound</a:t>
            </a:r>
            <a:br>
              <a:rPr lang="en-US" dirty="0"/>
            </a:br>
            <a:r>
              <a:rPr lang="en-US" dirty="0"/>
              <a:t>In various shapes old 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Proteus from the Sea</a:t>
            </a:r>
            <a:r>
              <a:rPr lang="en-US" dirty="0"/>
              <a:t>,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		(</a:t>
            </a:r>
            <a:r>
              <a:rPr lang="tr-TR" dirty="0" err="1"/>
              <a:t>from</a:t>
            </a:r>
            <a:r>
              <a:rPr lang="tr-TR" dirty="0"/>
              <a:t> John </a:t>
            </a:r>
            <a:r>
              <a:rPr lang="tr-TR" dirty="0" err="1"/>
              <a:t>Milton’s</a:t>
            </a:r>
            <a:r>
              <a:rPr lang="tr-TR" dirty="0"/>
              <a:t> </a:t>
            </a:r>
            <a:r>
              <a:rPr lang="tr-TR" i="1" dirty="0" err="1"/>
              <a:t>Paradise</a:t>
            </a:r>
            <a:r>
              <a:rPr lang="tr-TR" i="1" dirty="0"/>
              <a:t> </a:t>
            </a:r>
            <a:r>
              <a:rPr lang="tr-TR" i="1" dirty="0" err="1"/>
              <a:t>Lost</a:t>
            </a:r>
            <a:r>
              <a:rPr lang="tr-TR" dirty="0"/>
              <a:t>, </a:t>
            </a:r>
            <a:r>
              <a:rPr lang="tr-TR" dirty="0" err="1"/>
              <a:t>Book</a:t>
            </a:r>
            <a:r>
              <a:rPr lang="tr-TR" dirty="0"/>
              <a:t> 3)</a:t>
            </a:r>
          </a:p>
        </p:txBody>
      </p:sp>
    </p:spTree>
    <p:extLst>
      <p:ext uri="{BB962C8B-B14F-4D97-AF65-F5344CB8AC3E}">
        <p14:creationId xmlns:p14="http://schemas.microsoft.com/office/powerpoint/2010/main" val="1890682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What denotation has the word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fast</a:t>
            </a:r>
            <a:r>
              <a:rPr lang="en-GB" dirty="0"/>
              <a:t> in the following contexts?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Fast</a:t>
            </a:r>
            <a:r>
              <a:rPr lang="en-GB" dirty="0"/>
              <a:t> runner</a:t>
            </a:r>
          </a:p>
          <a:p>
            <a:pPr marL="0" indent="0">
              <a:buNone/>
            </a:pP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Fast </a:t>
            </a:r>
            <a:r>
              <a:rPr lang="en-GB" dirty="0"/>
              <a:t>colour</a:t>
            </a:r>
          </a:p>
          <a:p>
            <a:pPr marL="0" indent="0">
              <a:buNone/>
            </a:pP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Fast</a:t>
            </a:r>
            <a:r>
              <a:rPr lang="en-GB" dirty="0"/>
              <a:t> living</a:t>
            </a:r>
          </a:p>
          <a:p>
            <a:pPr marL="0" indent="0">
              <a:buNone/>
            </a:pP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Fast</a:t>
            </a:r>
            <a:r>
              <a:rPr lang="en-GB" dirty="0"/>
              <a:t> day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GB" dirty="0"/>
              <a:t>What are the varying connotations of these four denotations of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fast</a:t>
            </a:r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72744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GB" dirty="0"/>
              <a:t>Connotation is one of the means by which the poet can concentrate or enrich meaning.</a:t>
            </a:r>
          </a:p>
        </p:txBody>
      </p:sp>
    </p:spTree>
    <p:extLst>
      <p:ext uri="{BB962C8B-B14F-4D97-AF65-F5344CB8AC3E}">
        <p14:creationId xmlns:p14="http://schemas.microsoft.com/office/powerpoint/2010/main" val="2797278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Explain how in the following examples the denotation of the </a:t>
            </a:r>
            <a:r>
              <a:rPr lang="tr-TR" dirty="0"/>
              <a:t>w</a:t>
            </a:r>
            <a:r>
              <a:rPr lang="en-GB" dirty="0" err="1"/>
              <a:t>ord</a:t>
            </a:r>
            <a:r>
              <a:rPr lang="en-GB" dirty="0"/>
              <a:t> </a:t>
            </a: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</a:t>
            </a:r>
            <a:r>
              <a:rPr lang="en-GB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hite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/>
              <a:t>remains the same, but the connotations differ:</a:t>
            </a:r>
            <a:endParaRPr lang="tr-TR" dirty="0"/>
          </a:p>
          <a:p>
            <a:pPr marL="0" indent="0">
              <a:buNone/>
            </a:pPr>
            <a:endParaRPr lang="en-GB" dirty="0"/>
          </a:p>
          <a:p>
            <a:pPr marL="514350" indent="-514350">
              <a:buAutoNum type="alphaLcParenR"/>
            </a:pPr>
            <a:r>
              <a:rPr lang="en-GB" dirty="0"/>
              <a:t>The young princess had blue eyes, golden hair, and a breast as </a:t>
            </a: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hite </a:t>
            </a:r>
            <a:r>
              <a:rPr lang="en-GB" dirty="0"/>
              <a:t>as snow</a:t>
            </a:r>
            <a:r>
              <a:rPr lang="tr-TR" dirty="0"/>
              <a:t>.</a:t>
            </a:r>
          </a:p>
          <a:p>
            <a:pPr marL="514350" indent="-514350">
              <a:buAutoNum type="alphaLcParenR"/>
            </a:pPr>
            <a:endParaRPr lang="tr-TR" dirty="0"/>
          </a:p>
          <a:p>
            <a:pPr marL="514350" indent="-514350">
              <a:buAutoNum type="alphaLcParenR"/>
            </a:pPr>
            <a:r>
              <a:rPr lang="en-GB" dirty="0"/>
              <a:t>Confronted with the evidence, the false princess turned as </a:t>
            </a: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hite</a:t>
            </a:r>
            <a:r>
              <a:rPr lang="en-GB" dirty="0"/>
              <a:t> as a sheet.</a:t>
            </a:r>
          </a:p>
        </p:txBody>
      </p:sp>
    </p:spTree>
    <p:extLst>
      <p:ext uri="{BB962C8B-B14F-4D97-AF65-F5344CB8AC3E}">
        <p14:creationId xmlns:p14="http://schemas.microsoft.com/office/powerpoint/2010/main" val="3035572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Arrange the words in each of the following groups from most positive to negative in connotation:</a:t>
            </a:r>
          </a:p>
          <a:p>
            <a:pPr marL="0" indent="0">
              <a:buNone/>
            </a:pPr>
            <a:endParaRPr lang="en-GB" dirty="0"/>
          </a:p>
          <a:p>
            <a:pPr marL="514350" indent="-514350">
              <a:buAutoNum type="alphaLcParenR"/>
            </a:pPr>
            <a:r>
              <a:rPr lang="en-GB" dirty="0"/>
              <a:t>skinny, thin, gaunt, slender</a:t>
            </a:r>
          </a:p>
          <a:p>
            <a:pPr marL="514350" indent="-514350">
              <a:buAutoNum type="alphaLcParenR"/>
            </a:pPr>
            <a:r>
              <a:rPr lang="en-GB" dirty="0"/>
              <a:t>prosperous,  loaded, moneyed, affluent</a:t>
            </a:r>
          </a:p>
          <a:p>
            <a:pPr marL="514350" indent="-514350">
              <a:buAutoNum type="alphaLcParenR"/>
            </a:pPr>
            <a:r>
              <a:rPr lang="en-GB" dirty="0"/>
              <a:t>brainy, intelligent, </a:t>
            </a:r>
            <a:r>
              <a:rPr lang="en-GB" dirty="0" err="1"/>
              <a:t>eggheaded</a:t>
            </a:r>
            <a:r>
              <a:rPr lang="en-GB" dirty="0"/>
              <a:t>, smart</a:t>
            </a:r>
          </a:p>
        </p:txBody>
      </p:sp>
    </p:spTree>
    <p:extLst>
      <p:ext uri="{BB962C8B-B14F-4D97-AF65-F5344CB8AC3E}">
        <p14:creationId xmlns:p14="http://schemas.microsoft.com/office/powerpoint/2010/main" val="3779427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b="1" dirty="0"/>
              <a:t>There is no Frigate like a Book </a:t>
            </a:r>
            <a:r>
              <a:rPr lang="tr-TR" b="1" dirty="0"/>
              <a:t>by Emily Dickinson</a:t>
            </a:r>
            <a:endParaRPr lang="en-US" dirty="0"/>
          </a:p>
          <a:p>
            <a:pPr marL="0" indent="0" fontAlgn="base">
              <a:buNone/>
            </a:pPr>
            <a:r>
              <a:rPr lang="en-US" dirty="0"/>
              <a:t>There is no Frigate like a Book</a:t>
            </a:r>
            <a:br>
              <a:rPr lang="en-US" dirty="0"/>
            </a:br>
            <a:r>
              <a:rPr lang="en-US" dirty="0"/>
              <a:t>To take us Lands away</a:t>
            </a:r>
            <a:br>
              <a:rPr lang="en-US" dirty="0"/>
            </a:br>
            <a:r>
              <a:rPr lang="en-US" dirty="0"/>
              <a:t>Nor any Coursers like a Page</a:t>
            </a:r>
            <a:br>
              <a:rPr lang="en-US" dirty="0"/>
            </a:br>
            <a:r>
              <a:rPr lang="en-US" dirty="0"/>
              <a:t>Of prancing Poetry –</a:t>
            </a:r>
            <a:br>
              <a:rPr lang="en-US" dirty="0"/>
            </a:br>
            <a:r>
              <a:rPr lang="en-US" dirty="0"/>
              <a:t>This Traverse may the poorest take</a:t>
            </a:r>
            <a:br>
              <a:rPr lang="en-US" dirty="0"/>
            </a:br>
            <a:r>
              <a:rPr lang="en-US" dirty="0"/>
              <a:t>Without oppress of Toll –</a:t>
            </a:r>
            <a:br>
              <a:rPr lang="en-US" dirty="0"/>
            </a:br>
            <a:r>
              <a:rPr lang="en-US" dirty="0"/>
              <a:t>How frugal is the Chariot</a:t>
            </a:r>
            <a:br>
              <a:rPr lang="en-US" dirty="0"/>
            </a:br>
            <a:r>
              <a:rPr lang="en-US" dirty="0"/>
              <a:t>That bears the Human Soul</a:t>
            </a:r>
            <a:r>
              <a:rPr lang="tr-TR" dirty="0"/>
              <a:t>.</a:t>
            </a:r>
            <a:endParaRPr lang="en-US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4790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GB" dirty="0"/>
              <a:t>What is lost if the word miles is substituted for «lands» or cheap for «frugal»? </a:t>
            </a:r>
          </a:p>
        </p:txBody>
      </p:sp>
    </p:spTree>
    <p:extLst>
      <p:ext uri="{BB962C8B-B14F-4D97-AF65-F5344CB8AC3E}">
        <p14:creationId xmlns:p14="http://schemas.microsoft.com/office/powerpoint/2010/main" val="2604269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734786" y="342746"/>
            <a:ext cx="10488386" cy="606319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tr-TR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nada-type-gibson"/>
              </a:rPr>
              <a:t>Sonnet 138: When my love swears that she is made of truth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tr-TR" sz="1600" b="0" i="0" u="none" strike="noStrike" cap="none" normalizeH="0" baseline="0" dirty="0">
                <a:ln>
                  <a:noFill/>
                </a:ln>
                <a:solidFill>
                  <a:srgbClr val="494949"/>
                </a:solidFill>
                <a:effectLst/>
                <a:latin typeface="canada-type-gibson"/>
              </a:rPr>
              <a:t>BY </a:t>
            </a:r>
            <a:r>
              <a:rPr kumimoji="0" lang="en-GB" altLang="tr-TR" sz="1000" b="0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hlinkClick r:id="rId3"/>
              </a:rPr>
              <a:t>WILLIAM SHAKESPEARE</a:t>
            </a:r>
            <a:endParaRPr kumimoji="0" lang="en-GB" altLang="tr-T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tr-TR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inherit"/>
              </a:rPr>
              <a:t>When my love swears that she is made of truth, </a:t>
            </a:r>
            <a:br>
              <a:rPr kumimoji="0" lang="en-GB" altLang="tr-TR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inherit"/>
              </a:rPr>
            </a:br>
            <a:endParaRPr kumimoji="0" lang="en-GB" altLang="tr-TR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tr-TR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inherit"/>
              </a:rPr>
              <a:t>I do believe her, though I know she lies, </a:t>
            </a:r>
            <a:br>
              <a:rPr kumimoji="0" lang="en-GB" altLang="tr-TR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inherit"/>
              </a:rPr>
            </a:br>
            <a:endParaRPr kumimoji="0" lang="en-GB" altLang="tr-TR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tr-TR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inherit"/>
              </a:rPr>
              <a:t>That she might think me some untutored youth, </a:t>
            </a:r>
            <a:br>
              <a:rPr kumimoji="0" lang="en-GB" altLang="tr-TR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inherit"/>
              </a:rPr>
            </a:br>
            <a:endParaRPr kumimoji="0" lang="en-GB" altLang="tr-TR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tr-TR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inherit"/>
              </a:rPr>
              <a:t>Unlearn</a:t>
            </a:r>
            <a:r>
              <a:rPr kumimoji="0" lang="tr-TR" altLang="tr-TR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inherit"/>
              </a:rPr>
              <a:t>e</a:t>
            </a:r>
            <a:r>
              <a:rPr kumimoji="0" lang="en-GB" altLang="tr-TR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inherit"/>
              </a:rPr>
              <a:t>d in the world’s false subtleties. </a:t>
            </a:r>
            <a:br>
              <a:rPr kumimoji="0" lang="en-GB" altLang="tr-TR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inherit"/>
              </a:rPr>
            </a:br>
            <a:endParaRPr kumimoji="0" lang="en-GB" altLang="tr-TR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tr-TR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inherit"/>
              </a:rPr>
              <a:t>Thus vainly thinking that she thinks me young, </a:t>
            </a:r>
            <a:br>
              <a:rPr kumimoji="0" lang="en-GB" altLang="tr-TR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inherit"/>
              </a:rPr>
            </a:br>
            <a:endParaRPr kumimoji="0" lang="en-GB" altLang="tr-TR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tr-TR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inherit"/>
              </a:rPr>
              <a:t>Although she knows my days are past the best, </a:t>
            </a:r>
            <a:br>
              <a:rPr kumimoji="0" lang="en-GB" altLang="tr-TR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inherit"/>
              </a:rPr>
            </a:br>
            <a:endParaRPr kumimoji="0" lang="en-GB" altLang="tr-TR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tr-TR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inherit"/>
              </a:rPr>
              <a:t>Simply I credit her false-speaking tongue: </a:t>
            </a:r>
            <a:br>
              <a:rPr kumimoji="0" lang="en-GB" altLang="tr-TR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inherit"/>
              </a:rPr>
            </a:br>
            <a:endParaRPr kumimoji="0" lang="en-GB" altLang="tr-TR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tr-TR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inherit"/>
              </a:rPr>
              <a:t>On both sides thus is simple truth suppressed. </a:t>
            </a:r>
            <a:br>
              <a:rPr kumimoji="0" lang="en-GB" altLang="tr-TR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inherit"/>
              </a:rPr>
            </a:br>
            <a:endParaRPr kumimoji="0" lang="en-GB" altLang="tr-TR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tr-TR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inherit"/>
              </a:rPr>
              <a:t>But wherefore says she not she is unjust? </a:t>
            </a:r>
            <a:br>
              <a:rPr kumimoji="0" lang="en-GB" altLang="tr-TR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inherit"/>
              </a:rPr>
            </a:br>
            <a:endParaRPr kumimoji="0" lang="en-GB" altLang="tr-TR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tr-TR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inherit"/>
              </a:rPr>
              <a:t>And wherefore say not I that I am old? </a:t>
            </a:r>
            <a:br>
              <a:rPr kumimoji="0" lang="en-GB" altLang="tr-TR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inherit"/>
              </a:rPr>
            </a:br>
            <a:endParaRPr kumimoji="0" lang="en-GB" altLang="tr-TR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tr-TR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inherit"/>
              </a:rPr>
              <a:t>Oh, love’s best habit is in seeming trust, </a:t>
            </a:r>
            <a:br>
              <a:rPr kumimoji="0" lang="en-GB" altLang="tr-TR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inherit"/>
              </a:rPr>
            </a:br>
            <a:endParaRPr kumimoji="0" lang="en-GB" altLang="tr-TR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tr-TR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inherit"/>
              </a:rPr>
              <a:t>And age in love loves not to have years told. </a:t>
            </a:r>
            <a:br>
              <a:rPr kumimoji="0" lang="en-GB" altLang="tr-TR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inherit"/>
              </a:rPr>
            </a:br>
            <a:endParaRPr kumimoji="0" lang="en-GB" altLang="tr-TR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tr-TR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inherit"/>
              </a:rPr>
              <a:t>    Therefore I lie with her and she with me, </a:t>
            </a:r>
            <a:br>
              <a:rPr kumimoji="0" lang="en-GB" altLang="tr-TR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inherit"/>
              </a:rPr>
            </a:br>
            <a:endParaRPr kumimoji="0" lang="en-GB" altLang="tr-TR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tr-TR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inherit"/>
              </a:rPr>
              <a:t>    And in our faults by lies we flattered be.</a:t>
            </a:r>
            <a:endParaRPr kumimoji="0" lang="en-GB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282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How old is the speaker? How old is his beloved? What is the nature of this relationship?</a:t>
            </a:r>
          </a:p>
          <a:p>
            <a:r>
              <a:rPr lang="en-GB" dirty="0"/>
              <a:t>How is the contradiction in line 2 to be resolved? In lines 5-6? Who is lying to whom?</a:t>
            </a:r>
          </a:p>
          <a:p>
            <a:r>
              <a:rPr lang="en-GB" dirty="0"/>
              <a:t>Ho</a:t>
            </a:r>
            <a:r>
              <a:rPr lang="tr-TR" dirty="0"/>
              <a:t>w</a:t>
            </a:r>
            <a:r>
              <a:rPr lang="en-GB" dirty="0"/>
              <a:t> do «simply» and «simple» differ in meaning? The words «vainly», «habit», «told», and «lie» all have double denotations. What are they?</a:t>
            </a:r>
          </a:p>
          <a:p>
            <a:r>
              <a:rPr lang="en-GB" dirty="0"/>
              <a:t>What are the connotations of the words «swears» and «flattered»?</a:t>
            </a:r>
          </a:p>
        </p:txBody>
      </p:sp>
    </p:spTree>
    <p:extLst>
      <p:ext uri="{BB962C8B-B14F-4D97-AF65-F5344CB8AC3E}">
        <p14:creationId xmlns:p14="http://schemas.microsoft.com/office/powerpoint/2010/main" val="2862347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4895</TotalTime>
  <Words>343</Words>
  <Application>Microsoft Office PowerPoint</Application>
  <PresentationFormat>Geniş ekran</PresentationFormat>
  <Paragraphs>73</Paragraphs>
  <Slides>12</Slides>
  <Notes>8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canada-type-gibson</vt:lpstr>
      <vt:lpstr>inherit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202</cp:revision>
  <cp:lastPrinted>2018-10-16T11:53:29Z</cp:lastPrinted>
  <dcterms:created xsi:type="dcterms:W3CDTF">2018-09-25T06:03:35Z</dcterms:created>
  <dcterms:modified xsi:type="dcterms:W3CDTF">2020-05-03T23:21:20Z</dcterms:modified>
</cp:coreProperties>
</file>