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0"/>
  </p:notesMasterIdLst>
  <p:sldIdLst>
    <p:sldId id="1088" r:id="rId4"/>
    <p:sldId id="1084" r:id="rId5"/>
    <p:sldId id="1085" r:id="rId6"/>
    <p:sldId id="1086" r:id="rId7"/>
    <p:sldId id="1087" r:id="rId8"/>
    <p:sldId id="1089" r:id="rId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44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296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2/24/2020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21960" y="1940434"/>
            <a:ext cx="3700081" cy="1522729"/>
          </a:xfrm>
          <a:prstGeom prst="rect">
            <a:avLst/>
          </a:prstGeom>
        </p:spPr>
        <p:txBody>
          <a:bodyPr lIns="0" tIns="0" rIns="0" bIns="0"/>
          <a:lstStyle>
            <a:lvl1pPr>
              <a:defRPr sz="4050" b="1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721960" y="1940434"/>
            <a:ext cx="3700081" cy="1522729"/>
          </a:xfrm>
          <a:prstGeom prst="rect">
            <a:avLst/>
          </a:prstGeom>
        </p:spPr>
        <p:txBody>
          <a:bodyPr lIns="0" tIns="0" rIns="0" bIns="0"/>
          <a:lstStyle>
            <a:lvl1pPr>
              <a:defRPr sz="4050" b="1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199844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313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  <p:sldLayoutId id="2147483698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(MİKROEKONOMİ)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Doç. Dr. </a:t>
            </a:r>
            <a:r>
              <a:rPr lang="tr-TR" sz="1600" b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Yeşim TANRIVERMİŞ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32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29903" y="1405508"/>
            <a:ext cx="30179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FİRMA</a:t>
            </a:r>
            <a:r>
              <a:rPr sz="2700" spc="-143" dirty="0"/>
              <a:t> </a:t>
            </a:r>
            <a:r>
              <a:rPr sz="2700" spc="-4" dirty="0"/>
              <a:t>GELİRLERİ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515171"/>
            <a:ext cx="6876098" cy="116891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marR="3810" indent="-205740" algn="just">
              <a:spcBef>
                <a:spcPts val="75"/>
              </a:spcBef>
              <a:buClr>
                <a:srgbClr val="AC0000"/>
              </a:buClr>
              <a:buChar char="•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Bir firmanın toplam geliri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ister tam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rekabet yada eksik rekabet  piyasası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olsun mal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hizmetlerin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satış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fiyatı ile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satış miktarının  çarpımına</a:t>
            </a:r>
            <a:r>
              <a:rPr spc="2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eşittir.</a:t>
            </a:r>
            <a:endParaRPr>
              <a:latin typeface="Arial"/>
              <a:cs typeface="Arial"/>
            </a:endParaRPr>
          </a:p>
          <a:p>
            <a:pPr marL="215265" indent="-205740">
              <a:spcBef>
                <a:spcPts val="431"/>
              </a:spcBef>
              <a:buClr>
                <a:srgbClr val="AC0000"/>
              </a:buClr>
              <a:buFont typeface="Arial"/>
              <a:buChar char="•"/>
              <a:tabLst>
                <a:tab pos="214789" algn="l"/>
                <a:tab pos="215265" algn="l"/>
              </a:tabLst>
            </a:pP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TG=</a:t>
            </a:r>
            <a:r>
              <a:rPr b="1" spc="-1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b="1" spc="-68" dirty="0">
                <a:solidFill>
                  <a:srgbClr val="2F2F2F"/>
                </a:solidFill>
                <a:latin typeface="Arial"/>
                <a:cs typeface="Arial"/>
              </a:rPr>
              <a:t>F.M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09668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29903" y="1405508"/>
            <a:ext cx="30179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FİRMA</a:t>
            </a:r>
            <a:r>
              <a:rPr sz="2700" spc="-143" dirty="0"/>
              <a:t> </a:t>
            </a:r>
            <a:r>
              <a:rPr sz="2700" spc="-4" dirty="0"/>
              <a:t>GELİRLERİ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515171"/>
            <a:ext cx="6876574" cy="139461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marR="3810" indent="-205740" algn="just">
              <a:spcBef>
                <a:spcPts val="75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Fiyatın sabit olması </a:t>
            </a:r>
            <a:r>
              <a:rPr spc="-38" dirty="0">
                <a:solidFill>
                  <a:srgbClr val="2F2F2F"/>
                </a:solidFill>
                <a:latin typeface="Arial"/>
                <a:cs typeface="Arial"/>
              </a:rPr>
              <a:t>Toplam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Gelir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fonksiyonunun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pozitif eğimli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bir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eğri olmasına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neden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olmuştur (tam rekabet piyasası özelliği  gereği). Hiç mal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satamama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yani mal ya da hizmet adedinin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«0»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olması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durumunda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toplam gelir de «0» olacağından eğri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orjinden 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başlayacaktır.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94361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29903" y="1405508"/>
            <a:ext cx="30179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FİRMA</a:t>
            </a:r>
            <a:r>
              <a:rPr sz="2700" spc="-143" dirty="0"/>
              <a:t> </a:t>
            </a:r>
            <a:r>
              <a:rPr sz="2700" spc="-4" dirty="0"/>
              <a:t>GELİRLERİ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460116"/>
            <a:ext cx="6726079" cy="1275510"/>
          </a:xfrm>
          <a:prstGeom prst="rect">
            <a:avLst/>
          </a:prstGeom>
        </p:spPr>
        <p:txBody>
          <a:bodyPr vert="horz" wrap="square" lIns="0" tIns="64294" rIns="0" bIns="0" rtlCol="0">
            <a:spAutoFit/>
          </a:bodyPr>
          <a:lstStyle/>
          <a:p>
            <a:pPr marL="215265" indent="-205740">
              <a:spcBef>
                <a:spcPts val="506"/>
              </a:spcBef>
              <a:buClr>
                <a:srgbClr val="AC0000"/>
              </a:buClr>
              <a:buFont typeface="Arial"/>
              <a:buChar char="•"/>
              <a:tabLst>
                <a:tab pos="214789" algn="l"/>
                <a:tab pos="215265" algn="l"/>
              </a:tabLst>
            </a:pP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Ortalama Gelir</a:t>
            </a:r>
            <a:r>
              <a:rPr b="1" spc="-2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(OG)</a:t>
            </a:r>
            <a:endParaRPr>
              <a:latin typeface="Arial"/>
              <a:cs typeface="Arial"/>
            </a:endParaRPr>
          </a:p>
          <a:p>
            <a:pPr marL="215265" marR="3810" indent="-205740">
              <a:spcBef>
                <a:spcPts val="435"/>
              </a:spcBef>
              <a:buClr>
                <a:srgbClr val="AC0000"/>
              </a:buClr>
              <a:buChar char="•"/>
              <a:tabLst>
                <a:tab pos="214789" algn="l"/>
                <a:tab pos="215265" algn="l"/>
              </a:tabLst>
            </a:pP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Üreticinin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ürettiği mallarına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talep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edilen malların bir birimi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başına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düşen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gelirini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ifade</a:t>
            </a:r>
            <a:r>
              <a:rPr spc="5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etmektedir.</a:t>
            </a:r>
            <a:endParaRPr>
              <a:latin typeface="Arial"/>
              <a:cs typeface="Arial"/>
            </a:endParaRPr>
          </a:p>
          <a:p>
            <a:pPr marL="215265" indent="-205740">
              <a:spcBef>
                <a:spcPts val="431"/>
              </a:spcBef>
              <a:buClr>
                <a:srgbClr val="AC0000"/>
              </a:buClr>
              <a:buChar char="•"/>
              <a:tabLst>
                <a:tab pos="214789" algn="l"/>
                <a:tab pos="215265" algn="l"/>
              </a:tabLst>
            </a:pP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Ortalama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gelir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tam rekabet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piyasasında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fiyata</a:t>
            </a:r>
            <a:r>
              <a:rPr spc="3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eşittir.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35311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29903" y="1405508"/>
            <a:ext cx="30179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5"/>
              </a:spcBef>
            </a:pPr>
            <a:r>
              <a:rPr sz="2700" dirty="0"/>
              <a:t>FİRMA</a:t>
            </a:r>
            <a:r>
              <a:rPr sz="2700" spc="-143" dirty="0"/>
              <a:t> </a:t>
            </a:r>
            <a:r>
              <a:rPr sz="2700" spc="-4" dirty="0"/>
              <a:t>GELİRLERİ</a:t>
            </a:r>
            <a:endParaRPr sz="2700"/>
          </a:p>
        </p:txBody>
      </p:sp>
      <p:sp>
        <p:nvSpPr>
          <p:cNvPr id="4" name="object 4"/>
          <p:cNvSpPr txBox="1"/>
          <p:nvPr/>
        </p:nvSpPr>
        <p:spPr>
          <a:xfrm>
            <a:off x="1019365" y="2460117"/>
            <a:ext cx="6877526" cy="947215"/>
          </a:xfrm>
          <a:prstGeom prst="rect">
            <a:avLst/>
          </a:prstGeom>
        </p:spPr>
        <p:txBody>
          <a:bodyPr vert="horz" wrap="square" lIns="0" tIns="64294" rIns="0" bIns="0" rtlCol="0">
            <a:spAutoFit/>
          </a:bodyPr>
          <a:lstStyle/>
          <a:p>
            <a:pPr marL="215265" indent="-205740">
              <a:spcBef>
                <a:spcPts val="506"/>
              </a:spcBef>
              <a:buClr>
                <a:srgbClr val="AC0000"/>
              </a:buClr>
              <a:buFont typeface="Arial"/>
              <a:buChar char="•"/>
              <a:tabLst>
                <a:tab pos="214789" algn="l"/>
                <a:tab pos="215265" algn="l"/>
              </a:tabLst>
            </a:pP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Marjinal Gelir</a:t>
            </a:r>
            <a:r>
              <a:rPr b="1" spc="-3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2F2F2F"/>
                </a:solidFill>
                <a:latin typeface="Arial"/>
                <a:cs typeface="Arial"/>
              </a:rPr>
              <a:t>(MG)</a:t>
            </a:r>
            <a:endParaRPr>
              <a:latin typeface="Arial"/>
              <a:cs typeface="Arial"/>
            </a:endParaRPr>
          </a:p>
          <a:p>
            <a:pPr marL="215265" marR="3810" indent="-205740">
              <a:spcBef>
                <a:spcPts val="435"/>
              </a:spcBef>
              <a:buClr>
                <a:srgbClr val="AC0000"/>
              </a:buClr>
              <a:buChar char="•"/>
              <a:tabLst>
                <a:tab pos="214789" algn="l"/>
                <a:tab pos="215265" algn="l"/>
                <a:tab pos="1170623" algn="l"/>
                <a:tab pos="1293019" algn="l"/>
                <a:tab pos="1884998" algn="l"/>
                <a:tab pos="2088833" algn="l"/>
                <a:tab pos="2600801" algn="l"/>
                <a:tab pos="2898934" algn="l"/>
                <a:tab pos="3186113" algn="l"/>
                <a:tab pos="3582353" algn="l"/>
                <a:tab pos="4074319" algn="l"/>
                <a:tab pos="4102894" algn="l"/>
                <a:tab pos="5253990" algn="l"/>
                <a:tab pos="5478304" algn="l"/>
                <a:tab pos="6305550" algn="l"/>
                <a:tab pos="6434614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Üreti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c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ini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n		satm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ş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</a:t>
            </a:r>
            <a:r>
              <a:rPr spc="8" dirty="0">
                <a:solidFill>
                  <a:srgbClr val="2F2F2F"/>
                </a:solidFill>
                <a:latin typeface="Arial"/>
                <a:cs typeface="Arial"/>
              </a:rPr>
              <a:t>d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uğ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u	m</a:t>
            </a:r>
            <a:r>
              <a:rPr spc="8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n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son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pc="8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iminden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sağl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dığı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gelire  marji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g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elire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d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en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pc="-98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.	</a:t>
            </a:r>
            <a:r>
              <a:rPr spc="-203" dirty="0">
                <a:solidFill>
                  <a:srgbClr val="2F2F2F"/>
                </a:solidFill>
                <a:latin typeface="Arial"/>
                <a:cs typeface="Arial"/>
              </a:rPr>
              <a:t>T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am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rekabet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p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y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m</a:t>
            </a:r>
            <a:r>
              <a:rPr spc="4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j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	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gelir</a:t>
            </a:r>
            <a:endParaRPr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46240" y="3393186"/>
            <a:ext cx="4449604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  <a:tabLst>
                <a:tab pos="660558" algn="l"/>
                <a:tab pos="1071086" algn="l"/>
                <a:tab pos="2182178" algn="l"/>
                <a:tab pos="2910364" algn="l"/>
                <a:tab pos="349948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önce	de	belirtildiği	üzere	aynı	zamanda</a:t>
            </a:r>
            <a:endParaRPr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19365" y="3393185"/>
            <a:ext cx="2399824" cy="122020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5265" marR="3810">
              <a:spcBef>
                <a:spcPts val="75"/>
              </a:spcBef>
              <a:tabLst>
                <a:tab pos="980599" algn="l"/>
                <a:tab pos="1734503" algn="l"/>
              </a:tabLst>
            </a:pP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fiyatta	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eşittir.	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Daha  ortalama gelire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eşittir.</a:t>
            </a:r>
            <a:endParaRPr>
              <a:latin typeface="Arial"/>
              <a:cs typeface="Arial"/>
            </a:endParaRPr>
          </a:p>
          <a:p>
            <a:pPr marL="215265" indent="-205740">
              <a:spcBef>
                <a:spcPts val="431"/>
              </a:spcBef>
              <a:buClr>
                <a:srgbClr val="AC0000"/>
              </a:buClr>
              <a:buChar char="•"/>
              <a:tabLst>
                <a:tab pos="214789" algn="l"/>
                <a:tab pos="215265" algn="l"/>
              </a:tabLst>
            </a:pP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MG =DTG /D</a:t>
            </a:r>
            <a:r>
              <a:rPr spc="-14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endParaRPr>
              <a:latin typeface="Arial"/>
              <a:cs typeface="Arial"/>
            </a:endParaRPr>
          </a:p>
          <a:p>
            <a:pPr marL="215265" indent="-205740">
              <a:spcBef>
                <a:spcPts val="431"/>
              </a:spcBef>
              <a:buClr>
                <a:srgbClr val="AC0000"/>
              </a:buClr>
              <a:buChar char="•"/>
              <a:tabLst>
                <a:tab pos="214789" algn="l"/>
                <a:tab pos="215265" algn="l"/>
              </a:tabLst>
            </a:pP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MG=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F=</a:t>
            </a:r>
            <a:r>
              <a:rPr spc="-4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OG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83257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75"/>
              </a:spcBef>
            </a:pPr>
            <a:r>
              <a:rPr sz="2700" dirty="0" smtClean="0"/>
              <a:t>KAYNAKLAR</a:t>
            </a:r>
            <a:endParaRPr sz="2700" dirty="0"/>
          </a:p>
        </p:txBody>
      </p:sp>
      <p:sp>
        <p:nvSpPr>
          <p:cNvPr id="4" name="object 4"/>
          <p:cNvSpPr txBox="1"/>
          <p:nvPr/>
        </p:nvSpPr>
        <p:spPr>
          <a:xfrm>
            <a:off x="434341" y="2218372"/>
            <a:ext cx="7795260" cy="256211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İktisada Giriş: Prensipler ve Politika, İlker Parasız, Ezgi Kitabevi Yayınları, Bursa, 2003.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İktisadın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ABC’si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İlker Parasız, Ezgi Kitabevi Yayınları, Bursa, 2004.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Bilimine Giriş, Gülden Ülgen, Der Yayınları, İstanbul, 2002.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Biliminin Temelleri, Halil Seyidoğlu,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Güzem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Can Yayınları, İstanbul, 2006.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İktisat, Zeynel Dinler, Ekin Kitapevi Yayınları, Bursa, 2007.</a:t>
            </a:r>
          </a:p>
          <a:p>
            <a:pPr marL="9525" algn="just">
              <a:lnSpc>
                <a:spcPct val="150000"/>
              </a:lnSpc>
              <a:spcBef>
                <a:spcPts val="75"/>
              </a:spcBef>
              <a:buClr>
                <a:srgbClr val="AC0000"/>
              </a:buClr>
              <a:tabLst>
                <a:tab pos="215265" algn="l"/>
              </a:tabLst>
            </a:pP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1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12447</TotalTime>
  <Words>215</Words>
  <Application>Microsoft Office PowerPoint</Application>
  <PresentationFormat>Ekran Gösterisi (4:3)</PresentationFormat>
  <Paragraphs>26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6</vt:i4>
      </vt:variant>
    </vt:vector>
  </HeadingPairs>
  <TitlesOfParts>
    <vt:vector size="14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FİRMA GELİRLERİ</vt:lpstr>
      <vt:lpstr>FİRMA GELİRLERİ</vt:lpstr>
      <vt:lpstr>FİRMA GELİRLERİ</vt:lpstr>
      <vt:lpstr>FİRMA GELİRLERİ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Taşınmaz</cp:lastModifiedBy>
  <cp:revision>813</cp:revision>
  <cp:lastPrinted>2016-10-24T07:53:35Z</cp:lastPrinted>
  <dcterms:created xsi:type="dcterms:W3CDTF">2016-09-18T09:35:24Z</dcterms:created>
  <dcterms:modified xsi:type="dcterms:W3CDTF">2020-02-24T11:32:41Z</dcterms:modified>
</cp:coreProperties>
</file>