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63" r:id="rId5"/>
    <p:sldId id="264" r:id="rId6"/>
    <p:sldId id="265"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086E5FA-82FF-4CEA-8F77-2EDC9C1F935B}"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367016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86E5FA-82FF-4CEA-8F77-2EDC9C1F935B}"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663606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86E5FA-82FF-4CEA-8F77-2EDC9C1F935B}"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1813863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86E5FA-82FF-4CEA-8F77-2EDC9C1F935B}"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3783981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086E5FA-82FF-4CEA-8F77-2EDC9C1F935B}"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3350895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086E5FA-82FF-4CEA-8F77-2EDC9C1F935B}"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2795951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086E5FA-82FF-4CEA-8F77-2EDC9C1F935B}"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2678535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086E5FA-82FF-4CEA-8F77-2EDC9C1F935B}"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122738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086E5FA-82FF-4CEA-8F77-2EDC9C1F935B}"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974213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086E5FA-82FF-4CEA-8F77-2EDC9C1F935B}"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2389622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086E5FA-82FF-4CEA-8F77-2EDC9C1F935B}"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61B4EF-C2AC-4CC4-83B9-CDFCF5B4633B}" type="slidenum">
              <a:rPr lang="tr-TR" smtClean="0"/>
              <a:t>‹#›</a:t>
            </a:fld>
            <a:endParaRPr lang="tr-TR"/>
          </a:p>
        </p:txBody>
      </p:sp>
    </p:spTree>
    <p:extLst>
      <p:ext uri="{BB962C8B-B14F-4D97-AF65-F5344CB8AC3E}">
        <p14:creationId xmlns:p14="http://schemas.microsoft.com/office/powerpoint/2010/main" val="2397155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86E5FA-82FF-4CEA-8F77-2EDC9C1F935B}"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1B4EF-C2AC-4CC4-83B9-CDFCF5B4633B}" type="slidenum">
              <a:rPr lang="tr-TR" smtClean="0"/>
              <a:t>‹#›</a:t>
            </a:fld>
            <a:endParaRPr lang="tr-TR"/>
          </a:p>
        </p:txBody>
      </p:sp>
    </p:spTree>
    <p:extLst>
      <p:ext uri="{BB962C8B-B14F-4D97-AF65-F5344CB8AC3E}">
        <p14:creationId xmlns:p14="http://schemas.microsoft.com/office/powerpoint/2010/main" val="3421627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Kamu Görevlileri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marL="0" indent="0" algn="just">
              <a:buNone/>
            </a:pPr>
            <a:r>
              <a:rPr lang="tr-TR" dirty="0">
                <a:latin typeface="Times New Roman" panose="02020603050405020304" pitchFamily="18" charset="0"/>
                <a:cs typeface="Times New Roman" panose="02020603050405020304" pitchFamily="18" charset="0"/>
              </a:rPr>
              <a:t>Kamu görevlileri (kamu personeli) idarenin insan öğesini oluşturmaktadır (</a:t>
            </a:r>
            <a:r>
              <a:rPr lang="tr-TR" dirty="0" smtClean="0">
                <a:latin typeface="Times New Roman" panose="02020603050405020304" pitchFamily="18" charset="0"/>
                <a:cs typeface="Times New Roman" panose="02020603050405020304" pitchFamily="18" charset="0"/>
              </a:rPr>
              <a:t>GÜNDAY, </a:t>
            </a:r>
            <a:r>
              <a:rPr lang="tr-TR" dirty="0">
                <a:latin typeface="Times New Roman" panose="02020603050405020304" pitchFamily="18" charset="0"/>
                <a:cs typeface="Times New Roman" panose="02020603050405020304" pitchFamily="18" charset="0"/>
              </a:rPr>
              <a:t>s. 579)</a:t>
            </a:r>
          </a:p>
          <a:p>
            <a:pPr marL="0" indent="0" algn="just">
              <a:buNone/>
            </a:pPr>
            <a:r>
              <a:rPr lang="tr-TR" dirty="0">
                <a:latin typeface="Times New Roman" panose="02020603050405020304" pitchFamily="18" charset="0"/>
                <a:cs typeface="Times New Roman" panose="02020603050405020304" pitchFamily="18" charset="0"/>
              </a:rPr>
              <a:t>Kamu görevlileri iki şekilde tanımlanabilir:</a:t>
            </a:r>
          </a:p>
          <a:p>
            <a:pPr marL="0" indent="0" algn="just">
              <a:buNone/>
            </a:pPr>
            <a:r>
              <a:rPr lang="tr-TR" dirty="0">
                <a:latin typeface="Times New Roman" panose="02020603050405020304" pitchFamily="18" charset="0"/>
                <a:cs typeface="Times New Roman" panose="02020603050405020304" pitchFamily="18" charset="0"/>
              </a:rPr>
              <a:t>- Geniş anlamda kamu görevlisi</a:t>
            </a:r>
          </a:p>
          <a:p>
            <a:pPr marL="0" indent="0" algn="just">
              <a:buNone/>
            </a:pPr>
            <a:r>
              <a:rPr lang="tr-TR" dirty="0">
                <a:latin typeface="Times New Roman" panose="02020603050405020304" pitchFamily="18" charset="0"/>
                <a:cs typeface="Times New Roman" panose="02020603050405020304" pitchFamily="18" charset="0"/>
              </a:rPr>
              <a:t>- Dar anlamda kamu görevlisi</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4883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3795" y="1329867"/>
            <a:ext cx="10515600" cy="4351338"/>
          </a:xfrm>
        </p:spPr>
        <p:txBody>
          <a:bodyPr/>
          <a:lstStyle/>
          <a:p>
            <a:pPr marL="0" indent="0" algn="just">
              <a:buNone/>
            </a:pPr>
            <a:r>
              <a:rPr lang="tr-TR" b="1" dirty="0">
                <a:latin typeface="Times New Roman" panose="02020603050405020304" pitchFamily="18" charset="0"/>
                <a:cs typeface="Times New Roman" panose="02020603050405020304" pitchFamily="18" charset="0"/>
              </a:rPr>
              <a:t>Anayasa madde 128 </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Devletin, kamu iktisadi teşebbüsleri ve diğer kamu tüzelkişilerinin genel idare esaslarına göre yürütmekle yükümlü oldukları kamu hizmetlerinin gerektirdiği asli ve sürekli görevler, memurlar ve diğer kamu görevlileri eliyle görülür.</a:t>
            </a:r>
          </a:p>
          <a:p>
            <a:pPr marL="0" indent="0" algn="just">
              <a:buNone/>
            </a:pPr>
            <a:r>
              <a:rPr lang="tr-TR" i="1" dirty="0">
                <a:latin typeface="Times New Roman" panose="02020603050405020304" pitchFamily="18" charset="0"/>
                <a:cs typeface="Times New Roman" panose="02020603050405020304" pitchFamily="18" charset="0"/>
              </a:rPr>
              <a:t>Memurların ve diğer kamu görevlilerinin nitelikleri, atanmaları, görev ve yetkileri, hakları ve yükümlülükleri, aylık ve ödenekleri ve diğer özlük işleri kanunla düzenlenir. (Ek cümle: 7/5/2010-5982/12 </a:t>
            </a:r>
            <a:r>
              <a:rPr lang="tr-TR" i="1" dirty="0" err="1">
                <a:latin typeface="Times New Roman" panose="02020603050405020304" pitchFamily="18" charset="0"/>
                <a:cs typeface="Times New Roman" panose="02020603050405020304" pitchFamily="18" charset="0"/>
              </a:rPr>
              <a:t>md.</a:t>
            </a:r>
            <a:r>
              <a:rPr lang="tr-TR" i="1" dirty="0">
                <a:latin typeface="Times New Roman" panose="02020603050405020304" pitchFamily="18" charset="0"/>
                <a:cs typeface="Times New Roman" panose="02020603050405020304" pitchFamily="18" charset="0"/>
              </a:rPr>
              <a:t>) Ancak, malî ve sosyal haklara ilişkin toplu sözleşme hükümleri saklıdır.</a:t>
            </a:r>
          </a:p>
          <a:p>
            <a:pPr marL="0" indent="0" algn="just">
              <a:buNone/>
            </a:pPr>
            <a:r>
              <a:rPr lang="tr-TR" i="1" dirty="0">
                <a:latin typeface="Times New Roman" panose="02020603050405020304" pitchFamily="18" charset="0"/>
                <a:cs typeface="Times New Roman" panose="02020603050405020304" pitchFamily="18" charset="0"/>
              </a:rPr>
              <a:t>Üst kademe yöneticilerinin yetiştirilme usul ve esasları, kanunla özel olarak düzenlenir.</a:t>
            </a:r>
            <a:r>
              <a:rPr lang="tr-TR" dirty="0">
                <a:latin typeface="Times New Roman" panose="02020603050405020304" pitchFamily="18" charset="0"/>
                <a:cs typeface="Times New Roman" panose="02020603050405020304" pitchFamily="18" charset="0"/>
              </a:rPr>
              <a:t>”</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3789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77326"/>
            <a:ext cx="10515600" cy="4351338"/>
          </a:xfrm>
        </p:spPr>
        <p:txBody>
          <a:bodyPr/>
          <a:lstStyle/>
          <a:p>
            <a:pPr marL="0" indent="0" algn="just">
              <a:buNone/>
            </a:pPr>
            <a:r>
              <a:rPr lang="tr-TR" dirty="0">
                <a:latin typeface="Times New Roman" panose="02020603050405020304" pitchFamily="18" charset="0"/>
                <a:cs typeface="Times New Roman" panose="02020603050405020304" pitchFamily="18" charset="0"/>
              </a:rPr>
              <a:t>657 sayılı Devlet Memurları Kanununun dördüncü maddesine göre kamu hizmetleri; memurlar, sözleşmeli personel, geçici personel ve işçiler eliyle gördürülür. Devlet Memurluğuna ilişin temel kurallar 657 sayılı Kanunda düzenlenmiştir.</a:t>
            </a:r>
          </a:p>
          <a:p>
            <a:pPr marL="0" indent="0" algn="just">
              <a:buNone/>
            </a:pPr>
            <a:r>
              <a:rPr lang="tr-TR" dirty="0">
                <a:latin typeface="Times New Roman" panose="02020603050405020304" pitchFamily="18" charset="0"/>
                <a:cs typeface="Times New Roman" panose="02020603050405020304" pitchFamily="18" charset="0"/>
              </a:rPr>
              <a:t>Kanun uyarınca memurluğun üç temel ilkesi mevcuttur:</a:t>
            </a:r>
          </a:p>
          <a:p>
            <a:pPr marL="0" indent="0" algn="just">
              <a:buNone/>
            </a:pPr>
            <a:r>
              <a:rPr lang="tr-TR" dirty="0">
                <a:latin typeface="Times New Roman" panose="02020603050405020304" pitchFamily="18" charset="0"/>
                <a:cs typeface="Times New Roman" panose="02020603050405020304" pitchFamily="18" charset="0"/>
              </a:rPr>
              <a:t>- Sınıflandırma</a:t>
            </a:r>
          </a:p>
          <a:p>
            <a:pPr marL="0" indent="0" algn="just">
              <a:buNone/>
            </a:pPr>
            <a:r>
              <a:rPr lang="tr-TR" dirty="0">
                <a:latin typeface="Times New Roman" panose="02020603050405020304" pitchFamily="18" charset="0"/>
                <a:cs typeface="Times New Roman" panose="02020603050405020304" pitchFamily="18" charset="0"/>
              </a:rPr>
              <a:t>- Kariyer</a:t>
            </a:r>
          </a:p>
          <a:p>
            <a:pPr marL="0" indent="0" algn="just">
              <a:buNone/>
            </a:pPr>
            <a:r>
              <a:rPr lang="tr-TR" dirty="0">
                <a:latin typeface="Times New Roman" panose="02020603050405020304" pitchFamily="18" charset="0"/>
                <a:cs typeface="Times New Roman" panose="02020603050405020304" pitchFamily="18" charset="0"/>
              </a:rPr>
              <a:t>- Liyakat</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736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1420" y="1186647"/>
            <a:ext cx="10515600" cy="4351338"/>
          </a:xfrm>
        </p:spPr>
        <p:txBody>
          <a:bodyPr/>
          <a:lstStyle/>
          <a:p>
            <a:pPr marL="0" indent="0" algn="just">
              <a:buNone/>
            </a:pPr>
            <a:r>
              <a:rPr lang="tr-TR" dirty="0">
                <a:latin typeface="Times New Roman" panose="02020603050405020304" pitchFamily="18" charset="0"/>
                <a:cs typeface="Times New Roman" panose="02020603050405020304" pitchFamily="18" charset="0"/>
              </a:rPr>
              <a:t>Anayasa’nın 70. maddesinde de liyakat ilkesi daha genel bir biçimde düzenlenmiştir:</a:t>
            </a:r>
          </a:p>
          <a:p>
            <a:pPr marL="0" indent="0" algn="just">
              <a:buNone/>
            </a:pP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Madde 70 – Her Türk, kamu hizmetlerine girme hakkına sahiptir.</a:t>
            </a:r>
          </a:p>
          <a:p>
            <a:pPr marL="0" indent="0" algn="just">
              <a:buNone/>
            </a:pPr>
            <a:r>
              <a:rPr lang="tr-TR" i="1" dirty="0">
                <a:latin typeface="Times New Roman" panose="02020603050405020304" pitchFamily="18" charset="0"/>
                <a:cs typeface="Times New Roman" panose="02020603050405020304" pitchFamily="18" charset="0"/>
              </a:rPr>
              <a:t>Hizmete alınmada, görevin gerektirdiği niteliklerden başka hiçbir ayırım gözetilemez</a:t>
            </a:r>
            <a:r>
              <a:rPr lang="tr-TR" dirty="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Bu hüküm ayrıca memurluğa girişte eşitlik ve serbestlik ilkelerinin geçerli olduğunu da göstermektedir (</a:t>
            </a:r>
            <a:r>
              <a:rPr lang="tr-TR" dirty="0" smtClean="0">
                <a:latin typeface="Times New Roman" panose="02020603050405020304" pitchFamily="18" charset="0"/>
                <a:cs typeface="Times New Roman" panose="02020603050405020304" pitchFamily="18" charset="0"/>
              </a:rPr>
              <a:t>GÜNDAY, </a:t>
            </a:r>
            <a:r>
              <a:rPr lang="tr-TR" dirty="0">
                <a:latin typeface="Times New Roman" panose="02020603050405020304" pitchFamily="18" charset="0"/>
                <a:cs typeface="Times New Roman" panose="02020603050405020304" pitchFamily="18" charset="0"/>
              </a:rPr>
              <a:t>s. 593)</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6032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5319" y="316314"/>
            <a:ext cx="10515600" cy="6216687"/>
          </a:xfrm>
        </p:spPr>
        <p:txBody>
          <a:bodyPr>
            <a:noAutofit/>
          </a:bodyPr>
          <a:lstStyle/>
          <a:p>
            <a:pPr marL="0" indent="0" algn="just">
              <a:buNone/>
            </a:pPr>
            <a:r>
              <a:rPr lang="tr-TR" sz="2000" dirty="0">
                <a:latin typeface="Times New Roman" panose="02020603050405020304" pitchFamily="18" charset="0"/>
                <a:cs typeface="Times New Roman" panose="02020603050405020304" pitchFamily="18" charset="0"/>
              </a:rPr>
              <a:t>Devlet memurluğuna girişte aranan genel koşullar Kanunun 48.maddesinde düzenlenmiştir:</a:t>
            </a:r>
          </a:p>
          <a:p>
            <a:pPr marL="0" indent="0" algn="just">
              <a:buNone/>
            </a:pPr>
            <a:r>
              <a:rPr lang="tr-TR" sz="2000" dirty="0">
                <a:latin typeface="Times New Roman" panose="02020603050405020304" pitchFamily="18" charset="0"/>
                <a:cs typeface="Times New Roman" panose="02020603050405020304" pitchFamily="18" charset="0"/>
              </a:rPr>
              <a:t>· Türk Vatandaşı olmak,(1)</a:t>
            </a:r>
          </a:p>
          <a:p>
            <a:pPr marL="0" indent="0" algn="just">
              <a:buNone/>
            </a:pPr>
            <a:r>
              <a:rPr lang="tr-TR" sz="2000" dirty="0">
                <a:latin typeface="Times New Roman" panose="02020603050405020304" pitchFamily="18" charset="0"/>
                <a:cs typeface="Times New Roman" panose="02020603050405020304" pitchFamily="18" charset="0"/>
              </a:rPr>
              <a:t>· Bu Kanunun 40 </a:t>
            </a:r>
            <a:r>
              <a:rPr lang="tr-TR" sz="2000" dirty="0" err="1">
                <a:latin typeface="Times New Roman" panose="02020603050405020304" pitchFamily="18" charset="0"/>
                <a:cs typeface="Times New Roman" panose="02020603050405020304" pitchFamily="18" charset="0"/>
              </a:rPr>
              <a:t>ncı</a:t>
            </a:r>
            <a:r>
              <a:rPr lang="tr-TR" sz="2000" dirty="0">
                <a:latin typeface="Times New Roman" panose="02020603050405020304" pitchFamily="18" charset="0"/>
                <a:cs typeface="Times New Roman" panose="02020603050405020304" pitchFamily="18" charset="0"/>
              </a:rPr>
              <a:t> maddesindeki yaş şartlarını taşımak,</a:t>
            </a:r>
          </a:p>
          <a:p>
            <a:pPr marL="0" indent="0" algn="just">
              <a:buNone/>
            </a:pPr>
            <a:r>
              <a:rPr lang="tr-TR" sz="2000" dirty="0">
                <a:latin typeface="Times New Roman" panose="02020603050405020304" pitchFamily="18" charset="0"/>
                <a:cs typeface="Times New Roman" panose="02020603050405020304" pitchFamily="18" charset="0"/>
              </a:rPr>
              <a:t>· Bu Kanunun 41 </a:t>
            </a:r>
            <a:r>
              <a:rPr lang="tr-TR" sz="2000" dirty="0" err="1">
                <a:latin typeface="Times New Roman" panose="02020603050405020304" pitchFamily="18" charset="0"/>
                <a:cs typeface="Times New Roman" panose="02020603050405020304" pitchFamily="18" charset="0"/>
              </a:rPr>
              <a:t>nci</a:t>
            </a:r>
            <a:r>
              <a:rPr lang="tr-TR" sz="2000" dirty="0">
                <a:latin typeface="Times New Roman" panose="02020603050405020304" pitchFamily="18" charset="0"/>
                <a:cs typeface="Times New Roman" panose="02020603050405020304" pitchFamily="18" charset="0"/>
              </a:rPr>
              <a:t> maddesindeki öğrenim şartlarını taşımak,</a:t>
            </a:r>
          </a:p>
          <a:p>
            <a:pPr marL="0" indent="0" algn="just">
              <a:buNone/>
            </a:pPr>
            <a:r>
              <a:rPr lang="tr-TR" sz="2000" dirty="0">
                <a:latin typeface="Times New Roman" panose="02020603050405020304" pitchFamily="18" charset="0"/>
                <a:cs typeface="Times New Roman" panose="02020603050405020304" pitchFamily="18" charset="0"/>
              </a:rPr>
              <a:t>· Kamu haklarından mahrum bulunmamak,</a:t>
            </a:r>
          </a:p>
          <a:p>
            <a:pPr marL="0" indent="0" algn="just">
              <a:lnSpc>
                <a:spcPct val="120000"/>
              </a:lnSpc>
              <a:buNone/>
            </a:pPr>
            <a:r>
              <a:rPr lang="tr-TR" sz="2000" dirty="0">
                <a:latin typeface="Times New Roman" panose="02020603050405020304" pitchFamily="18" charset="0"/>
                <a:cs typeface="Times New Roman" panose="02020603050405020304" pitchFamily="18" charset="0"/>
              </a:rPr>
              <a:t>· (Değişik: 23/1/2008 - 5728/317 </a:t>
            </a:r>
            <a:r>
              <a:rPr lang="tr-TR" sz="2000" dirty="0" err="1">
                <a:latin typeface="Times New Roman" panose="02020603050405020304" pitchFamily="18" charset="0"/>
                <a:cs typeface="Times New Roman" panose="02020603050405020304" pitchFamily="18" charset="0"/>
              </a:rPr>
              <a:t>md.</a:t>
            </a:r>
            <a:r>
              <a:rPr lang="tr-TR" sz="2000" dirty="0">
                <a:latin typeface="Times New Roman" panose="02020603050405020304" pitchFamily="18" charset="0"/>
                <a:cs typeface="Times New Roman" panose="02020603050405020304" pitchFamily="18" charset="0"/>
              </a:rPr>
              <a:t>) Türk Ceza Kanununun 53 üncü maddesinde belirtilen süreler geçmiş olsa bile; kasten işlenen bir suçtan dolayı bir yıl veya daha fazla süreyle hapis cezasına ya da affa uğramış olsa bile devletin güvenliğine karşı suçlar, Anayasal düzene ve bu düzenin işleyişine karşı suçlar, zimmet, irtikâp, rüşvet, hırsızlık, dolandırıcılık, sahtecilik, güveni kötüye kullanma, hileli iflas, ihaleye fesat karıştırma, edimin ifasına fesat karıştırma, suçtan kaynaklanan malvarlığı değerlerini aklama veya kaçakçılık suçlarından mahkûm olmamak.</a:t>
            </a:r>
          </a:p>
          <a:p>
            <a:pPr marL="0" indent="0" algn="just">
              <a:buNone/>
            </a:pPr>
            <a:r>
              <a:rPr lang="tr-TR" sz="2000" dirty="0">
                <a:latin typeface="Times New Roman" panose="02020603050405020304" pitchFamily="18" charset="0"/>
                <a:cs typeface="Times New Roman" panose="02020603050405020304" pitchFamily="18" charset="0"/>
              </a:rPr>
              <a:t>· 6. Askerlik durumu itibariyle; askerlikle ilgisi bulunmamak / askerlik çağına gelmemiş bulunmak / Askerlik çağına gelmiş ise muvazzaf askerlik hizmetini yapmış yahut ertelenmiş veya yedek sınıfa geçirilmiş olmak,</a:t>
            </a:r>
          </a:p>
          <a:p>
            <a:pPr marL="0" indent="0" algn="just">
              <a:buNone/>
            </a:pPr>
            <a:r>
              <a:rPr lang="tr-TR" sz="2000" dirty="0">
                <a:latin typeface="Times New Roman" panose="02020603050405020304" pitchFamily="18" charset="0"/>
                <a:cs typeface="Times New Roman" panose="02020603050405020304" pitchFamily="18" charset="0"/>
              </a:rPr>
              <a:t>· Görevini devamlı yapmasına engel olabilecek akıl hastalığı bulunmamak.</a:t>
            </a:r>
          </a:p>
          <a:p>
            <a:pPr marL="0" indent="0" algn="just">
              <a:buNone/>
            </a:pPr>
            <a:r>
              <a:rPr lang="tr-TR" sz="2000" dirty="0">
                <a:latin typeface="Times New Roman" panose="02020603050405020304" pitchFamily="18" charset="0"/>
                <a:cs typeface="Times New Roman" panose="02020603050405020304" pitchFamily="18" charset="0"/>
              </a:rPr>
              <a:t>· Güvenlik soruşturması ve/veya arşiv araştırması yapılmış olmak.</a:t>
            </a:r>
          </a:p>
        </p:txBody>
      </p:sp>
    </p:spTree>
    <p:extLst>
      <p:ext uri="{BB962C8B-B14F-4D97-AF65-F5344CB8AC3E}">
        <p14:creationId xmlns:p14="http://schemas.microsoft.com/office/powerpoint/2010/main" val="2773910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1420" y="1186647"/>
            <a:ext cx="10515600" cy="4351338"/>
          </a:xfrm>
        </p:spPr>
        <p:txBody>
          <a:bodyPr>
            <a:normAutofit fontScale="92500" lnSpcReduction="20000"/>
          </a:bodyPr>
          <a:lstStyle/>
          <a:p>
            <a:pPr marL="0" indent="0" algn="just">
              <a:buNone/>
            </a:pPr>
            <a:r>
              <a:rPr lang="tr-TR" dirty="0">
                <a:latin typeface="Times New Roman" panose="02020603050405020304" pitchFamily="18" charset="0"/>
                <a:cs typeface="Times New Roman" panose="02020603050405020304" pitchFamily="18" charset="0"/>
              </a:rPr>
              <a:t>Kanunda ayrıca birtakım ödev ve sorumluluklar (m. 6- m.16) ile yasaklar (m.26 – m.31) öngörülmüş; bunun yanında bazı hak ve ayrıcalıklar tanınmıştır (m. 17 – m.25).</a:t>
            </a:r>
          </a:p>
          <a:p>
            <a:pPr marL="0" indent="0" algn="just">
              <a:buNone/>
            </a:pPr>
            <a:r>
              <a:rPr lang="tr-TR" dirty="0">
                <a:latin typeface="Times New Roman" panose="02020603050405020304" pitchFamily="18" charset="0"/>
                <a:cs typeface="Times New Roman" panose="02020603050405020304" pitchFamily="18" charset="0"/>
              </a:rPr>
              <a:t>Anayasa koyucu da bilhassa disiplin hususuna önem vermiş ve 129’uncu maddede özel düzenleme yapmıştır:</a:t>
            </a:r>
          </a:p>
          <a:p>
            <a:pPr marL="0" indent="0" algn="just">
              <a:buNone/>
            </a:pPr>
            <a:r>
              <a:rPr lang="tr-TR" dirty="0">
                <a:latin typeface="Times New Roman" panose="02020603050405020304" pitchFamily="18" charset="0"/>
                <a:cs typeface="Times New Roman" panose="02020603050405020304" pitchFamily="18" charset="0"/>
              </a:rPr>
              <a:t>“Madde 129 – </a:t>
            </a:r>
            <a:r>
              <a:rPr lang="tr-TR" i="1" dirty="0">
                <a:latin typeface="Times New Roman" panose="02020603050405020304" pitchFamily="18" charset="0"/>
                <a:cs typeface="Times New Roman" panose="02020603050405020304" pitchFamily="18" charset="0"/>
              </a:rPr>
              <a:t>Memurlar ve diğer kamu görevlileri Anayasa ve kanunlara sadık kalarak faaliyette bulunmakla yükümlüdürler.</a:t>
            </a:r>
          </a:p>
          <a:p>
            <a:pPr marL="0" indent="0" algn="just">
              <a:lnSpc>
                <a:spcPct val="120000"/>
              </a:lnSpc>
              <a:buNone/>
            </a:pPr>
            <a:r>
              <a:rPr lang="tr-TR" i="1" dirty="0">
                <a:latin typeface="Times New Roman" panose="02020603050405020304" pitchFamily="18" charset="0"/>
                <a:cs typeface="Times New Roman" panose="02020603050405020304" pitchFamily="18" charset="0"/>
              </a:rPr>
              <a:t>Memurlar ve diğer kamu görevlileri ile kamu kurumu niteliğindeki meslek kuruluşları ve bunların üst kuruluşları mensuplarına savunma hakkı tanınmadıkça disiplin cezası verilemez.</a:t>
            </a:r>
          </a:p>
          <a:p>
            <a:pPr marL="0" indent="0" algn="just">
              <a:buNone/>
            </a:pPr>
            <a:r>
              <a:rPr lang="tr-TR" i="1" dirty="0">
                <a:latin typeface="Times New Roman" panose="02020603050405020304" pitchFamily="18" charset="0"/>
                <a:cs typeface="Times New Roman" panose="02020603050405020304" pitchFamily="18" charset="0"/>
              </a:rPr>
              <a:t>(Değişik üçüncü fıkra: 7/5/2010-5982/13 </a:t>
            </a:r>
            <a:r>
              <a:rPr lang="tr-TR" dirty="0" err="1">
                <a:latin typeface="Times New Roman" panose="02020603050405020304" pitchFamily="18" charset="0"/>
                <a:cs typeface="Times New Roman" panose="02020603050405020304" pitchFamily="18" charset="0"/>
              </a:rPr>
              <a:t>md.</a:t>
            </a:r>
            <a:r>
              <a:rPr lang="tr-TR" dirty="0">
                <a:latin typeface="Times New Roman" panose="02020603050405020304" pitchFamily="18" charset="0"/>
                <a:cs typeface="Times New Roman" panose="02020603050405020304" pitchFamily="18" charset="0"/>
              </a:rPr>
              <a:t>) Disiplin kararları yargı denetimi dışında bırakılamaz.”</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71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1420" y="1186647"/>
            <a:ext cx="10515600" cy="4351338"/>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Devlet memurlarına verilecek disiplin cezaları:</a:t>
            </a:r>
          </a:p>
          <a:p>
            <a:pPr marL="0" indent="0" algn="just">
              <a:buNone/>
            </a:pPr>
            <a:r>
              <a:rPr lang="tr-TR" dirty="0">
                <a:latin typeface="Times New Roman" panose="02020603050405020304" pitchFamily="18" charset="0"/>
                <a:cs typeface="Times New Roman" panose="02020603050405020304" pitchFamily="18" charset="0"/>
              </a:rPr>
              <a:t>- Uyarma</a:t>
            </a:r>
          </a:p>
          <a:p>
            <a:pPr marL="0" indent="0" algn="just">
              <a:buNone/>
            </a:pPr>
            <a:r>
              <a:rPr lang="tr-TR" dirty="0">
                <a:latin typeface="Times New Roman" panose="02020603050405020304" pitchFamily="18" charset="0"/>
                <a:cs typeface="Times New Roman" panose="02020603050405020304" pitchFamily="18" charset="0"/>
              </a:rPr>
              <a:t>- Kınama</a:t>
            </a:r>
          </a:p>
          <a:p>
            <a:pPr marL="0" indent="0" algn="just">
              <a:buNone/>
            </a:pPr>
            <a:r>
              <a:rPr lang="tr-TR" dirty="0">
                <a:latin typeface="Times New Roman" panose="02020603050405020304" pitchFamily="18" charset="0"/>
                <a:cs typeface="Times New Roman" panose="02020603050405020304" pitchFamily="18" charset="0"/>
              </a:rPr>
              <a:t>- Aylıktan kesme</a:t>
            </a:r>
          </a:p>
          <a:p>
            <a:pPr marL="0" indent="0" algn="just">
              <a:buNone/>
            </a:pPr>
            <a:r>
              <a:rPr lang="tr-TR" dirty="0">
                <a:latin typeface="Times New Roman" panose="02020603050405020304" pitchFamily="18" charset="0"/>
                <a:cs typeface="Times New Roman" panose="02020603050405020304" pitchFamily="18" charset="0"/>
              </a:rPr>
              <a:t>- Kademe ilerlemesinin durdurulması</a:t>
            </a:r>
          </a:p>
          <a:p>
            <a:pPr marL="0" indent="0" algn="just">
              <a:buNone/>
            </a:pPr>
            <a:r>
              <a:rPr lang="tr-TR" dirty="0">
                <a:latin typeface="Times New Roman" panose="02020603050405020304" pitchFamily="18" charset="0"/>
                <a:cs typeface="Times New Roman" panose="02020603050405020304" pitchFamily="18" charset="0"/>
              </a:rPr>
              <a:t>- Devlet memurluğundan çıkarma</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201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1420" y="1186647"/>
            <a:ext cx="10515600" cy="4351338"/>
          </a:xfrm>
        </p:spPr>
        <p:txBody>
          <a:bodyPr>
            <a:normAutofit/>
          </a:bodyPr>
          <a:lstStyle/>
          <a:p>
            <a:pPr marL="0" indent="0" algn="just">
              <a:buNone/>
            </a:pPr>
            <a:r>
              <a:rPr lang="tr-TR" b="0" i="0" dirty="0" smtClean="0">
                <a:solidFill>
                  <a:srgbClr val="000000"/>
                </a:solidFill>
                <a:effectLst/>
                <a:latin typeface="Times New Roman" panose="02020603050405020304" pitchFamily="18" charset="0"/>
              </a:rPr>
              <a:t>Devlet memurluğunu sona erdiren nedenler:</a:t>
            </a:r>
          </a:p>
          <a:p>
            <a:pPr marL="0" indent="0" algn="just">
              <a:buNone/>
            </a:pPr>
            <a:r>
              <a:rPr lang="tr-TR" b="0" i="0" dirty="0" smtClean="0">
                <a:solidFill>
                  <a:srgbClr val="000000"/>
                </a:solidFill>
                <a:effectLst/>
                <a:latin typeface="Times New Roman" panose="02020603050405020304" pitchFamily="18" charset="0"/>
              </a:rPr>
              <a:t>- Memurluktan çıkarılma</a:t>
            </a:r>
          </a:p>
          <a:p>
            <a:pPr marL="0" indent="0" algn="just">
              <a:buNone/>
            </a:pPr>
            <a:r>
              <a:rPr lang="tr-TR" b="0" i="0" dirty="0" smtClean="0">
                <a:solidFill>
                  <a:srgbClr val="000000"/>
                </a:solidFill>
                <a:effectLst/>
                <a:latin typeface="Times New Roman" panose="02020603050405020304" pitchFamily="18" charset="0"/>
              </a:rPr>
              <a:t>- Memurluğa alınma şartlarından herhangi birini taşımadığının sonradan anlaşılması veya memurlukları sırasında bu şartlardan herhangi birinin kaybı</a:t>
            </a:r>
          </a:p>
          <a:p>
            <a:pPr marL="0" indent="0" algn="just">
              <a:buNone/>
            </a:pPr>
            <a:r>
              <a:rPr lang="tr-TR" b="0" i="0" dirty="0" smtClean="0">
                <a:solidFill>
                  <a:srgbClr val="000000"/>
                </a:solidFill>
                <a:effectLst/>
                <a:latin typeface="Times New Roman" panose="02020603050405020304" pitchFamily="18" charset="0"/>
              </a:rPr>
              <a:t>- İstek, yaş haddi, </a:t>
            </a:r>
            <a:r>
              <a:rPr lang="tr-TR" b="0" i="0" dirty="0" err="1" smtClean="0">
                <a:solidFill>
                  <a:srgbClr val="000000"/>
                </a:solidFill>
                <a:effectLst/>
                <a:latin typeface="Times New Roman" panose="02020603050405020304" pitchFamily="18" charset="0"/>
              </a:rPr>
              <a:t>malûllük</a:t>
            </a:r>
            <a:r>
              <a:rPr lang="tr-TR" b="0" i="0" dirty="0" smtClean="0">
                <a:solidFill>
                  <a:srgbClr val="000000"/>
                </a:solidFill>
                <a:effectLst/>
                <a:latin typeface="Times New Roman" panose="02020603050405020304" pitchFamily="18" charset="0"/>
              </a:rPr>
              <a:t> sebeplerinden biri ile emekliye ayrılma</a:t>
            </a:r>
          </a:p>
          <a:p>
            <a:pPr marL="0" indent="0" algn="just">
              <a:buNone/>
            </a:pPr>
            <a:r>
              <a:rPr lang="tr-TR" b="0" i="0" dirty="0" smtClean="0">
                <a:solidFill>
                  <a:srgbClr val="000000"/>
                </a:solidFill>
                <a:effectLst/>
                <a:latin typeface="Times New Roman" panose="02020603050405020304" pitchFamily="18" charset="0"/>
              </a:rPr>
              <a:t>- Çekilme (istifa)</a:t>
            </a:r>
          </a:p>
          <a:p>
            <a:pPr marL="0" indent="0" algn="just">
              <a:buNone/>
            </a:pPr>
            <a:r>
              <a:rPr lang="tr-TR" b="0" i="0" dirty="0" smtClean="0">
                <a:solidFill>
                  <a:srgbClr val="000000"/>
                </a:solidFill>
                <a:effectLst/>
                <a:latin typeface="Times New Roman" panose="02020603050405020304" pitchFamily="18" charset="0"/>
              </a:rPr>
              <a:t>- Ölüm</a:t>
            </a:r>
          </a:p>
          <a:p>
            <a:pPr marL="0" indent="0" algn="just">
              <a:buNone/>
            </a:pPr>
            <a:endParaRPr lang="tr-TR" dirty="0"/>
          </a:p>
        </p:txBody>
      </p:sp>
    </p:spTree>
    <p:extLst>
      <p:ext uri="{BB962C8B-B14F-4D97-AF65-F5344CB8AC3E}">
        <p14:creationId xmlns:p14="http://schemas.microsoft.com/office/powerpoint/2010/main" val="27938107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594</Words>
  <Application>Microsoft Office PowerPoint</Application>
  <PresentationFormat>Geniş ekran</PresentationFormat>
  <Paragraphs>43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Kamu Görevlileri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Görevlileri</dc:title>
  <dc:creator>Fatma Betül Damar</dc:creator>
  <cp:lastModifiedBy>Fatma Betül Damar</cp:lastModifiedBy>
  <cp:revision>3</cp:revision>
  <dcterms:created xsi:type="dcterms:W3CDTF">2019-09-24T10:41:19Z</dcterms:created>
  <dcterms:modified xsi:type="dcterms:W3CDTF">2019-09-24T15:24:19Z</dcterms:modified>
</cp:coreProperties>
</file>